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57" r:id="rId26"/>
    <p:sldId id="258" r:id="rId27"/>
    <p:sldId id="259" r:id="rId28"/>
    <p:sldId id="260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B8DD-D208-4BF0-B8FD-81CFD276B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79A38-0285-4C0F-99EC-55BCAF438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F683-0572-4C7D-9FDF-7B3F71A3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7653-6259-4CC3-AA39-1B61087E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EB8F-A536-4C47-8BC0-2989AE37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378-305A-4B7E-910A-BEFE03C5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1B7A-14F3-44B9-AF74-FE647F02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D1D4-AE87-4952-BDCB-694C5EDC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4F06-6043-44D1-9217-B99DAC0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A0909-74A0-4BCC-908B-BB206C9F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671D1-5410-4BF6-A730-33783CD10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9B41-1CAD-4ADB-B508-D263C7E0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4AB32-A3B0-470E-8803-3D7D8C97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8533-0651-43D0-968A-31F08F3C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0D30-0A3B-441F-A32F-19217A01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0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F757-D885-4F15-81B2-86438EAA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61D6-4C28-4CE8-A7B1-85F63841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ABD2-3409-4E5A-BBDC-BAB294FE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B5074-D009-438A-8DEF-C2E85974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67B56-2936-43DA-9A82-E300A743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4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9A4D-6904-4474-8F56-C06D32D0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5D23-BD22-4DCB-828A-A4AAD032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77A2-3AAD-468E-AFAD-EBE6D7F6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76AB-047E-4881-A0E6-FA29B907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0748-39B1-4704-8702-DD61A264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1F10-B752-4537-99AA-91D113F8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07E-3FA9-478B-A8CF-2540A5689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03026-12B1-4E51-8C6E-3FDA80661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3A2-1106-4C0D-8F64-6629CCFC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137F-CE25-47C5-A7C5-5FDB15A9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8C45-B298-4E90-A814-49DC4C29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C754-3743-4562-91C5-7453F71E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C179B-1AAA-461A-B2CC-FAED6066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E3D1-A91D-472A-A835-7B50CEE1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AA54D-F44D-4A2D-AC2E-4A2832C9F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E0EB4-C7CF-49FD-916D-513C2C317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C88DC-38DA-48B5-AD83-F0BCB231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A997A-D4B7-4F88-9464-08DC9671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D6532-DEE2-4A86-BFC1-087D93F1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6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DC7-AAD3-43D4-8197-95FEEAD8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7E453-5B9D-49D9-A7AF-FF9DC003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BBF76-FC9C-4875-9DE7-7DF11D6D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BB98B-ED0E-4564-9D21-65150A93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83943-528E-4B2E-9725-6A84F170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7FDFC-2D0C-46CA-B574-B12A65CA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4AA8-5C1B-4E76-8ACF-8CDBFDA0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3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6563-FE62-4572-AD5A-429B5A7E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C022-8B0E-4999-B7AE-8906CA34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CAD84-87D3-45CE-BDC4-C340EF9B8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23DB-2A29-4043-80E7-01C67F9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D9165-8EC6-433C-A186-9027BA7E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58586-228A-4234-8E18-352D6637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4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BD80-26A9-484F-84AC-C0330F80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69EB8-72B2-44C8-AC98-2FC525A1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F9EF-86BD-470B-95F7-15791C214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D67ED-9289-4654-83A8-7E4B6F6B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E73B1-292E-4F79-91FD-0DFDBD23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C80F4-C8E2-4181-85DB-0CBE110E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42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C442E-253A-43CF-89A6-43532D30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181B-49C8-49AA-8DC9-A736484D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1FF8-F0ED-41A0-96B2-F5322A4AC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8B6D-0A43-4E7D-865C-42C4D9D7BECE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65B7-5DB5-4A52-91CC-E0F141C20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F654-E8F8-4D5E-9A03-C3DE189DF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B78E-21FF-45D0-85E2-EB609A6CA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1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5E407-B97F-477A-8963-A492EFA9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Hashing</a:t>
            </a:r>
            <a:endParaRPr lang="en-IN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22B12-FCEE-46D4-B845-DAFE3790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Choosing Hash function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A8AF-D447-4643-AC26-92AD4C32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The assumption of simple uniform hashing is hard to guarantee, but several common techniques tend to work well in practice as long as their deficiencies can be avoided.</a:t>
            </a:r>
          </a:p>
          <a:p>
            <a:r>
              <a:rPr lang="en-US" sz="2000"/>
              <a:t>Desired:</a:t>
            </a:r>
          </a:p>
          <a:p>
            <a:pPr lvl="1"/>
            <a:r>
              <a:rPr lang="en-US" sz="2000"/>
              <a:t>A good hash function should distribute the keys uniformly into the slots of the table.</a:t>
            </a:r>
          </a:p>
          <a:p>
            <a:pPr lvl="1"/>
            <a:r>
              <a:rPr lang="en-US" sz="2000"/>
              <a:t>Regularity in the key distribution should not affect this uniformity</a:t>
            </a:r>
            <a:endParaRPr lang="en-IN" sz="200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C0B5-6B09-446D-AF4B-B448E509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Division Method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2349-7962-4917-8518-879CCE89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0698982" cy="3460228"/>
          </a:xfrm>
        </p:spPr>
        <p:txBody>
          <a:bodyPr>
            <a:normAutofit/>
          </a:bodyPr>
          <a:lstStyle/>
          <a:p>
            <a:r>
              <a:rPr lang="en-US" sz="2000" dirty="0"/>
              <a:t>Assume all keys are integers, and define </a:t>
            </a:r>
            <a:r>
              <a:rPr lang="en-US" sz="2000" i="1" dirty="0"/>
              <a:t>h(k)</a:t>
            </a:r>
            <a:r>
              <a:rPr lang="en-US" sz="2000" dirty="0"/>
              <a:t> = </a:t>
            </a:r>
            <a:r>
              <a:rPr lang="en-US" sz="2000" i="1" dirty="0"/>
              <a:t>k mod m</a:t>
            </a:r>
            <a:r>
              <a:rPr lang="en-US" sz="2000" dirty="0"/>
              <a:t>.</a:t>
            </a:r>
          </a:p>
          <a:p>
            <a:r>
              <a:rPr lang="en-US" sz="2000" dirty="0"/>
              <a:t>Deficiency: Don’t pick an </a:t>
            </a:r>
            <a:r>
              <a:rPr lang="en-US" sz="2000" b="1" i="1" dirty="0"/>
              <a:t>m</a:t>
            </a:r>
            <a:r>
              <a:rPr lang="en-US" sz="2000" dirty="0"/>
              <a:t> that has a small divisor </a:t>
            </a:r>
            <a:r>
              <a:rPr lang="en-US" sz="2000" b="1" i="1" dirty="0"/>
              <a:t>d</a:t>
            </a:r>
            <a:r>
              <a:rPr lang="en-US" sz="2000" dirty="0"/>
              <a:t>. A preponderance of keys that are congruent </a:t>
            </a:r>
            <a:r>
              <a:rPr lang="en-US" sz="2000" i="1" dirty="0"/>
              <a:t>modulo d</a:t>
            </a:r>
            <a:r>
              <a:rPr lang="en-US" sz="2000" dirty="0"/>
              <a:t> can adversely affect uniformity. </a:t>
            </a:r>
          </a:p>
          <a:p>
            <a:r>
              <a:rPr lang="en-US" sz="2000" dirty="0"/>
              <a:t>Extreme deficiency: If </a:t>
            </a:r>
            <a:r>
              <a:rPr lang="en-US" sz="2000" i="1" dirty="0"/>
              <a:t>m = 2</a:t>
            </a:r>
            <a:r>
              <a:rPr lang="en-US" sz="2000" i="1" baseline="30000" dirty="0"/>
              <a:t>r</a:t>
            </a:r>
            <a:r>
              <a:rPr lang="en-US" sz="2000" i="1" dirty="0"/>
              <a:t> </a:t>
            </a:r>
            <a:r>
              <a:rPr lang="en-US" sz="2000" dirty="0"/>
              <a:t>then the hash doesn’t even depend on all the bits of k:</a:t>
            </a:r>
          </a:p>
          <a:p>
            <a:endParaRPr lang="en-IN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797ED66-05DD-4AE8-9E7C-D45EA30B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26" y="3248362"/>
            <a:ext cx="2478514" cy="6908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2CCE55-7D40-4944-8EF5-59FC9564E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9" y="4324169"/>
            <a:ext cx="5246451" cy="8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69EFD-8C80-4A36-B31B-C080091E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Division Method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46EB-19A8-462D-9AE2-2FC3A4B8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Pick </a:t>
            </a:r>
            <a:r>
              <a:rPr lang="en-US" sz="2000" b="1" i="1"/>
              <a:t>m</a:t>
            </a:r>
            <a:r>
              <a:rPr lang="en-US" sz="2000"/>
              <a:t> to be a prime not too close to a power of 2 or 10 and not otherwise used prominently in the computing environment.</a:t>
            </a:r>
          </a:p>
          <a:p>
            <a:r>
              <a:rPr lang="en-US" sz="2000"/>
              <a:t>Annoyance:</a:t>
            </a:r>
          </a:p>
          <a:p>
            <a:pPr lvl="1"/>
            <a:r>
              <a:rPr lang="en-US" sz="2000"/>
              <a:t>Sometimes, making the table size a prime is inconvenient.</a:t>
            </a:r>
          </a:p>
          <a:p>
            <a:pPr lvl="1"/>
            <a:r>
              <a:rPr lang="en-US" sz="2000"/>
              <a:t>But this method is popular, although the next method we’ll see is usually superior.</a:t>
            </a:r>
          </a:p>
          <a:p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8C92C-0E5C-4532-AC32-AB1591A8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Multiplication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274A-8256-4FE8-920A-4B9D70CD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Assume that all keys are integers, </a:t>
            </a:r>
            <a:r>
              <a:rPr lang="en-US" sz="2000" i="1"/>
              <a:t>m = 2</a:t>
            </a:r>
            <a:r>
              <a:rPr lang="en-US" sz="2000" i="1" baseline="30000"/>
              <a:t>r</a:t>
            </a:r>
            <a:r>
              <a:rPr lang="en-US" sz="2000" i="1"/>
              <a:t>, </a:t>
            </a:r>
            <a:r>
              <a:rPr lang="en-US" sz="2000"/>
              <a:t>and our computer has w-bit words. </a:t>
            </a:r>
          </a:p>
          <a:p>
            <a:r>
              <a:rPr lang="en-US" sz="2000"/>
              <a:t>Define </a:t>
            </a:r>
            <a:r>
              <a:rPr lang="en-US" sz="2000" b="1" i="1"/>
              <a:t>h(k) = (A·k mod 2</a:t>
            </a:r>
            <a:r>
              <a:rPr lang="en-US" sz="2000" b="1" i="1" baseline="30000"/>
              <a:t>w</a:t>
            </a:r>
            <a:r>
              <a:rPr lang="en-US" sz="2000" b="1" i="1"/>
              <a:t>) rsh (w – r)</a:t>
            </a:r>
            <a:r>
              <a:rPr lang="en-US" sz="2000" i="1"/>
              <a:t>,</a:t>
            </a:r>
          </a:p>
          <a:p>
            <a:r>
              <a:rPr lang="en-US" sz="2000"/>
              <a:t>where </a:t>
            </a:r>
            <a:r>
              <a:rPr lang="en-US" sz="2000" b="1" i="1"/>
              <a:t>rsh</a:t>
            </a:r>
            <a:r>
              <a:rPr lang="en-US" sz="2000"/>
              <a:t> is the “bitwise right-shift” operator and A is an odd integer in the range </a:t>
            </a:r>
            <a:r>
              <a:rPr lang="en-US" sz="2000" i="1"/>
              <a:t>2</a:t>
            </a:r>
            <a:r>
              <a:rPr lang="en-US" sz="2000" i="1" baseline="30000"/>
              <a:t>w–1 </a:t>
            </a:r>
            <a:r>
              <a:rPr lang="en-US" sz="2000" i="1"/>
              <a:t>&lt; A &lt; 2</a:t>
            </a:r>
            <a:r>
              <a:rPr lang="en-US" sz="2000" i="1" baseline="30000"/>
              <a:t>w</a:t>
            </a:r>
            <a:r>
              <a:rPr lang="en-US" sz="2000"/>
              <a:t>.</a:t>
            </a:r>
          </a:p>
          <a:p>
            <a:r>
              <a:rPr lang="en-US" sz="2000"/>
              <a:t>Don’t pick </a:t>
            </a:r>
            <a:r>
              <a:rPr lang="en-US" sz="2000" i="1"/>
              <a:t>A</a:t>
            </a:r>
            <a:r>
              <a:rPr lang="en-US" sz="2000"/>
              <a:t> too close to </a:t>
            </a:r>
            <a:r>
              <a:rPr lang="en-US" sz="2000" i="1"/>
              <a:t>2</a:t>
            </a:r>
            <a:r>
              <a:rPr lang="en-US" sz="2000" i="1" baseline="30000"/>
              <a:t>w–1</a:t>
            </a:r>
            <a:r>
              <a:rPr lang="en-US" sz="2000" baseline="30000"/>
              <a:t> </a:t>
            </a:r>
            <a:r>
              <a:rPr lang="en-US" sz="2000"/>
              <a:t>or </a:t>
            </a:r>
            <a:r>
              <a:rPr lang="en-US" sz="2000" i="1"/>
              <a:t>2</a:t>
            </a:r>
            <a:r>
              <a:rPr lang="en-US" sz="2000" i="1" baseline="30000"/>
              <a:t>w</a:t>
            </a:r>
            <a:r>
              <a:rPr lang="en-US" sz="2000"/>
              <a:t>.</a:t>
            </a:r>
          </a:p>
          <a:p>
            <a:r>
              <a:rPr lang="en-US" sz="2000"/>
              <a:t> Multiplication </a:t>
            </a:r>
            <a:r>
              <a:rPr lang="en-US" sz="2000" i="1"/>
              <a:t>modulo 2</a:t>
            </a:r>
            <a:r>
              <a:rPr lang="en-US" sz="2000" i="1" baseline="30000"/>
              <a:t>w</a:t>
            </a:r>
            <a:r>
              <a:rPr lang="en-US" sz="2000" i="1"/>
              <a:t> </a:t>
            </a:r>
            <a:r>
              <a:rPr lang="en-US" sz="2000"/>
              <a:t>is fast compared to division.</a:t>
            </a:r>
          </a:p>
          <a:p>
            <a:r>
              <a:rPr lang="en-US" sz="2000"/>
              <a:t>The rsh operator is fast.</a:t>
            </a:r>
          </a:p>
          <a:p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62244-34C1-4B75-8EB3-F8ABC938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Multiplication method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833D42F-079A-4184-9221-293DB4C2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60" y="3031664"/>
            <a:ext cx="6746508" cy="33057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67646-22AD-4C9C-971D-F7579D2D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60" y="1935308"/>
            <a:ext cx="4062687" cy="5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47420-DD6D-4D72-A239-9245CDED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Resolving collisions by open addressing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8C2B-6CA3-437A-BAC2-4CEC964B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No storage is used outside of the hash table itself.</a:t>
            </a:r>
          </a:p>
          <a:p>
            <a:r>
              <a:rPr lang="en-US" sz="2000"/>
              <a:t>Insertion systematically probes the table until an empty slot is found.</a:t>
            </a:r>
          </a:p>
          <a:p>
            <a:r>
              <a:rPr lang="en-US" sz="2000"/>
              <a:t>The hash function depends on both the key and probe number:</a:t>
            </a:r>
          </a:p>
          <a:p>
            <a:pPr lvl="1"/>
            <a:r>
              <a:rPr lang="en-US" sz="2000"/>
              <a:t>h : U × {0, 1, …, m–1} → {0, 1, …, m–1}.</a:t>
            </a:r>
          </a:p>
          <a:p>
            <a:r>
              <a:rPr lang="en-US" sz="2000"/>
              <a:t>The probe sequence 〈h(k,0), h(k,1), …, h(k,m–1)〉 should be a permutation of {0, 1, …, m–1}.</a:t>
            </a:r>
          </a:p>
          <a:p>
            <a:r>
              <a:rPr lang="en-US" sz="2000"/>
              <a:t>The table may fill up, and deletion is difficult (but not impossible).</a:t>
            </a: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6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78634-2BF8-46B3-A770-D3EEB460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Example of open addressing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4EF3E-D40D-40EE-A4E4-05FB03D8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39" y="1779204"/>
            <a:ext cx="6253212" cy="32673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02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78634-2BF8-46B3-A770-D3EEB460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Example of open addressing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678235-B729-4B17-8407-08BACD4F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83" y="2008370"/>
            <a:ext cx="6253212" cy="339236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56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8B02A-73CB-4407-A309-3C709C7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Example of open addressing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DE7F3-3F40-4073-96C0-BF39D419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94" y="2055267"/>
            <a:ext cx="6253212" cy="33611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10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8B02A-73CB-4407-A309-3C709C7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Example of open addressing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A3DA8-4427-40A2-911C-F8E4CA2C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94" y="2061379"/>
            <a:ext cx="6253212" cy="34548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97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F736F-C345-4497-A5BD-FF8FD46D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The Dictionary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318B-FD19-47FE-B397-E034BFEE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Given a series of operations: OP</a:t>
            </a:r>
            <a:r>
              <a:rPr lang="en-US" sz="2000" baseline="-25000"/>
              <a:t>1</a:t>
            </a:r>
            <a:r>
              <a:rPr lang="en-US" sz="2000"/>
              <a:t>, OP</a:t>
            </a:r>
            <a:r>
              <a:rPr lang="en-US" sz="2000" baseline="-25000"/>
              <a:t>2</a:t>
            </a:r>
            <a:r>
              <a:rPr lang="en-US" sz="2000"/>
              <a:t>, . . . . These operations are to be performed on an initially empty set S. Each operation OP</a:t>
            </a:r>
            <a:r>
              <a:rPr lang="en-US" sz="2000" baseline="-25000"/>
              <a:t>i</a:t>
            </a:r>
            <a:r>
              <a:rPr lang="en-US" sz="2000"/>
              <a:t> can be one of the following:</a:t>
            </a:r>
          </a:p>
          <a:p>
            <a:pPr lvl="1"/>
            <a:r>
              <a:rPr lang="en-US" sz="2000"/>
              <a:t>Insert(x) An item with key value x is inserted into the set S.</a:t>
            </a:r>
          </a:p>
          <a:p>
            <a:pPr lvl="1"/>
            <a:r>
              <a:rPr lang="en-US" sz="2000"/>
              <a:t>Lookup(x) Check if an item with key value x is present in the set S.</a:t>
            </a:r>
          </a:p>
          <a:p>
            <a:pPr lvl="1"/>
            <a:r>
              <a:rPr lang="en-US" sz="2000"/>
              <a:t>Delete(x) The item with key value x, if present, is deleted from the set S.</a:t>
            </a:r>
          </a:p>
          <a:p>
            <a:endParaRPr lang="en-IN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8B02A-73CB-4407-A309-3C709C74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Probing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2967-335C-47FE-A3A6-CAFC0931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Linear probing:</a:t>
            </a:r>
          </a:p>
          <a:p>
            <a:pPr lvl="1"/>
            <a:r>
              <a:rPr lang="en-US" sz="2000"/>
              <a:t>Given an ordinary hash function </a:t>
            </a:r>
            <a:r>
              <a:rPr lang="en-US" sz="2000" i="1"/>
              <a:t>h′(k), </a:t>
            </a:r>
            <a:r>
              <a:rPr lang="en-US" sz="2000"/>
              <a:t>linear probing uses the hash function</a:t>
            </a:r>
          </a:p>
          <a:p>
            <a:pPr lvl="2"/>
            <a:r>
              <a:rPr lang="en-US" b="1" i="1" dirty="0"/>
              <a:t>h(</a:t>
            </a:r>
            <a:r>
              <a:rPr lang="en-US" b="1" i="1"/>
              <a:t>k,i</a:t>
            </a:r>
            <a:r>
              <a:rPr lang="en-US" b="1" i="1" dirty="0"/>
              <a:t>) = (h′(k) + </a:t>
            </a:r>
            <a:r>
              <a:rPr lang="en-US" b="1" i="1"/>
              <a:t>i</a:t>
            </a:r>
            <a:r>
              <a:rPr lang="en-US" b="1" i="1" dirty="0"/>
              <a:t>) mod m.</a:t>
            </a:r>
          </a:p>
          <a:p>
            <a:pPr lvl="1"/>
            <a:r>
              <a:rPr lang="en-US" sz="2000"/>
              <a:t>This method, though simple, suffers from primary clustering, where long runs of occupied slots build up, increasing the average search time. </a:t>
            </a:r>
          </a:p>
          <a:p>
            <a:pPr lvl="1"/>
            <a:r>
              <a:rPr lang="en-US" sz="2000"/>
              <a:t>Moreover, the long runs of occupied slots tend to get longer.</a:t>
            </a:r>
          </a:p>
          <a:p>
            <a:r>
              <a:rPr lang="en-US" sz="2000"/>
              <a:t>Double hashing:</a:t>
            </a:r>
          </a:p>
          <a:p>
            <a:pPr lvl="1"/>
            <a:r>
              <a:rPr lang="en-US" sz="2000"/>
              <a:t>Given two ordinary hash functions h</a:t>
            </a:r>
            <a:r>
              <a:rPr lang="en-US" sz="2000" baseline="-25000"/>
              <a:t>1</a:t>
            </a:r>
            <a:r>
              <a:rPr lang="en-US" sz="2000"/>
              <a:t>(k) and h</a:t>
            </a:r>
            <a:r>
              <a:rPr lang="en-US" sz="2000" baseline="-25000"/>
              <a:t>2</a:t>
            </a:r>
            <a:r>
              <a:rPr lang="en-US" sz="2000"/>
              <a:t>(k), double hashing uses the hash function </a:t>
            </a:r>
          </a:p>
          <a:p>
            <a:pPr lvl="2"/>
            <a:r>
              <a:rPr lang="en-US" b="1" i="1" dirty="0"/>
              <a:t>h(</a:t>
            </a:r>
            <a:r>
              <a:rPr lang="en-US" b="1" i="1"/>
              <a:t>k,i</a:t>
            </a:r>
            <a:r>
              <a:rPr lang="en-US" b="1" i="1" dirty="0"/>
              <a:t>) = (h</a:t>
            </a:r>
            <a:r>
              <a:rPr lang="en-US" b="1" i="1" baseline="-25000" dirty="0"/>
              <a:t>1</a:t>
            </a:r>
            <a:r>
              <a:rPr lang="en-US" b="1" i="1" dirty="0"/>
              <a:t>(k) + </a:t>
            </a:r>
            <a:r>
              <a:rPr lang="en-US" b="1" i="1"/>
              <a:t>i</a:t>
            </a:r>
            <a:r>
              <a:rPr lang="en-US" b="1" i="1" dirty="0"/>
              <a:t>⋅ h</a:t>
            </a:r>
            <a:r>
              <a:rPr lang="en-US" b="1" i="1" baseline="-25000" dirty="0"/>
              <a:t>2</a:t>
            </a:r>
            <a:r>
              <a:rPr lang="en-US" b="1" i="1" dirty="0"/>
              <a:t>(k)) mod m.</a:t>
            </a:r>
          </a:p>
          <a:p>
            <a:pPr lvl="1"/>
            <a:r>
              <a:rPr lang="en-US" sz="2000"/>
              <a:t>This method generally produces excellent results, but h</a:t>
            </a:r>
            <a:r>
              <a:rPr lang="en-US" sz="2000" baseline="-25000"/>
              <a:t>2</a:t>
            </a:r>
            <a:r>
              <a:rPr lang="en-US" sz="2000"/>
              <a:t>(k) must be relatively prime to </a:t>
            </a:r>
            <a:r>
              <a:rPr lang="en-US" sz="2000" i="1"/>
              <a:t>m</a:t>
            </a:r>
            <a:r>
              <a:rPr lang="en-US" sz="2000"/>
              <a:t>. </a:t>
            </a:r>
          </a:p>
          <a:p>
            <a:pPr lvl="1"/>
            <a:r>
              <a:rPr lang="en-US" sz="2000"/>
              <a:t>One way is to make </a:t>
            </a:r>
            <a:r>
              <a:rPr lang="en-US" sz="2000" i="1"/>
              <a:t>m</a:t>
            </a:r>
            <a:r>
              <a:rPr lang="en-US" sz="2000"/>
              <a:t> a power of 2 and design h</a:t>
            </a:r>
            <a:r>
              <a:rPr lang="en-US" sz="2000" baseline="-25000"/>
              <a:t>2</a:t>
            </a:r>
            <a:r>
              <a:rPr lang="en-US" sz="2000"/>
              <a:t>(k) to produce only odd numbers</a:t>
            </a: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B778-96CB-44A1-814C-AC40737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Analysis of open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7DE6-2872-422E-A9C4-38274DBEA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We assume of uniform hashing: </a:t>
            </a:r>
          </a:p>
          <a:p>
            <a:pPr lvl="1"/>
            <a:r>
              <a:rPr lang="en-US" sz="2000"/>
              <a:t>Each key is equally likely to have any one of the </a:t>
            </a:r>
            <a:r>
              <a:rPr lang="en-US" sz="2000" i="1"/>
              <a:t>m!</a:t>
            </a:r>
            <a:r>
              <a:rPr lang="en-US" sz="2000"/>
              <a:t> permutations as its probe sequence. </a:t>
            </a:r>
          </a:p>
          <a:p>
            <a:pPr lvl="1"/>
            <a:r>
              <a:rPr lang="en-US" sz="2000"/>
              <a:t>Theorem:</a:t>
            </a:r>
          </a:p>
          <a:p>
            <a:pPr lvl="2"/>
            <a:r>
              <a:rPr lang="en-US" dirty="0"/>
              <a:t>Given an open-addressed hash table with load factor </a:t>
            </a:r>
            <a:r>
              <a:rPr lang="en-US" i="1" dirty="0"/>
              <a:t>α = n/m </a:t>
            </a:r>
            <a:r>
              <a:rPr lang="en-US" dirty="0"/>
              <a:t>&lt; </a:t>
            </a:r>
            <a:r>
              <a:rPr lang="en-US" i="1" dirty="0"/>
              <a:t>1</a:t>
            </a:r>
            <a:r>
              <a:rPr lang="en-US" dirty="0"/>
              <a:t>, the expected number of probes in an unsuccessful search is at most </a:t>
            </a:r>
            <a:r>
              <a:rPr lang="en-US" i="1" dirty="0"/>
              <a:t>1/(1–α)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4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2AA8-AC6B-4A66-9790-C7CA2422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IN" dirty="0"/>
              <a:t>Proof of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5BD0-BF71-44B5-B0B0-6500B8E0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</a:t>
            </a:r>
          </a:p>
          <a:p>
            <a:pPr lvl="1"/>
            <a:r>
              <a:rPr lang="en-US" dirty="0"/>
              <a:t>At least one probe is always necessary.</a:t>
            </a:r>
          </a:p>
          <a:p>
            <a:pPr lvl="1"/>
            <a:r>
              <a:rPr lang="en-US" dirty="0"/>
              <a:t> With probability n/m, the first probe hits an occupied slot, and a second probe is necessary. </a:t>
            </a:r>
          </a:p>
          <a:p>
            <a:pPr lvl="1"/>
            <a:r>
              <a:rPr lang="en-US" dirty="0"/>
              <a:t>With probability (n–1)/(m–1), the second probe hits an occupied slot, and a third probe is necessary. </a:t>
            </a:r>
          </a:p>
          <a:p>
            <a:pPr lvl="1"/>
            <a:r>
              <a:rPr lang="en-US" dirty="0"/>
              <a:t>With probability (n–2)/(m–2), the third probe hits an occupied slot, etc. </a:t>
            </a:r>
          </a:p>
          <a:p>
            <a:pPr lvl="1"/>
            <a:r>
              <a:rPr lang="en-US" dirty="0"/>
              <a:t>Observe that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553DD-376B-43EE-B4B2-E91E59F2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7" y="4928304"/>
            <a:ext cx="51625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7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3DC1B-2E64-45BC-A695-DC393861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Proof of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7392-8EF0-4FB7-8415-2F6C5EC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Therefore, the expected number of probes 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8106087-2815-40FB-A828-DAC6D499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14" y="2563167"/>
            <a:ext cx="6253212" cy="318913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96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B5FE6-261D-4F13-A2BC-2843D0CC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Implications of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187A-3271-435C-A2E2-AE1603E0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If </a:t>
            </a:r>
            <a:r>
              <a:rPr lang="en-US" sz="2000" i="1"/>
              <a:t>α</a:t>
            </a:r>
            <a:r>
              <a:rPr lang="en-US" sz="2000"/>
              <a:t> is constant, then accessing an open addressed hash table takes constant time.</a:t>
            </a:r>
          </a:p>
          <a:p>
            <a:r>
              <a:rPr lang="en-US" sz="2000"/>
              <a:t>If the table is half full, then the expected number of probes is </a:t>
            </a:r>
          </a:p>
          <a:p>
            <a:pPr marL="457200" lvl="1" indent="0">
              <a:buNone/>
            </a:pPr>
            <a:r>
              <a:rPr lang="en-US" sz="2000" i="1"/>
              <a:t>1/(1–0.5) = 2</a:t>
            </a:r>
            <a:r>
              <a:rPr lang="en-US" sz="2000"/>
              <a:t>.</a:t>
            </a:r>
          </a:p>
          <a:p>
            <a:r>
              <a:rPr lang="en-US" sz="2000"/>
              <a:t>If the table is 90% full, then the expected number of probes is </a:t>
            </a:r>
          </a:p>
          <a:p>
            <a:pPr marL="457200" lvl="1" indent="0">
              <a:buNone/>
            </a:pPr>
            <a:r>
              <a:rPr lang="en-US" sz="2000" i="1"/>
              <a:t>1/(1–0.9) = 10. 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AED28-631E-4346-9434-E52B2DC2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Universal Hashing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1EC2-3B55-4A20-8860-4FCB3A9F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How do we design a good hash function?</a:t>
            </a:r>
          </a:p>
          <a:p>
            <a:pPr lvl="1"/>
            <a:r>
              <a:rPr lang="en-US" sz="2000"/>
              <a:t>A set S of keys from a universe U = {0,1,...,m − 1} is supposed to be stored in a table of size n with indices T = {0,1,...,n − 1}.</a:t>
            </a:r>
          </a:p>
          <a:p>
            <a:pPr lvl="2"/>
            <a:r>
              <a:rPr lang="en-US" dirty="0"/>
              <a:t>Assume collisions are resolved using auxiliary data structure.</a:t>
            </a:r>
          </a:p>
          <a:p>
            <a:pPr lvl="1"/>
            <a:r>
              <a:rPr lang="en-US" sz="2000"/>
              <a:t>What we need is a hash function h : U → T with the following main requirements:</a:t>
            </a:r>
          </a:p>
          <a:p>
            <a:pPr lvl="2"/>
            <a:r>
              <a:rPr lang="en-US" dirty="0"/>
              <a:t>The hash function should minimize the number of collisions.</a:t>
            </a:r>
          </a:p>
          <a:p>
            <a:pPr lvl="2"/>
            <a:r>
              <a:rPr lang="en-US" dirty="0"/>
              <a:t>The space used should be proportional to the number of keys stored. (i.e., n ≈ |S|)</a:t>
            </a:r>
          </a:p>
          <a:p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53903-5640-4B1C-BA2C-4FDE9847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Universal Hashing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4D0E-C035-4EFE-A5C1-DE597A2A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Claim 1: If </a:t>
            </a:r>
            <a:r>
              <a:rPr lang="en-US" sz="2000" i="1"/>
              <a:t>m &gt; n</a:t>
            </a:r>
            <a:r>
              <a:rPr lang="en-US" sz="2000"/>
              <a:t>, then for any h there exists a key set S such that h has collision w.r.t. S (i.e., </a:t>
            </a:r>
            <a:r>
              <a:rPr lang="en-US" sz="2000" i="1"/>
              <a:t>∃x,y ∈ S,h(x) = h(y)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Claim 1.1: Any fixed hash function </a:t>
            </a:r>
            <a:r>
              <a:rPr lang="en-US" sz="2000" i="1"/>
              <a:t>h : U → T</a:t>
            </a:r>
            <a:r>
              <a:rPr lang="en-US" sz="2000"/>
              <a:t>, must map at least   elements of </a:t>
            </a:r>
            <a:r>
              <a:rPr lang="en-US" sz="2000" i="1"/>
              <a:t>U</a:t>
            </a:r>
            <a:r>
              <a:rPr lang="en-US" sz="2000"/>
              <a:t> to some index in the set </a:t>
            </a:r>
            <a:r>
              <a:rPr lang="en-US" sz="2000" i="1"/>
              <a:t>T</a:t>
            </a:r>
            <a:r>
              <a:rPr lang="en-US" sz="2000"/>
              <a:t>.</a:t>
            </a:r>
          </a:p>
          <a:p>
            <a:r>
              <a:rPr lang="en-US" sz="2000"/>
              <a:t>Claim 2: For any fixed key set </a:t>
            </a:r>
            <a:r>
              <a:rPr lang="en-US" sz="2000" i="1"/>
              <a:t>S</a:t>
            </a:r>
            <a:r>
              <a:rPr lang="en-US" sz="2000"/>
              <a:t> such that </a:t>
            </a:r>
            <a:r>
              <a:rPr lang="en-US" sz="2000" i="1"/>
              <a:t>|S| ≤ n</a:t>
            </a:r>
            <a:r>
              <a:rPr lang="en-US" sz="2000"/>
              <a:t>, there exists a hash function such that h has no collisions w.r.t. </a:t>
            </a:r>
            <a:r>
              <a:rPr lang="en-US" sz="2000" i="1"/>
              <a:t>S</a:t>
            </a:r>
            <a:r>
              <a:rPr lang="en-US" sz="2000"/>
              <a:t>.</a:t>
            </a:r>
          </a:p>
          <a:p>
            <a:r>
              <a:rPr lang="en-US" sz="2000"/>
              <a:t>The issue is that the key set </a:t>
            </a:r>
            <a:r>
              <a:rPr lang="en-US" sz="2000" i="1"/>
              <a:t>S</a:t>
            </a:r>
            <a:r>
              <a:rPr lang="en-US" sz="2000"/>
              <a:t> is </a:t>
            </a:r>
            <a:r>
              <a:rPr lang="en-US" sz="2000" i="1"/>
              <a:t>not known </a:t>
            </a:r>
            <a:r>
              <a:rPr lang="en-US" sz="2000"/>
              <a:t>a-priori. That is, before using the data structure.</a:t>
            </a:r>
          </a:p>
          <a:p>
            <a:r>
              <a:rPr lang="en-US" sz="2000"/>
              <a:t>Question: How do we solve this problem then?</a:t>
            </a:r>
          </a:p>
          <a:p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1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2C071-8327-4E35-A56F-8B0C4541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Universal Hashing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C694-B917-4E69-BD64-D088F4FF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/>
              <a:t>Question: How do we solve this problem then?</a:t>
            </a:r>
          </a:p>
          <a:p>
            <a:pPr lvl="1"/>
            <a:r>
              <a:rPr lang="en-US" sz="2000" b="1" i="1"/>
              <a:t>Randomly</a:t>
            </a:r>
            <a:r>
              <a:rPr lang="en-US" sz="2000"/>
              <a:t> select a hash function from a </a:t>
            </a:r>
            <a:r>
              <a:rPr lang="en-US" sz="2000" b="1" i="1"/>
              <a:t>family</a:t>
            </a:r>
            <a:r>
              <a:rPr lang="en-US" sz="2000"/>
              <a:t> </a:t>
            </a:r>
            <a:r>
              <a:rPr lang="en-US" sz="2000" i="1"/>
              <a:t>H</a:t>
            </a:r>
            <a:r>
              <a:rPr lang="en-US" sz="2000"/>
              <a:t> of hash functions.</a:t>
            </a:r>
          </a:p>
          <a:p>
            <a:pPr lvl="1"/>
            <a:endParaRPr lang="en-IN" sz="200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7BF26CD9-1778-40DC-81EB-80F8CBB3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50" b="29601"/>
          <a:stretch/>
        </p:blipFill>
        <p:spPr>
          <a:xfrm>
            <a:off x="6257813" y="2865676"/>
            <a:ext cx="5290720" cy="1126647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910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07A2A-956C-4096-B7C7-2E84A70C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Universal Hashing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65C-9576-4FEA-99DA-A9A920DF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 b="1"/>
              <a:t>Theorem</a:t>
            </a:r>
            <a:r>
              <a:rPr lang="en-US" sz="2000"/>
              <a:t>: Consider hashing using a 2-universal hash function family. Consider t insert operations, the expected cost of each operation is at most </a:t>
            </a:r>
            <a:r>
              <a:rPr lang="en-US" sz="2000" i="1"/>
              <a:t>(1 + t/n).</a:t>
            </a:r>
          </a:p>
          <a:p>
            <a:pPr lvl="1"/>
            <a:r>
              <a:rPr lang="en-US" sz="2000" b="1"/>
              <a:t>Proof</a:t>
            </a:r>
            <a:r>
              <a:rPr lang="en-US" sz="2000"/>
              <a:t> </a:t>
            </a:r>
            <a:r>
              <a:rPr lang="en-US" sz="2000" b="1"/>
              <a:t>sketch</a:t>
            </a:r>
            <a:r>
              <a:rPr lang="en-US" sz="2000"/>
              <a:t>: Consider any key </a:t>
            </a:r>
            <a:r>
              <a:rPr lang="en-US" sz="2000" i="1"/>
              <a:t>x</a:t>
            </a:r>
            <a:r>
              <a:rPr lang="en-US" sz="2000"/>
              <a:t>. The expected number of keys in location </a:t>
            </a:r>
            <a:r>
              <a:rPr lang="en-US" sz="2000" i="1"/>
              <a:t>h(x)</a:t>
            </a:r>
            <a:r>
              <a:rPr lang="en-US" sz="2000"/>
              <a:t> is at most </a:t>
            </a:r>
            <a:r>
              <a:rPr lang="en-US" sz="2000" i="1"/>
              <a:t>t/n</a:t>
            </a:r>
            <a:r>
              <a:rPr lang="en-US" sz="2000"/>
              <a:t>.</a:t>
            </a:r>
          </a:p>
          <a:p>
            <a:endParaRPr lang="en-IN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CBF150A-F00C-4F21-83C3-9860A651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50" b="29601"/>
          <a:stretch/>
        </p:blipFill>
        <p:spPr>
          <a:xfrm>
            <a:off x="5295320" y="3298123"/>
            <a:ext cx="6253212" cy="133160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235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BA3C1-E89B-43A6-BED3-F8C68785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IN" sz="3600"/>
              <a:t>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9F21-03F0-476F-9D53-B64B7525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/>
              <a:t>Given a set of n keys, construct a static hash table of size m = O(n) such that SEARCH takes Θ(1) time in the worst case.</a:t>
            </a:r>
          </a:p>
          <a:p>
            <a:r>
              <a:rPr lang="en-US" sz="2000"/>
              <a:t>IDEA: Two level scheme with universal hashing at both levels. </a:t>
            </a:r>
          </a:p>
          <a:p>
            <a:pPr lvl="1"/>
            <a:r>
              <a:rPr lang="en-US" sz="2000" i="1"/>
              <a:t>No collisions at level 2!</a:t>
            </a:r>
            <a:endParaRPr lang="en-IN" sz="2000" i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84D3AFD2-E4F8-4D55-8219-5A567FB0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13" y="1755810"/>
            <a:ext cx="5290720" cy="33463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2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EB30-7235-463D-9F1E-524A9DAE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The Dictionary Problem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50CF-3B7B-4962-8527-116578FE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Each of the key value </a:t>
            </a:r>
            <a:r>
              <a:rPr lang="en-US" sz="2000" i="1"/>
              <a:t>x</a:t>
            </a:r>
            <a:r>
              <a:rPr lang="en-US" sz="2000"/>
              <a:t> comes from a universe </a:t>
            </a:r>
            <a:r>
              <a:rPr lang="en-US" sz="2000" i="1"/>
              <a:t>U</a:t>
            </a:r>
            <a:r>
              <a:rPr lang="en-US" sz="2000"/>
              <a:t>, i.e. x ∈ U. In this document, we assume U = {1, 2, . . . N}.</a:t>
            </a:r>
          </a:p>
          <a:p>
            <a:r>
              <a:rPr lang="en-US" sz="2000"/>
              <a:t>Observe that the set </a:t>
            </a:r>
            <a:r>
              <a:rPr lang="en-US" sz="2000" i="1"/>
              <a:t>S</a:t>
            </a:r>
            <a:r>
              <a:rPr lang="en-US" sz="2000"/>
              <a:t> is a dynamic set. Each of the Insert and Delete operations may modify the set. </a:t>
            </a:r>
          </a:p>
          <a:p>
            <a:r>
              <a:rPr lang="en-US" sz="2000"/>
              <a:t>Hence the size of the set S changes with each operation. </a:t>
            </a:r>
          </a:p>
          <a:p>
            <a:r>
              <a:rPr lang="en-US" sz="2000"/>
              <a:t>We bound the maximum size of the set to n (n &lt;&lt; N).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5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08B2-C822-40C5-8813-661D4E5B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Hash tables and hash functions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50B8-F331-4635-8722-13C40026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What are the data structures that can be used to store the set S?</a:t>
            </a:r>
          </a:p>
          <a:p>
            <a:pPr lvl="1"/>
            <a:r>
              <a:rPr lang="en-US" sz="2000"/>
              <a:t>One option is to use a balanced binary search tree. But each of the operations would take O(log n) time. Moreover, a balanced binary search tree is more difficult to implement than, say, an array, or a singly linked list.</a:t>
            </a:r>
          </a:p>
          <a:p>
            <a:pPr lvl="1"/>
            <a:r>
              <a:rPr lang="en-US" sz="2000"/>
              <a:t>Could we store the set S in an array? Is there a data structure that would perform the above operations in constant time? </a:t>
            </a:r>
          </a:p>
          <a:p>
            <a:pPr lvl="2"/>
            <a:r>
              <a:rPr lang="en-US"/>
              <a:t>Yes</a:t>
            </a:r>
            <a:r>
              <a:rPr lang="en-US" dirty="0"/>
              <a:t>, there is such a data structure, hash table, which provides an easy way of storing such information.</a:t>
            </a:r>
            <a:endParaRPr lang="en-IN" dirty="0"/>
          </a:p>
          <a:p>
            <a:endParaRPr lang="en-IN" sz="200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BBBA-0AA3-4E65-8075-71C173D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Hash tables and hash functions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5541-09F8-497A-9B6F-FA27ECCC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Let us denote the hash table by T . A hash function maps the elements of the universe to the hash table, </a:t>
            </a:r>
            <a:r>
              <a:rPr lang="en-US" sz="2000" i="1" dirty="0"/>
              <a:t>h : U −→ T </a:t>
            </a:r>
            <a:r>
              <a:rPr lang="en-US" sz="2000" dirty="0"/>
              <a:t>. </a:t>
            </a:r>
            <a:endParaRPr lang="en-IN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6C42F8-1C01-40E7-847A-6E1096AF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635120"/>
            <a:ext cx="6253212" cy="26576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8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26859-BF81-4327-89CF-AE3F8A3A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Hash tables and hash functions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6B66-7058-4D8F-8397-0A4258ED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Let the size of the hash table be m. We would like the size of the hash table, m to be linear in the size of the set S. </a:t>
            </a:r>
          </a:p>
          <a:p>
            <a:r>
              <a:rPr lang="en-US" sz="2000"/>
              <a:t>The hash table cannot be as large as the universe of keys, N, in which case, there would be no collisions. </a:t>
            </a:r>
          </a:p>
          <a:p>
            <a:r>
              <a:rPr lang="en-US" sz="2000"/>
              <a:t>When the hash table is smaller than the universe, </a:t>
            </a:r>
            <a:r>
              <a:rPr lang="en-US" sz="2000" b="1" i="1"/>
              <a:t>collisions will occur</a:t>
            </a:r>
            <a:r>
              <a:rPr lang="en-US" sz="2000"/>
              <a:t>.</a:t>
            </a: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00393-1FF1-426A-8D88-D7CC7F9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Resolving Collision 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5864-C50F-428B-A888-B99EB4E0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Link records in the same slot into a list.</a:t>
            </a:r>
          </a:p>
          <a:p>
            <a:r>
              <a:rPr lang="en-US" sz="2000"/>
              <a:t>Worst case:</a:t>
            </a:r>
          </a:p>
          <a:p>
            <a:pPr lvl="1"/>
            <a:r>
              <a:rPr lang="en-US" sz="2000"/>
              <a:t>Every key  hashes to the same slot.</a:t>
            </a:r>
          </a:p>
          <a:p>
            <a:pPr lvl="1"/>
            <a:r>
              <a:rPr lang="en-US" sz="2000"/>
              <a:t>Access time = Θ(n) if |S| = n</a:t>
            </a:r>
          </a:p>
          <a:p>
            <a:endParaRPr lang="en-IN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515FD28-87D7-4650-A2ED-332E73C3E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49" y="1782981"/>
            <a:ext cx="6121953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24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E83BB-0591-4E96-9312-93077CF8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Average-case analysis of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E1C1-73A1-4662-A8BC-92A23723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We assume of simple uniform hashing:</a:t>
            </a:r>
          </a:p>
          <a:p>
            <a:pPr lvl="1"/>
            <a:r>
              <a:rPr lang="en-US" sz="2000"/>
              <a:t>Each key k ∈ S is equally likely to be hashed to any slot of table T, independent of where other keys are hashed.</a:t>
            </a:r>
          </a:p>
          <a:p>
            <a:r>
              <a:rPr lang="en-US" sz="2000"/>
              <a:t>Let n be the number of keys in the table, and let m be the number of slots.</a:t>
            </a:r>
          </a:p>
          <a:p>
            <a:r>
              <a:rPr lang="en-US" sz="2000"/>
              <a:t>Define the load factor of T to be α = n/m = average number of keys per slot.</a:t>
            </a:r>
          </a:p>
          <a:p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E820A-C882-4087-B753-5EB87170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Search Cost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5714-FF07-4A0A-8B65-56A0DC06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10212599" cy="4531872"/>
          </a:xfrm>
        </p:spPr>
        <p:txBody>
          <a:bodyPr>
            <a:normAutofit/>
          </a:bodyPr>
          <a:lstStyle/>
          <a:p>
            <a:r>
              <a:rPr lang="en-US" sz="2000" dirty="0"/>
              <a:t>The expected time for an unsuccessful search for a record with a given key is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Expected search time = Θ(1) if α = O(1), or equivalently, if n = O(m).</a:t>
            </a:r>
          </a:p>
          <a:p>
            <a:r>
              <a:rPr lang="en-US" sz="2000" dirty="0"/>
              <a:t>A successful search has same asymptotic bound, but a rigorous argument is a little more complicated.</a:t>
            </a:r>
            <a:endParaRPr lang="en-IN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BC98EC-8453-4FF6-A7C2-FE24B276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63" y="2463711"/>
            <a:ext cx="2681361" cy="9652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7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1675</Words>
  <Application>Microsoft Office PowerPoint</Application>
  <PresentationFormat>Widescreen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Hashing</vt:lpstr>
      <vt:lpstr>The Dictionary Problem</vt:lpstr>
      <vt:lpstr>The Dictionary Problem</vt:lpstr>
      <vt:lpstr>Hash tables and hash functions</vt:lpstr>
      <vt:lpstr>Hash tables and hash functions</vt:lpstr>
      <vt:lpstr>Hash tables and hash functions</vt:lpstr>
      <vt:lpstr>Resolving Collision </vt:lpstr>
      <vt:lpstr>Average-case analysis of chaining</vt:lpstr>
      <vt:lpstr>Search Cost</vt:lpstr>
      <vt:lpstr>Choosing Hash function</vt:lpstr>
      <vt:lpstr>Division Method</vt:lpstr>
      <vt:lpstr>Division Method</vt:lpstr>
      <vt:lpstr>Multiplication method</vt:lpstr>
      <vt:lpstr>Multiplication method</vt:lpstr>
      <vt:lpstr>Resolving collisions by open addressing</vt:lpstr>
      <vt:lpstr>Example of open addressing</vt:lpstr>
      <vt:lpstr>Example of open addressing</vt:lpstr>
      <vt:lpstr>Example of open addressing</vt:lpstr>
      <vt:lpstr>Example of open addressing</vt:lpstr>
      <vt:lpstr>Probing strategies</vt:lpstr>
      <vt:lpstr>Analysis of open addressing</vt:lpstr>
      <vt:lpstr>Proof of the theorem</vt:lpstr>
      <vt:lpstr>Proof of the theorem</vt:lpstr>
      <vt:lpstr>Implications of the theorem</vt:lpstr>
      <vt:lpstr>Universal Hashing</vt:lpstr>
      <vt:lpstr>Universal Hashing</vt:lpstr>
      <vt:lpstr>Universal Hashing</vt:lpstr>
      <vt:lpstr>Universal Hashing</vt:lpstr>
      <vt:lpstr>Perfect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annushree bablani</dc:creator>
  <cp:lastModifiedBy>Dr Annushree</cp:lastModifiedBy>
  <cp:revision>60</cp:revision>
  <dcterms:created xsi:type="dcterms:W3CDTF">2021-09-30T10:55:11Z</dcterms:created>
  <dcterms:modified xsi:type="dcterms:W3CDTF">2022-09-30T11:31:40Z</dcterms:modified>
</cp:coreProperties>
</file>