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9" r:id="rId6"/>
    <p:sldId id="270" r:id="rId7"/>
    <p:sldId id="271" r:id="rId8"/>
    <p:sldId id="259" r:id="rId9"/>
    <p:sldId id="260" r:id="rId10"/>
    <p:sldId id="261" r:id="rId11"/>
    <p:sldId id="262" r:id="rId12"/>
    <p:sldId id="263" r:id="rId13"/>
    <p:sldId id="264" r:id="rId14"/>
    <p:sldId id="265" r:id="rId15"/>
    <p:sldId id="266" r:id="rId16"/>
    <p:sldId id="267" r:id="rId17"/>
    <p:sldId id="268" r:id="rId18"/>
    <p:sldId id="272" r:id="rId1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6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11-01T06:05:21.438"/>
    </inkml:context>
    <inkml:brush xml:id="br0">
      <inkml:brushProperty name="width" value="0.05292" units="cm"/>
      <inkml:brushProperty name="height" value="0.05292" units="cm"/>
    </inkml:brush>
  </inkml:definitions>
  <inkml:trace contextRef="#ctx0" brushRef="#br0">4925 14141 414 0,'0'0'0'0,"0"0"0"0,0 0 0 16,0 0 21-16,0 0 0 0,0 0 1 0,0 0 0 16,0 0 50-16,0 0 0 0,0 0-1 0,0 0 1 15,0 0-18-15,0 0 1 0,0 0 0 0,0 0 0 16,0 0-6-16,0 0 2 0,0 0-2 0,0 0 2 0,27 22-14 16,-15-16 0-16,-2 1 0 0,11-1 1 0,-1 1-4 15,5-3-1-15,0-6 1 0,1 0 0 0,-3 2 2 16,0 0 1-16,-3 2 0 0,5 0 0 0,-7-2-6 15,3 0 1-15,6 0-1 0,-5 0 2 0,5 0 2 0,4 0 1 16,1 0 0-16,-1 0 0 0,2 0-4 0,0 0-1 16,4-2 0-16,6-3 2 0,0 1-8 0,-4 4 1 15,4 2-1-15,1-4 1 0,-1-2-3 0,0 2-1 16,4-3 0-16,6-1 1 0,1-1-6 0,-1 5 0 16,3 0-1-16,1-2 1 0,1-1-4 0,-3 3-1 0,-1 0 0 15,-1-2 2-15,6 2-4 0,5-3 1 0,0-1 0 16,6-1 1-16,-1 5-1 0,-9 0 0 15,0 0 0-15,11-2 0 0,8-1-3 0,-8 3 1 0,7-2-1 16,3-3 1-16,-5 5-1 0,-5 2 0 0,7-2 0 16,9-7 1-16,-1 3-4 0,-6 4 2 0,2 0-1 15,2-3 0-15,-1 5-1 0,-3 0-1 0,10-4 1 16,-2-7 0-16,-8 9-1 0,-10 2 0 0,4 2 0 16,6-6 0-16,-4 2-2 0,-8 0 2 0,2-5-1 15,-2-2 0-15,-7 9 0 0,-7 3-1 0,-5-3 0 16,0-7 0-16,-1-2 0 0,-11 5 0 0,0 2 0 15,2 2 0-15,-9-6-1 0,-1-3 2 0,-8 2-2 0,-5 7 1 16,-4 3-1-16,-3-3 0 0,-3-5 0 0,4 5 2 16,-4-2-3-16,-4 0 1 0,0 2 0 0</inkml:trace>
</inkml:ink>
</file>

<file path=ppt/ink/ink2.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11-01T05:54:56.877"/>
    </inkml:context>
    <inkml:brush xml:id="br0">
      <inkml:brushProperty name="width" value="0.05292" units="cm"/>
      <inkml:brushProperty name="height" value="0.05292" units="cm"/>
    </inkml:brush>
  </inkml:definitions>
  <inkml:trace contextRef="#ctx0" brushRef="#br0">11212 8909 338 0,'0'0'0'0,"0"0"0"15,0 0 0-15,0 0 36 0,0 0 1 0,0 0 0 16,0 0 0-16,0 0 28 0,0 0 2 0,0 0-2 15,24-11 1-15,-11 4-11 0,1 5 1 0,1 2 0 16,11 0 0-16,1 0-3 0,-4 2 0 0,-1-2 0 16,-3 3 0-16,-7 3-31 0,-2-2-1 0,-4-4 0 0,1 5 1 15,1-1-10-15,-2-4 0 0,-4 0 1 0,2 0-1 16,2 0-5-16,2 0 0 0,-8 0-1 0,9 0 2 16,9-4 1-16,5-1 1 0,3 5-1 0,38-4 1 15,14 2 0-15,10 8 0 0,11 20 1 0</inkml:trace>
  <inkml:trace contextRef="#ctx0" brushRef="#br0" timeOffset="18607.06">15165 8928 778 0,'0'0'0'0,"0"0"0"0,0 0 0 0,0 0-27 15,0 0 2-15,0 0-2 0,0 0 1 16,0 0 12-16,0 0 2 0,0 0 0 0,0 0-1 0,0 0 14 16,0 0 2-16,0 0-1 0,0 0 0 0,0 0 16 15,0 0 0-15,-10 22 0 0,10-22 0 0,0-3 4 16,0 1 1-16,0 2-1 0,6 0 1 0,5 0 5 15,3 0 0-15,-4-2 0 0,23-11 0 0,20-6 1 0,7-1 0 16,0-1 1-16,3-3 0 0,-3 5-1 0,-7 8 0 16,-6-2 0-16,3 4 2 0,-7 3 10 0,-6-1 1 15,-2 1-1-15,4-3 2 0,0 1-7 0,-2 1 1 16,0 1-1-16,4-1 1 0,-4 5-5 0,4 2 1 16,2 6-1-16</inkml:trace>
  <inkml:trace contextRef="#ctx0" brushRef="#br0" timeOffset="41260.51">3126 10331 665 0,'0'0'0'15,"0"0"0"-15,-21-4 0 0,21 4-499 0</inkml:trace>
  <inkml:trace contextRef="#ctx0" brushRef="#br0" timeOffset="41462.36">3040 10348 363 0,'0'0'0'0,"0"0"0"16,0 0 0-16,0 0 29 0,0 0 0 0,0 5 1 16,0-5-1-16,0 2 22 0,0 0 2 0,2 0-1 15,-2 0 1-15,0 1 0 0,0 1 2 0,4-2 0 16,-2 13 0-16,2 11-23 0,0 4 0 0,2 0 1 15,5 16-1-15,-1-7-5 0,-8-7 0 0,6-6 0 16,-2 6 1-16,4-8 0 0,-1-9 0 0,5-2 0 16,3-2 2-16,3-5-6 0,9-8 2 0,14-9 0 15,27-19 0-15,8-17-3 0,-2-9 2 0,0-13-1 16,35-9 0-16,24-9-9 0,15-14 1 0,27-26-2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28" name="PlaceHolder 2"/>
          <p:cNvSpPr>
            <a:spLocks noGrp="1"/>
          </p:cNvSpPr>
          <p:nvPr>
            <p:ph type="body"/>
          </p:nvPr>
        </p:nvSpPr>
        <p:spPr>
          <a:xfrm>
            <a:off x="720000" y="216000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29" name="PlaceHolder 3"/>
          <p:cNvSpPr>
            <a:spLocks noGrp="1"/>
          </p:cNvSpPr>
          <p:nvPr>
            <p:ph type="body"/>
          </p:nvPr>
        </p:nvSpPr>
        <p:spPr>
          <a:xfrm>
            <a:off x="720000" y="445032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31"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2"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3" name="PlaceHolder 4"/>
          <p:cNvSpPr>
            <a:spLocks noGrp="1"/>
          </p:cNvSpPr>
          <p:nvPr>
            <p:ph type="body"/>
          </p:nvPr>
        </p:nvSpPr>
        <p:spPr>
          <a:xfrm>
            <a:off x="72000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4" name="PlaceHolder 5"/>
          <p:cNvSpPr>
            <a:spLocks noGrp="1"/>
          </p:cNvSpPr>
          <p:nvPr>
            <p:ph type="body"/>
          </p:nvPr>
        </p:nvSpPr>
        <p:spPr>
          <a:xfrm>
            <a:off x="514728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36" name="PlaceHolder 2"/>
          <p:cNvSpPr>
            <a:spLocks noGrp="1"/>
          </p:cNvSpPr>
          <p:nvPr>
            <p:ph type="body"/>
          </p:nvPr>
        </p:nvSpPr>
        <p:spPr>
          <a:xfrm>
            <a:off x="72000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7" name="PlaceHolder 3"/>
          <p:cNvSpPr>
            <a:spLocks noGrp="1"/>
          </p:cNvSpPr>
          <p:nvPr>
            <p:ph type="body"/>
          </p:nvPr>
        </p:nvSpPr>
        <p:spPr>
          <a:xfrm>
            <a:off x="364104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8" name="PlaceHolder 4"/>
          <p:cNvSpPr>
            <a:spLocks noGrp="1"/>
          </p:cNvSpPr>
          <p:nvPr>
            <p:ph type="body"/>
          </p:nvPr>
        </p:nvSpPr>
        <p:spPr>
          <a:xfrm>
            <a:off x="656244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39" name="PlaceHolder 5"/>
          <p:cNvSpPr>
            <a:spLocks noGrp="1"/>
          </p:cNvSpPr>
          <p:nvPr>
            <p:ph type="body"/>
          </p:nvPr>
        </p:nvSpPr>
        <p:spPr>
          <a:xfrm>
            <a:off x="72000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40" name="PlaceHolder 6"/>
          <p:cNvSpPr>
            <a:spLocks noGrp="1"/>
          </p:cNvSpPr>
          <p:nvPr>
            <p:ph type="body"/>
          </p:nvPr>
        </p:nvSpPr>
        <p:spPr>
          <a:xfrm>
            <a:off x="364104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41" name="PlaceHolder 7"/>
          <p:cNvSpPr>
            <a:spLocks noGrp="1"/>
          </p:cNvSpPr>
          <p:nvPr>
            <p:ph type="body"/>
          </p:nvPr>
        </p:nvSpPr>
        <p:spPr>
          <a:xfrm>
            <a:off x="656244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49" name="PlaceHolder 2"/>
          <p:cNvSpPr>
            <a:spLocks noGrp="1"/>
          </p:cNvSpPr>
          <p:nvPr>
            <p:ph type="subTitle"/>
          </p:nvPr>
        </p:nvSpPr>
        <p:spPr>
          <a:xfrm>
            <a:off x="720000" y="2160000"/>
            <a:ext cx="8640000" cy="4384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51" name="PlaceHolder 2"/>
          <p:cNvSpPr>
            <a:spLocks noGrp="1"/>
          </p:cNvSpPr>
          <p:nvPr>
            <p:ph type="body"/>
          </p:nvPr>
        </p:nvSpPr>
        <p:spPr>
          <a:xfrm>
            <a:off x="720000" y="2160000"/>
            <a:ext cx="8640000" cy="438480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53" name="PlaceHolder 2"/>
          <p:cNvSpPr>
            <a:spLocks noGrp="1"/>
          </p:cNvSpPr>
          <p:nvPr>
            <p:ph type="body"/>
          </p:nvPr>
        </p:nvSpPr>
        <p:spPr>
          <a:xfrm>
            <a:off x="72000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54" name="PlaceHolder 3"/>
          <p:cNvSpPr>
            <a:spLocks noGrp="1"/>
          </p:cNvSpPr>
          <p:nvPr>
            <p:ph type="body"/>
          </p:nvPr>
        </p:nvSpPr>
        <p:spPr>
          <a:xfrm>
            <a:off x="514728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58"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59" name="PlaceHolder 3"/>
          <p:cNvSpPr>
            <a:spLocks noGrp="1"/>
          </p:cNvSpPr>
          <p:nvPr>
            <p:ph type="body"/>
          </p:nvPr>
        </p:nvSpPr>
        <p:spPr>
          <a:xfrm>
            <a:off x="514728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60" name="PlaceHolder 4"/>
          <p:cNvSpPr>
            <a:spLocks noGrp="1"/>
          </p:cNvSpPr>
          <p:nvPr>
            <p:ph type="body"/>
          </p:nvPr>
        </p:nvSpPr>
        <p:spPr>
          <a:xfrm>
            <a:off x="72000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7" name="PlaceHolder 2"/>
          <p:cNvSpPr>
            <a:spLocks noGrp="1"/>
          </p:cNvSpPr>
          <p:nvPr>
            <p:ph type="subTitle"/>
          </p:nvPr>
        </p:nvSpPr>
        <p:spPr>
          <a:xfrm>
            <a:off x="720000" y="2160000"/>
            <a:ext cx="8640000" cy="4384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62" name="PlaceHolder 2"/>
          <p:cNvSpPr>
            <a:spLocks noGrp="1"/>
          </p:cNvSpPr>
          <p:nvPr>
            <p:ph type="body"/>
          </p:nvPr>
        </p:nvSpPr>
        <p:spPr>
          <a:xfrm>
            <a:off x="72000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63"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64" name="PlaceHolder 4"/>
          <p:cNvSpPr>
            <a:spLocks noGrp="1"/>
          </p:cNvSpPr>
          <p:nvPr>
            <p:ph type="body"/>
          </p:nvPr>
        </p:nvSpPr>
        <p:spPr>
          <a:xfrm>
            <a:off x="514728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66"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67"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68" name="PlaceHolder 4"/>
          <p:cNvSpPr>
            <a:spLocks noGrp="1"/>
          </p:cNvSpPr>
          <p:nvPr>
            <p:ph type="body"/>
          </p:nvPr>
        </p:nvSpPr>
        <p:spPr>
          <a:xfrm>
            <a:off x="720000" y="445032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70" name="PlaceHolder 2"/>
          <p:cNvSpPr>
            <a:spLocks noGrp="1"/>
          </p:cNvSpPr>
          <p:nvPr>
            <p:ph type="body"/>
          </p:nvPr>
        </p:nvSpPr>
        <p:spPr>
          <a:xfrm>
            <a:off x="720000" y="216000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71" name="PlaceHolder 3"/>
          <p:cNvSpPr>
            <a:spLocks noGrp="1"/>
          </p:cNvSpPr>
          <p:nvPr>
            <p:ph type="body"/>
          </p:nvPr>
        </p:nvSpPr>
        <p:spPr>
          <a:xfrm>
            <a:off x="720000" y="445032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73"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74"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75" name="PlaceHolder 4"/>
          <p:cNvSpPr>
            <a:spLocks noGrp="1"/>
          </p:cNvSpPr>
          <p:nvPr>
            <p:ph type="body"/>
          </p:nvPr>
        </p:nvSpPr>
        <p:spPr>
          <a:xfrm>
            <a:off x="72000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76" name="PlaceHolder 5"/>
          <p:cNvSpPr>
            <a:spLocks noGrp="1"/>
          </p:cNvSpPr>
          <p:nvPr>
            <p:ph type="body"/>
          </p:nvPr>
        </p:nvSpPr>
        <p:spPr>
          <a:xfrm>
            <a:off x="514728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78" name="PlaceHolder 2"/>
          <p:cNvSpPr>
            <a:spLocks noGrp="1"/>
          </p:cNvSpPr>
          <p:nvPr>
            <p:ph type="body"/>
          </p:nvPr>
        </p:nvSpPr>
        <p:spPr>
          <a:xfrm>
            <a:off x="72000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79" name="PlaceHolder 3"/>
          <p:cNvSpPr>
            <a:spLocks noGrp="1"/>
          </p:cNvSpPr>
          <p:nvPr>
            <p:ph type="body"/>
          </p:nvPr>
        </p:nvSpPr>
        <p:spPr>
          <a:xfrm>
            <a:off x="364104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80" name="PlaceHolder 4"/>
          <p:cNvSpPr>
            <a:spLocks noGrp="1"/>
          </p:cNvSpPr>
          <p:nvPr>
            <p:ph type="body"/>
          </p:nvPr>
        </p:nvSpPr>
        <p:spPr>
          <a:xfrm>
            <a:off x="6562440" y="216000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81" name="PlaceHolder 5"/>
          <p:cNvSpPr>
            <a:spLocks noGrp="1"/>
          </p:cNvSpPr>
          <p:nvPr>
            <p:ph type="body"/>
          </p:nvPr>
        </p:nvSpPr>
        <p:spPr>
          <a:xfrm>
            <a:off x="72000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82" name="PlaceHolder 6"/>
          <p:cNvSpPr>
            <a:spLocks noGrp="1"/>
          </p:cNvSpPr>
          <p:nvPr>
            <p:ph type="body"/>
          </p:nvPr>
        </p:nvSpPr>
        <p:spPr>
          <a:xfrm>
            <a:off x="364104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83" name="PlaceHolder 7"/>
          <p:cNvSpPr>
            <a:spLocks noGrp="1"/>
          </p:cNvSpPr>
          <p:nvPr>
            <p:ph type="body"/>
          </p:nvPr>
        </p:nvSpPr>
        <p:spPr>
          <a:xfrm>
            <a:off x="6562440" y="4450320"/>
            <a:ext cx="278172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9" name="PlaceHolder 2"/>
          <p:cNvSpPr>
            <a:spLocks noGrp="1"/>
          </p:cNvSpPr>
          <p:nvPr>
            <p:ph type="body"/>
          </p:nvPr>
        </p:nvSpPr>
        <p:spPr>
          <a:xfrm>
            <a:off x="720000" y="2160000"/>
            <a:ext cx="8640000" cy="438480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11" name="PlaceHolder 2"/>
          <p:cNvSpPr>
            <a:spLocks noGrp="1"/>
          </p:cNvSpPr>
          <p:nvPr>
            <p:ph type="body"/>
          </p:nvPr>
        </p:nvSpPr>
        <p:spPr>
          <a:xfrm>
            <a:off x="72000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12" name="PlaceHolder 3"/>
          <p:cNvSpPr>
            <a:spLocks noGrp="1"/>
          </p:cNvSpPr>
          <p:nvPr>
            <p:ph type="body"/>
          </p:nvPr>
        </p:nvSpPr>
        <p:spPr>
          <a:xfrm>
            <a:off x="514728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16"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17" name="PlaceHolder 3"/>
          <p:cNvSpPr>
            <a:spLocks noGrp="1"/>
          </p:cNvSpPr>
          <p:nvPr>
            <p:ph type="body"/>
          </p:nvPr>
        </p:nvSpPr>
        <p:spPr>
          <a:xfrm>
            <a:off x="514728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18" name="PlaceHolder 4"/>
          <p:cNvSpPr>
            <a:spLocks noGrp="1"/>
          </p:cNvSpPr>
          <p:nvPr>
            <p:ph type="body"/>
          </p:nvPr>
        </p:nvSpPr>
        <p:spPr>
          <a:xfrm>
            <a:off x="72000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20" name="PlaceHolder 2"/>
          <p:cNvSpPr>
            <a:spLocks noGrp="1"/>
          </p:cNvSpPr>
          <p:nvPr>
            <p:ph type="body"/>
          </p:nvPr>
        </p:nvSpPr>
        <p:spPr>
          <a:xfrm>
            <a:off x="720000" y="2160000"/>
            <a:ext cx="4215960" cy="438480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21"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22" name="PlaceHolder 4"/>
          <p:cNvSpPr>
            <a:spLocks noGrp="1"/>
          </p:cNvSpPr>
          <p:nvPr>
            <p:ph type="body"/>
          </p:nvPr>
        </p:nvSpPr>
        <p:spPr>
          <a:xfrm>
            <a:off x="5147280" y="445032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tIns="0" rIns="0" bIns="0" anchor="ctr">
            <a:noAutofit/>
          </a:bodyPr>
          <a:lstStyle/>
          <a:p>
            <a:endParaRPr lang="en-IN" sz="4400" b="1" strike="noStrike" spc="-1">
              <a:solidFill>
                <a:srgbClr val="333333"/>
              </a:solidFill>
              <a:latin typeface="Noto Sans"/>
            </a:endParaRPr>
          </a:p>
        </p:txBody>
      </p:sp>
      <p:sp>
        <p:nvSpPr>
          <p:cNvPr id="24" name="PlaceHolder 2"/>
          <p:cNvSpPr>
            <a:spLocks noGrp="1"/>
          </p:cNvSpPr>
          <p:nvPr>
            <p:ph type="body"/>
          </p:nvPr>
        </p:nvSpPr>
        <p:spPr>
          <a:xfrm>
            <a:off x="72000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25" name="PlaceHolder 3"/>
          <p:cNvSpPr>
            <a:spLocks noGrp="1"/>
          </p:cNvSpPr>
          <p:nvPr>
            <p:ph type="body"/>
          </p:nvPr>
        </p:nvSpPr>
        <p:spPr>
          <a:xfrm>
            <a:off x="5147280" y="2160000"/>
            <a:ext cx="4215960" cy="2091240"/>
          </a:xfrm>
          <a:prstGeom prst="rect">
            <a:avLst/>
          </a:prstGeom>
        </p:spPr>
        <p:txBody>
          <a:bodyPr lIns="0" tIns="0" rIns="0" bIns="0">
            <a:noAutofit/>
          </a:bodyPr>
          <a:lstStyle/>
          <a:p>
            <a:endParaRPr lang="en-IN" sz="2800" b="0" strike="noStrike" spc="-1">
              <a:solidFill>
                <a:srgbClr val="333333"/>
              </a:solidFill>
              <a:latin typeface="Noto Sans"/>
            </a:endParaRPr>
          </a:p>
        </p:txBody>
      </p:sp>
      <p:sp>
        <p:nvSpPr>
          <p:cNvPr id="26" name="PlaceHolder 4"/>
          <p:cNvSpPr>
            <a:spLocks noGrp="1"/>
          </p:cNvSpPr>
          <p:nvPr>
            <p:ph type="body"/>
          </p:nvPr>
        </p:nvSpPr>
        <p:spPr>
          <a:xfrm>
            <a:off x="720000" y="4450320"/>
            <a:ext cx="8640000" cy="2091240"/>
          </a:xfrm>
          <a:prstGeom prst="rect">
            <a:avLst/>
          </a:prstGeom>
        </p:spPr>
        <p:txBody>
          <a:bodyPr lIns="0" tIns="0" rIns="0" bIns="0">
            <a:noAutofit/>
          </a:bodyPr>
          <a:lstStyle/>
          <a:p>
            <a:endParaRPr lang="en-IN" sz="2800" b="0" strike="noStrike" spc="-1">
              <a:solidFill>
                <a:srgbClr val="333333"/>
              </a:solidFill>
              <a:latin typeface="No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792000" y="4104000"/>
            <a:ext cx="8568000" cy="1440000"/>
          </a:xfrm>
          <a:prstGeom prst="rect">
            <a:avLst/>
          </a:prstGeom>
        </p:spPr>
        <p:txBody>
          <a:bodyPr lIns="0" tIns="0" rIns="0" bIns="0" anchor="ctr">
            <a:normAutofit fontScale="80000"/>
          </a:bodyPr>
          <a:lstStyle/>
          <a:p>
            <a:r>
              <a:rPr lang="en-IN" sz="4800" b="1" strike="noStrike" spc="-1">
                <a:solidFill>
                  <a:srgbClr val="333333"/>
                </a:solidFill>
                <a:latin typeface="Noto Sans"/>
              </a:rPr>
              <a:t>Click to edit the title text format</a:t>
            </a:r>
          </a:p>
        </p:txBody>
      </p:sp>
      <p:sp>
        <p:nvSpPr>
          <p:cNvPr id="7" name="PlaceHolder 2"/>
          <p:cNvSpPr>
            <a:spLocks noGrp="1"/>
          </p:cNvSpPr>
          <p:nvPr>
            <p:ph type="body"/>
          </p:nvPr>
        </p:nvSpPr>
        <p:spPr>
          <a:xfrm>
            <a:off x="792000" y="5904000"/>
            <a:ext cx="8568000" cy="982440"/>
          </a:xfrm>
          <a:prstGeom prst="rect">
            <a:avLst/>
          </a:prstGeom>
        </p:spPr>
        <p:txBody>
          <a:bodyPr lIns="0" tIns="0" rIns="0" bIns="0">
            <a:normAutofit fontScale="13000"/>
          </a:bodyPr>
          <a:lstStyle/>
          <a:p>
            <a:pPr marL="432000" indent="-324000">
              <a:spcAft>
                <a:spcPts val="1879"/>
              </a:spcAft>
              <a:buClr>
                <a:srgbClr val="333333"/>
              </a:buClr>
              <a:buSzPct val="45000"/>
              <a:buFont typeface="Wingdings" charset="2"/>
              <a:buChar char=""/>
            </a:pPr>
            <a:r>
              <a:rPr lang="en-IN" sz="2400" b="0" strike="noStrike" spc="-1">
                <a:solidFill>
                  <a:srgbClr val="333333"/>
                </a:solidFill>
                <a:latin typeface="Noto Sans"/>
              </a:rPr>
              <a:t>Click to edit the outline text format</a:t>
            </a:r>
          </a:p>
          <a:p>
            <a:pPr marL="864000" lvl="1" indent="-324000">
              <a:spcAft>
                <a:spcPts val="1497"/>
              </a:spcAft>
              <a:buClr>
                <a:srgbClr val="FFFFFF"/>
              </a:buClr>
              <a:buSzPct val="75000"/>
              <a:buFont typeface="Symbol" charset="2"/>
              <a:buChar char=""/>
            </a:pPr>
            <a:r>
              <a:rPr lang="en-IN" sz="2400" b="0" strike="noStrike" spc="-1">
                <a:solidFill>
                  <a:srgbClr val="333333"/>
                </a:solidFill>
                <a:latin typeface="Noto Sans"/>
              </a:rPr>
              <a:t>Second Outline Level</a:t>
            </a:r>
          </a:p>
          <a:p>
            <a:pPr marL="1296000" lvl="2" indent="-288000">
              <a:spcAft>
                <a:spcPts val="1120"/>
              </a:spcAft>
              <a:buClr>
                <a:srgbClr val="FFFFFF"/>
              </a:buClr>
              <a:buSzPct val="45000"/>
              <a:buFont typeface="Wingdings" charset="2"/>
              <a:buChar char=""/>
            </a:pPr>
            <a:r>
              <a:rPr lang="en-IN" sz="2400" b="0" strike="noStrike" spc="-1">
                <a:solidFill>
                  <a:srgbClr val="333333"/>
                </a:solidFill>
                <a:latin typeface="Noto Sans"/>
              </a:rPr>
              <a:t>Third Outline Level</a:t>
            </a:r>
          </a:p>
          <a:p>
            <a:pPr marL="1728000" lvl="3" indent="-216000">
              <a:spcAft>
                <a:spcPts val="743"/>
              </a:spcAft>
              <a:buClr>
                <a:srgbClr val="FFFFFF"/>
              </a:buClr>
              <a:buSzPct val="75000"/>
              <a:buFont typeface="Symbol" charset="2"/>
              <a:buChar char=""/>
            </a:pPr>
            <a:r>
              <a:rPr lang="en-IN" sz="2400" b="0" strike="noStrike" spc="-1">
                <a:solidFill>
                  <a:srgbClr val="333333"/>
                </a:solidFill>
                <a:latin typeface="Noto Sans"/>
              </a:rPr>
              <a:t>Fourth Outline Level</a:t>
            </a:r>
          </a:p>
          <a:p>
            <a:pPr marL="2160000" lvl="4" indent="-216000">
              <a:spcAft>
                <a:spcPts val="366"/>
              </a:spcAft>
              <a:buClr>
                <a:srgbClr val="FFFFFF"/>
              </a:buClr>
              <a:buSzPct val="45000"/>
              <a:buFont typeface="Wingdings" charset="2"/>
              <a:buChar char=""/>
            </a:pPr>
            <a:r>
              <a:rPr lang="en-IN" sz="2400" b="0" strike="noStrike" spc="-1">
                <a:solidFill>
                  <a:srgbClr val="333333"/>
                </a:solidFill>
                <a:latin typeface="Noto Sans"/>
              </a:rPr>
              <a:t>Fifth Outline Level</a:t>
            </a:r>
          </a:p>
          <a:p>
            <a:pPr marL="2592000" lvl="5" indent="-216000">
              <a:spcAft>
                <a:spcPts val="366"/>
              </a:spcAft>
              <a:buClr>
                <a:srgbClr val="FFFFFF"/>
              </a:buClr>
              <a:buSzPct val="45000"/>
              <a:buFont typeface="Wingdings" charset="2"/>
              <a:buChar char=""/>
            </a:pPr>
            <a:r>
              <a:rPr lang="en-IN" sz="2400" b="0" strike="noStrike" spc="-1">
                <a:solidFill>
                  <a:srgbClr val="333333"/>
                </a:solidFill>
                <a:latin typeface="Noto Sans"/>
              </a:rPr>
              <a:t>Sixth Outline Level</a:t>
            </a:r>
          </a:p>
          <a:p>
            <a:pPr marL="3024000" lvl="6" indent="-216000">
              <a:spcAft>
                <a:spcPts val="366"/>
              </a:spcAft>
              <a:buClr>
                <a:srgbClr val="FFFFFF"/>
              </a:buClr>
              <a:buSzPct val="45000"/>
              <a:buFont typeface="Wingdings" charset="2"/>
              <a:buChar char=""/>
            </a:pPr>
            <a:r>
              <a:rPr lang="en-IN" sz="2400" b="0" strike="noStrike" spc="-1">
                <a:solidFill>
                  <a:srgbClr val="333333"/>
                </a:solidFill>
                <a:latin typeface="Noto Sans"/>
              </a:rPr>
              <a:t>Seventh Outline Level</a:t>
            </a:r>
          </a:p>
        </p:txBody>
      </p:sp>
      <p:sp>
        <p:nvSpPr>
          <p:cNvPr id="2" name="PlaceHolder 3"/>
          <p:cNvSpPr>
            <a:spLocks noGrp="1"/>
          </p:cNvSpPr>
          <p:nvPr>
            <p:ph type="dt"/>
          </p:nvPr>
        </p:nvSpPr>
        <p:spPr>
          <a:xfrm>
            <a:off x="504000" y="6886440"/>
            <a:ext cx="2348280" cy="521280"/>
          </a:xfrm>
          <a:prstGeom prst="rect">
            <a:avLst/>
          </a:prstGeom>
        </p:spPr>
        <p:txBody>
          <a:bodyPr lIns="0" tIns="0" rIns="0" bIns="0">
            <a:noAutofit/>
          </a:bodyPr>
          <a:lstStyle/>
          <a:p>
            <a:r>
              <a:rPr lang="en-IN" sz="1400" b="0" strike="noStrike" spc="-1">
                <a:latin typeface="Noto Sans"/>
              </a:rPr>
              <a:t>&lt;date/time&gt;</a:t>
            </a:r>
          </a:p>
        </p:txBody>
      </p:sp>
      <p:sp>
        <p:nvSpPr>
          <p:cNvPr id="3" name="PlaceHolder 4"/>
          <p:cNvSpPr>
            <a:spLocks noGrp="1"/>
          </p:cNvSpPr>
          <p:nvPr>
            <p:ph type="ftr"/>
          </p:nvPr>
        </p:nvSpPr>
        <p:spPr>
          <a:xfrm>
            <a:off x="3447360" y="6886440"/>
            <a:ext cx="3195000" cy="521280"/>
          </a:xfrm>
          <a:prstGeom prst="rect">
            <a:avLst/>
          </a:prstGeom>
        </p:spPr>
        <p:txBody>
          <a:bodyPr lIns="0" tIns="0" rIns="0" bIns="0">
            <a:noAutofit/>
          </a:bodyPr>
          <a:lstStyle/>
          <a:p>
            <a:pPr algn="ctr"/>
            <a:r>
              <a:rPr lang="en-IN" sz="1400" b="0" strike="noStrike" spc="-1">
                <a:latin typeface="Noto Sans"/>
              </a:rPr>
              <a:t>&lt;footer&gt;</a:t>
            </a:r>
          </a:p>
        </p:txBody>
      </p:sp>
      <p:sp>
        <p:nvSpPr>
          <p:cNvPr id="4" name="PlaceHolder 5"/>
          <p:cNvSpPr>
            <a:spLocks noGrp="1"/>
          </p:cNvSpPr>
          <p:nvPr>
            <p:ph type="sldNum"/>
          </p:nvPr>
        </p:nvSpPr>
        <p:spPr>
          <a:xfrm>
            <a:off x="7227360" y="6886440"/>
            <a:ext cx="2348280" cy="521280"/>
          </a:xfrm>
          <a:prstGeom prst="rect">
            <a:avLst/>
          </a:prstGeom>
        </p:spPr>
        <p:txBody>
          <a:bodyPr lIns="0" tIns="0" rIns="0" bIns="0">
            <a:noAutofit/>
          </a:bodyPr>
          <a:lstStyle/>
          <a:p>
            <a:pPr algn="r"/>
            <a:fld id="{5ED0F5FF-FD88-41F9-B09C-062DA4ABD0D4}" type="slidenum">
              <a:rPr lang="en-IN" sz="1400" b="0" strike="noStrike" spc="-1">
                <a:latin typeface="Noto Sans"/>
              </a:rPr>
              <a:t>‹#›</a:t>
            </a:fld>
            <a:r>
              <a:rPr lang="en-IN" sz="1400" b="0" strike="noStrike" spc="-1">
                <a:latin typeface="Noto Sans"/>
              </a:rPr>
              <a:t> / </a:t>
            </a:r>
            <a:fld id="{88AC21EB-83B1-4AB7-8E26-1E50F54B617F}" type="slidecount">
              <a:rPr lang="en-IN" sz="1400" b="0" strike="noStrike" spc="-1">
                <a:latin typeface="Noto Sans"/>
              </a:rPr>
              <a:t>&lt;count&gt;</a:t>
            </a:fld>
            <a:endParaRPr lang="en-IN" sz="1400" b="0" strike="noStrike" spc="-1">
              <a:latin typeface="Noto Sans"/>
            </a:endParaRPr>
          </a:p>
        </p:txBody>
      </p:sp>
      <p:sp>
        <p:nvSpPr>
          <p:cNvPr id="5" name="CustomShape 6"/>
          <p:cNvSpPr/>
          <p:nvPr/>
        </p:nvSpPr>
        <p:spPr>
          <a:xfrm>
            <a:off x="0" y="4320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tIns="0" rIns="0" bIns="0" anchor="ctr">
            <a:noAutofit/>
          </a:bodyPr>
          <a:lstStyle/>
          <a:p>
            <a:r>
              <a:rPr lang="en-IN" sz="4400" b="1" strike="noStrike" spc="-1">
                <a:solidFill>
                  <a:srgbClr val="333333"/>
                </a:solidFill>
                <a:latin typeface="Noto Sans"/>
              </a:rPr>
              <a:t>Click to edit the title text format</a:t>
            </a:r>
          </a:p>
        </p:txBody>
      </p:sp>
      <p:sp>
        <p:nvSpPr>
          <p:cNvPr id="43" name="PlaceHolder 2"/>
          <p:cNvSpPr>
            <a:spLocks noGrp="1"/>
          </p:cNvSpPr>
          <p:nvPr>
            <p:ph type="body"/>
          </p:nvPr>
        </p:nvSpPr>
        <p:spPr>
          <a:xfrm>
            <a:off x="720000" y="2160000"/>
            <a:ext cx="8640000" cy="4384800"/>
          </a:xfrm>
          <a:prstGeom prst="rect">
            <a:avLst/>
          </a:prstGeom>
        </p:spPr>
        <p:txBody>
          <a:bodyPr lIns="0" tIns="0" rIns="0" bIns="0">
            <a:noAutofit/>
          </a:bodyPr>
          <a:lstStyle/>
          <a:p>
            <a:pPr marL="432000" indent="-324000">
              <a:spcAft>
                <a:spcPts val="1414"/>
              </a:spcAft>
              <a:buClr>
                <a:srgbClr val="EF2929"/>
              </a:buClr>
              <a:buSzPct val="45000"/>
              <a:buFont typeface="Wingdings" charset="2"/>
              <a:buChar char=""/>
            </a:pPr>
            <a:r>
              <a:rPr lang="en-IN" sz="2800" b="0" strike="noStrike" spc="-1">
                <a:solidFill>
                  <a:srgbClr val="333333"/>
                </a:solidFill>
                <a:latin typeface="Noto Sans"/>
              </a:rPr>
              <a:t>Click to edit the outline text format</a:t>
            </a:r>
          </a:p>
          <a:p>
            <a:pPr marL="864000" lvl="1" indent="-324000">
              <a:spcAft>
                <a:spcPts val="1134"/>
              </a:spcAft>
              <a:buClr>
                <a:srgbClr val="EF2929"/>
              </a:buClr>
              <a:buSzPct val="75000"/>
              <a:buFont typeface="Symbol" charset="2"/>
              <a:buChar char=""/>
            </a:pPr>
            <a:r>
              <a:rPr lang="en-IN" sz="2800" b="0" strike="noStrike" spc="-1">
                <a:solidFill>
                  <a:srgbClr val="333333"/>
                </a:solidFill>
                <a:latin typeface="Noto Sans"/>
              </a:rPr>
              <a:t>Second Outline Level</a:t>
            </a:r>
          </a:p>
          <a:p>
            <a:pPr marL="1296000" lvl="2" indent="-288000">
              <a:spcAft>
                <a:spcPts val="845"/>
              </a:spcAft>
              <a:buClr>
                <a:srgbClr val="EF2929"/>
              </a:buClr>
              <a:buSzPct val="45000"/>
              <a:buFont typeface="Wingdings" charset="2"/>
              <a:buChar char=""/>
            </a:pPr>
            <a:r>
              <a:rPr lang="en-IN" sz="2800" b="0" strike="noStrike" spc="-1">
                <a:solidFill>
                  <a:srgbClr val="333333"/>
                </a:solidFill>
                <a:latin typeface="Noto Sans"/>
              </a:rPr>
              <a:t>Third Outline Level</a:t>
            </a:r>
          </a:p>
          <a:p>
            <a:pPr marL="1728000" lvl="3" indent="-216000">
              <a:spcAft>
                <a:spcPts val="567"/>
              </a:spcAft>
              <a:buClr>
                <a:srgbClr val="EF2929"/>
              </a:buClr>
              <a:buSzPct val="75000"/>
              <a:buFont typeface="Symbol" charset="2"/>
              <a:buChar char=""/>
            </a:pPr>
            <a:r>
              <a:rPr lang="en-IN" sz="2800" b="0" strike="noStrike" spc="-1">
                <a:solidFill>
                  <a:srgbClr val="333333"/>
                </a:solidFill>
                <a:latin typeface="Noto Sans"/>
              </a:rPr>
              <a:t>Fourth Outline Level</a:t>
            </a:r>
          </a:p>
          <a:p>
            <a:pPr marL="2160000" lvl="4" indent="-216000">
              <a:spcAft>
                <a:spcPts val="283"/>
              </a:spcAft>
              <a:buClr>
                <a:srgbClr val="EF2929"/>
              </a:buClr>
              <a:buSzPct val="45000"/>
              <a:buFont typeface="Wingdings" charset="2"/>
              <a:buChar char=""/>
            </a:pPr>
            <a:r>
              <a:rPr lang="en-IN" sz="2800" b="0" strike="noStrike" spc="-1">
                <a:solidFill>
                  <a:srgbClr val="333333"/>
                </a:solidFill>
                <a:latin typeface="Noto Sans"/>
              </a:rPr>
              <a:t>Fifth Outline Level</a:t>
            </a:r>
          </a:p>
          <a:p>
            <a:pPr marL="2592000" lvl="5" indent="-216000">
              <a:spcAft>
                <a:spcPts val="283"/>
              </a:spcAft>
              <a:buClr>
                <a:srgbClr val="EF2929"/>
              </a:buClr>
              <a:buSzPct val="45000"/>
              <a:buFont typeface="Wingdings" charset="2"/>
              <a:buChar char=""/>
            </a:pPr>
            <a:r>
              <a:rPr lang="en-IN" sz="2800" b="0" strike="noStrike" spc="-1">
                <a:solidFill>
                  <a:srgbClr val="333333"/>
                </a:solidFill>
                <a:latin typeface="Noto Sans"/>
              </a:rPr>
              <a:t>Sixth Outline Level</a:t>
            </a:r>
          </a:p>
          <a:p>
            <a:pPr marL="3024000" lvl="6" indent="-216000">
              <a:spcAft>
                <a:spcPts val="283"/>
              </a:spcAft>
              <a:buClr>
                <a:srgbClr val="EF2929"/>
              </a:buClr>
              <a:buSzPct val="45000"/>
              <a:buFont typeface="Wingdings" charset="2"/>
              <a:buChar char=""/>
            </a:pPr>
            <a:r>
              <a:rPr lang="en-IN" sz="2800" b="0" strike="noStrike" spc="-1">
                <a:solidFill>
                  <a:srgbClr val="333333"/>
                </a:solidFill>
                <a:latin typeface="Noto Sans"/>
              </a:rPr>
              <a:t>Seventh Outline Level</a:t>
            </a:r>
          </a:p>
        </p:txBody>
      </p:sp>
      <p:sp>
        <p:nvSpPr>
          <p:cNvPr id="44" name="PlaceHolder 3"/>
          <p:cNvSpPr>
            <a:spLocks noGrp="1"/>
          </p:cNvSpPr>
          <p:nvPr>
            <p:ph type="dt"/>
          </p:nvPr>
        </p:nvSpPr>
        <p:spPr>
          <a:xfrm>
            <a:off x="504000" y="6886800"/>
            <a:ext cx="2348280" cy="521280"/>
          </a:xfrm>
          <a:prstGeom prst="rect">
            <a:avLst/>
          </a:prstGeom>
        </p:spPr>
        <p:txBody>
          <a:bodyPr lIns="0" tIns="0" rIns="0" bIns="0">
            <a:noAutofit/>
          </a:bodyPr>
          <a:lstStyle/>
          <a:p>
            <a:r>
              <a:rPr lang="en-IN" sz="1400" b="0" strike="noStrike" spc="-1">
                <a:latin typeface="Noto Sans"/>
              </a:rPr>
              <a:t>&lt;date/time&gt;</a:t>
            </a:r>
          </a:p>
        </p:txBody>
      </p:sp>
      <p:sp>
        <p:nvSpPr>
          <p:cNvPr id="45" name="PlaceHolder 4"/>
          <p:cNvSpPr>
            <a:spLocks noGrp="1"/>
          </p:cNvSpPr>
          <p:nvPr>
            <p:ph type="ftr"/>
          </p:nvPr>
        </p:nvSpPr>
        <p:spPr>
          <a:xfrm>
            <a:off x="3447360" y="6886800"/>
            <a:ext cx="3195000" cy="521280"/>
          </a:xfrm>
          <a:prstGeom prst="rect">
            <a:avLst/>
          </a:prstGeom>
        </p:spPr>
        <p:txBody>
          <a:bodyPr lIns="0" tIns="0" rIns="0" bIns="0">
            <a:noAutofit/>
          </a:bodyPr>
          <a:lstStyle/>
          <a:p>
            <a:pPr algn="ctr"/>
            <a:r>
              <a:rPr lang="en-IN" sz="1400" b="0" strike="noStrike" spc="-1">
                <a:latin typeface="Noto Sans"/>
              </a:rPr>
              <a:t>&lt;footer&gt;</a:t>
            </a:r>
          </a:p>
        </p:txBody>
      </p:sp>
      <p:sp>
        <p:nvSpPr>
          <p:cNvPr id="46" name="PlaceHolder 5"/>
          <p:cNvSpPr>
            <a:spLocks noGrp="1"/>
          </p:cNvSpPr>
          <p:nvPr>
            <p:ph type="sldNum"/>
          </p:nvPr>
        </p:nvSpPr>
        <p:spPr>
          <a:xfrm>
            <a:off x="7227360" y="6886800"/>
            <a:ext cx="2348280" cy="521280"/>
          </a:xfrm>
          <a:prstGeom prst="rect">
            <a:avLst/>
          </a:prstGeom>
        </p:spPr>
        <p:txBody>
          <a:bodyPr lIns="0" tIns="0" rIns="0" bIns="0">
            <a:noAutofit/>
          </a:bodyPr>
          <a:lstStyle/>
          <a:p>
            <a:pPr algn="r"/>
            <a:fld id="{FFF5F74C-18F5-40C2-B281-1038AEF2778F}" type="slidenum">
              <a:rPr lang="en-IN" sz="1400" b="0" strike="noStrike" spc="-1">
                <a:latin typeface="Noto Sans"/>
              </a:rPr>
              <a:t>‹#›</a:t>
            </a:fld>
            <a:r>
              <a:rPr lang="en-IN" sz="1400" b="0" strike="noStrike" spc="-1">
                <a:latin typeface="Noto Sans"/>
              </a:rPr>
              <a:t> / </a:t>
            </a:r>
            <a:fld id="{C4255248-3299-4DD4-B103-4895E1C2474D}" type="slidecount">
              <a:rPr lang="en-IN" sz="1400" b="0" strike="noStrike" spc="-1">
                <a:latin typeface="Noto Sans"/>
              </a:rPr>
              <a:t>17</a:t>
            </a:fld>
            <a:endParaRPr lang="en-IN" sz="1400" b="0" strike="noStrike" spc="-1">
              <a:latin typeface="Noto Sans"/>
            </a:endParaRPr>
          </a:p>
        </p:txBody>
      </p:sp>
      <p:sp>
        <p:nvSpPr>
          <p:cNvPr id="47" name="CustomShape 6"/>
          <p:cNvSpPr/>
          <p:nvPr/>
        </p:nvSpPr>
        <p:spPr>
          <a:xfrm>
            <a:off x="0" y="288000"/>
            <a:ext cx="504000" cy="1080000"/>
          </a:xfrm>
          <a:prstGeom prst="rect">
            <a:avLst/>
          </a:prstGeom>
          <a:solidFill>
            <a:srgbClr val="EF2929"/>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image" Target="../media/image13.t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5.ti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7.tif"/><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tif"/><Relationship Id="rId2" Type="http://schemas.openxmlformats.org/officeDocument/2006/relationships/image" Target="../media/image14.ti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www.cs.usfca.edu/~galles/visualization/DPFib.html"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customXml" Target="../ink/ink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15.xml"/><Relationship Id="rId6" Type="http://schemas.openxmlformats.org/officeDocument/2006/relationships/image" Target="../media/image8.wmf"/><Relationship Id="rId11" Type="http://schemas.openxmlformats.org/officeDocument/2006/relationships/image" Target="../media/image15.png"/><Relationship Id="rId5" Type="http://schemas.openxmlformats.org/officeDocument/2006/relationships/image" Target="../media/image7.wmf"/><Relationship Id="rId10" Type="http://schemas.openxmlformats.org/officeDocument/2006/relationships/customXml" Target="../ink/ink2.xml"/><Relationship Id="rId4" Type="http://schemas.openxmlformats.org/officeDocument/2006/relationships/image" Target="../media/image6.wmf"/><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792000" y="3994200"/>
            <a:ext cx="8568000" cy="1661400"/>
          </a:xfrm>
          <a:prstGeom prst="rect">
            <a:avLst/>
          </a:prstGeom>
          <a:noFill/>
          <a:ln>
            <a:noFill/>
          </a:ln>
        </p:spPr>
        <p:txBody>
          <a:bodyPr lIns="0" tIns="0" rIns="0" bIns="0" anchor="ctr">
            <a:normAutofit/>
          </a:bodyPr>
          <a:lstStyle/>
          <a:p>
            <a:r>
              <a:rPr lang="en-IN" sz="4800" b="1" strike="noStrike" spc="-1">
                <a:solidFill>
                  <a:srgbClr val="333333"/>
                </a:solidFill>
                <a:latin typeface="Noto Sans"/>
              </a:rPr>
              <a:t>Dynamic Programming </a:t>
            </a:r>
          </a:p>
        </p:txBody>
      </p:sp>
      <p:sp>
        <p:nvSpPr>
          <p:cNvPr id="85" name="TextShape 2"/>
          <p:cNvSpPr txBox="1"/>
          <p:nvPr/>
        </p:nvSpPr>
        <p:spPr>
          <a:xfrm>
            <a:off x="7920000" y="288000"/>
            <a:ext cx="1440000" cy="346320"/>
          </a:xfrm>
          <a:prstGeom prst="rect">
            <a:avLst/>
          </a:prstGeom>
          <a:noFill/>
          <a:ln>
            <a:noFill/>
          </a:ln>
        </p:spPr>
        <p:txBody>
          <a:bodyPr lIns="90000" tIns="45000" rIns="90000" bIns="45000">
            <a:noAutofit/>
          </a:bodyPr>
          <a:lstStyle/>
          <a:p>
            <a:r>
              <a:rPr lang="en-IN" sz="1800" b="1" strike="noStrike" spc="-1" dirty="0" smtClean="0">
                <a:solidFill>
                  <a:srgbClr val="2A6099"/>
                </a:solidFill>
                <a:latin typeface="Arial"/>
              </a:rPr>
              <a:t>ADSA-2022</a:t>
            </a:r>
            <a:endParaRPr lang="en-IN" sz="1800" b="1" strike="noStrike" spc="-1" dirty="0">
              <a:solidFill>
                <a:srgbClr val="2A60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2108520" y="2520360"/>
            <a:ext cx="473760" cy="312840"/>
          </a:xfrm>
          <a:prstGeom prst="rect">
            <a:avLst/>
          </a:prstGeom>
          <a:noFill/>
          <a:ln w="28440">
            <a:solidFill>
              <a:srgbClr val="595959"/>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 name="CustomShape 2"/>
          <p:cNvSpPr/>
          <p:nvPr/>
        </p:nvSpPr>
        <p:spPr>
          <a:xfrm>
            <a:off x="2582640" y="2520360"/>
            <a:ext cx="3488040" cy="312840"/>
          </a:xfrm>
          <a:prstGeom prst="rect">
            <a:avLst/>
          </a:prstGeom>
          <a:noFill/>
          <a:ln w="28440">
            <a:solidFill>
              <a:srgbClr val="595959"/>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 name="CustomShape 3"/>
          <p:cNvSpPr/>
          <p:nvPr/>
        </p:nvSpPr>
        <p:spPr>
          <a:xfrm>
            <a:off x="2210040" y="2472840"/>
            <a:ext cx="295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i="1" strike="noStrike" spc="-1">
                <a:solidFill>
                  <a:srgbClr val="000000"/>
                </a:solidFill>
                <a:latin typeface="Times New Roman"/>
              </a:rPr>
              <a:t>i</a:t>
            </a:r>
            <a:endParaRPr lang="en-IN" sz="1800" b="0" strike="noStrike" spc="-1">
              <a:latin typeface="Arial"/>
            </a:endParaRPr>
          </a:p>
        </p:txBody>
      </p:sp>
      <p:sp>
        <p:nvSpPr>
          <p:cNvPr id="130" name="CustomShape 4"/>
          <p:cNvSpPr/>
          <p:nvPr/>
        </p:nvSpPr>
        <p:spPr>
          <a:xfrm>
            <a:off x="3941640" y="2472840"/>
            <a:ext cx="952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i="1" strike="noStrike" spc="-1">
                <a:solidFill>
                  <a:srgbClr val="000000"/>
                </a:solidFill>
                <a:latin typeface="Times New Roman"/>
              </a:rPr>
              <a:t>n-i</a:t>
            </a:r>
            <a:endParaRPr lang="en-IN" sz="1800" b="0" strike="noStrike" spc="-1">
              <a:latin typeface="Arial"/>
            </a:endParaRPr>
          </a:p>
        </p:txBody>
      </p:sp>
      <p:sp>
        <p:nvSpPr>
          <p:cNvPr id="131" name="CustomShape 5"/>
          <p:cNvSpPr/>
          <p:nvPr/>
        </p:nvSpPr>
        <p:spPr>
          <a:xfrm>
            <a:off x="3551760" y="2055960"/>
            <a:ext cx="187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recurse on further</a:t>
            </a:r>
            <a:endParaRPr lang="en-IN" sz="1800" b="0" strike="noStrike" spc="-1">
              <a:latin typeface="Arial"/>
            </a:endParaRPr>
          </a:p>
        </p:txBody>
      </p:sp>
      <p:sp>
        <p:nvSpPr>
          <p:cNvPr id="132" name="CustomShape 6"/>
          <p:cNvSpPr/>
          <p:nvPr/>
        </p:nvSpPr>
        <p:spPr>
          <a:xfrm>
            <a:off x="2112120" y="1418760"/>
            <a:ext cx="4175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Example: If we cut log into length </a:t>
            </a:r>
            <a:r>
              <a:rPr lang="en-US" sz="1800" b="0" i="1" strike="noStrike" spc="-1">
                <a:solidFill>
                  <a:srgbClr val="000000"/>
                </a:solidFill>
                <a:latin typeface="Calibri"/>
              </a:rPr>
              <a:t>i</a:t>
            </a:r>
            <a:r>
              <a:rPr lang="en-US" sz="1800" b="0" strike="noStrike" spc="-1">
                <a:solidFill>
                  <a:srgbClr val="000000"/>
                </a:solidFill>
                <a:latin typeface="Calibri"/>
              </a:rPr>
              <a:t> and </a:t>
            </a:r>
            <a:r>
              <a:rPr lang="en-US" sz="1800" b="0" i="1" strike="noStrike" spc="-1">
                <a:solidFill>
                  <a:srgbClr val="000000"/>
                </a:solidFill>
                <a:latin typeface="Calibri"/>
              </a:rPr>
              <a:t>n-i</a:t>
            </a:r>
            <a:r>
              <a:rPr lang="en-US" sz="1800" b="0" strike="noStrike" spc="-1">
                <a:solidFill>
                  <a:srgbClr val="000000"/>
                </a:solidFill>
                <a:latin typeface="Calibri"/>
              </a:rPr>
              <a:t>: </a:t>
            </a:r>
            <a:endParaRPr lang="en-IN" sz="1800" b="0" strike="noStrike" spc="-1">
              <a:latin typeface="Arial"/>
            </a:endParaRPr>
          </a:p>
        </p:txBody>
      </p:sp>
      <p:sp>
        <p:nvSpPr>
          <p:cNvPr id="133" name="CustomShape 7"/>
          <p:cNvSpPr/>
          <p:nvPr/>
        </p:nvSpPr>
        <p:spPr>
          <a:xfrm>
            <a:off x="2169720" y="3518640"/>
            <a:ext cx="1680480" cy="40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Revenue: </a:t>
            </a:r>
            <a:r>
              <a:rPr lang="en-US" sz="1800" b="0" i="1" strike="noStrike" spc="-1">
                <a:solidFill>
                  <a:srgbClr val="000000"/>
                </a:solidFill>
                <a:latin typeface="Calibri"/>
              </a:rPr>
              <a:t>p</a:t>
            </a:r>
            <a:r>
              <a:rPr lang="en-US" sz="1800" b="0" i="1" strike="noStrike" spc="-1" baseline="-25000">
                <a:solidFill>
                  <a:srgbClr val="000000"/>
                </a:solidFill>
                <a:latin typeface="Calibri"/>
              </a:rPr>
              <a:t>i</a:t>
            </a:r>
            <a:r>
              <a:rPr lang="en-US" sz="1800" b="0" i="1" strike="noStrike" spc="-1">
                <a:solidFill>
                  <a:srgbClr val="000000"/>
                </a:solidFill>
                <a:latin typeface="Calibri"/>
              </a:rPr>
              <a:t> + r</a:t>
            </a:r>
            <a:r>
              <a:rPr lang="en-US" sz="1800" b="0" i="1" strike="noStrike" spc="-1" baseline="-25000">
                <a:solidFill>
                  <a:srgbClr val="000000"/>
                </a:solidFill>
                <a:latin typeface="Calibri"/>
              </a:rPr>
              <a:t>n-i</a:t>
            </a:r>
            <a:endParaRPr lang="en-IN" sz="1800" b="0" strike="noStrike" spc="-1">
              <a:latin typeface="Arial"/>
            </a:endParaRPr>
          </a:p>
        </p:txBody>
      </p:sp>
      <p:sp>
        <p:nvSpPr>
          <p:cNvPr id="134" name="CustomShape 8"/>
          <p:cNvSpPr/>
          <p:nvPr/>
        </p:nvSpPr>
        <p:spPr>
          <a:xfrm>
            <a:off x="4173840" y="3519720"/>
            <a:ext cx="3073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Can be seen by recursing on </a:t>
            </a:r>
            <a:r>
              <a:rPr lang="en-US" sz="1800" b="0" i="1" strike="noStrike" spc="-1">
                <a:solidFill>
                  <a:srgbClr val="000000"/>
                </a:solidFill>
                <a:latin typeface="Calibri"/>
              </a:rPr>
              <a:t>n-i</a:t>
            </a:r>
            <a:endParaRPr lang="en-IN" sz="1800" b="0" strike="noStrike" spc="-1">
              <a:latin typeface="Arial"/>
            </a:endParaRPr>
          </a:p>
        </p:txBody>
      </p:sp>
      <p:sp>
        <p:nvSpPr>
          <p:cNvPr id="135" name="CustomShape 9"/>
          <p:cNvSpPr/>
          <p:nvPr/>
        </p:nvSpPr>
        <p:spPr>
          <a:xfrm>
            <a:off x="2371680" y="4332600"/>
            <a:ext cx="25722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What are we going to do?</a:t>
            </a:r>
            <a:endParaRPr lang="en-IN" sz="1800" b="0" strike="noStrike" spc="-1">
              <a:latin typeface="Arial"/>
            </a:endParaRPr>
          </a:p>
        </p:txBody>
      </p:sp>
      <p:sp>
        <p:nvSpPr>
          <p:cNvPr id="136" name="CustomShape 10"/>
          <p:cNvSpPr/>
          <p:nvPr/>
        </p:nvSpPr>
        <p:spPr>
          <a:xfrm>
            <a:off x="1969920" y="4950720"/>
            <a:ext cx="3591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There are many possible choices of </a:t>
            </a:r>
            <a:r>
              <a:rPr lang="en-US" sz="1800" b="0" i="1" strike="noStrike" spc="-1">
                <a:solidFill>
                  <a:srgbClr val="000000"/>
                </a:solidFill>
                <a:latin typeface="Calibri"/>
              </a:rPr>
              <a:t>i</a:t>
            </a:r>
            <a:r>
              <a:rPr lang="en-US" sz="1800" b="0" strike="noStrike" spc="-1">
                <a:solidFill>
                  <a:srgbClr val="000000"/>
                </a:solidFill>
                <a:latin typeface="Calibri"/>
              </a:rPr>
              <a:t>:</a:t>
            </a:r>
            <a:endParaRPr lang="en-IN" sz="1800" b="0" strike="noStrike" spc="-1">
              <a:latin typeface="Arial"/>
            </a:endParaRPr>
          </a:p>
        </p:txBody>
      </p:sp>
      <p:pic>
        <p:nvPicPr>
          <p:cNvPr id="137" name="Picture 136"/>
          <p:cNvPicPr/>
          <p:nvPr/>
        </p:nvPicPr>
        <p:blipFill>
          <a:blip r:embed="rId2"/>
          <a:stretch/>
        </p:blipFill>
        <p:spPr>
          <a:xfrm>
            <a:off x="2769120" y="5440320"/>
            <a:ext cx="1828800" cy="1371600"/>
          </a:xfrm>
          <a:prstGeom prst="rect">
            <a:avLst/>
          </a:prstGeom>
          <a:ln>
            <a:noFill/>
          </a:ln>
        </p:spPr>
      </p:pic>
      <p:sp>
        <p:nvSpPr>
          <p:cNvPr id="138" name="TextShape 11"/>
          <p:cNvSpPr txBox="1"/>
          <p:nvPr/>
        </p:nvSpPr>
        <p:spPr>
          <a:xfrm>
            <a:off x="720360" y="301320"/>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720000" y="300960"/>
            <a:ext cx="8855640" cy="1262520"/>
          </a:xfrm>
          <a:prstGeom prst="rect">
            <a:avLst/>
          </a:prstGeom>
          <a:noFill/>
          <a:ln>
            <a:noFill/>
          </a:ln>
        </p:spPr>
        <p:txBody>
          <a:bodyPr lIns="0" tIns="0" rIns="0" bIns="0" anchor="ctr">
            <a:noAutofit/>
          </a:bodyPr>
          <a:lstStyle/>
          <a:p>
            <a:endParaRPr lang="en-IN" sz="4400" b="1" strike="noStrike" spc="-1">
              <a:solidFill>
                <a:srgbClr val="333333"/>
              </a:solidFill>
              <a:latin typeface="Noto Sans"/>
            </a:endParaRPr>
          </a:p>
        </p:txBody>
      </p:sp>
      <p:sp>
        <p:nvSpPr>
          <p:cNvPr id="140" name="TextShape 2"/>
          <p:cNvSpPr txBox="1"/>
          <p:nvPr/>
        </p:nvSpPr>
        <p:spPr>
          <a:xfrm>
            <a:off x="720000" y="2160000"/>
            <a:ext cx="8640000" cy="4384800"/>
          </a:xfrm>
          <a:prstGeom prst="rect">
            <a:avLst/>
          </a:prstGeom>
          <a:noFill/>
          <a:ln>
            <a:noFill/>
          </a:ln>
        </p:spPr>
        <p:txBody>
          <a:bodyPr lIns="0" tIns="0" rIns="0" bIns="0">
            <a:noAutofit/>
          </a:bodyPr>
          <a:lstStyle/>
          <a:p>
            <a:endParaRPr lang="en-IN" sz="2800" b="0" strike="noStrike" spc="-1">
              <a:solidFill>
                <a:srgbClr val="333333"/>
              </a:solidFill>
              <a:latin typeface="Noto Sans"/>
            </a:endParaRPr>
          </a:p>
        </p:txBody>
      </p:sp>
      <p:sp>
        <p:nvSpPr>
          <p:cNvPr id="141" name="CustomShape 3"/>
          <p:cNvSpPr/>
          <p:nvPr/>
        </p:nvSpPr>
        <p:spPr>
          <a:xfrm>
            <a:off x="1313280" y="1769760"/>
            <a:ext cx="4571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Recursive (top-down) pseudo code:</a:t>
            </a:r>
            <a:endParaRPr lang="en-IN" sz="1800" b="0" strike="noStrike" spc="-1">
              <a:latin typeface="Arial"/>
            </a:endParaRPr>
          </a:p>
        </p:txBody>
      </p:sp>
      <p:pic>
        <p:nvPicPr>
          <p:cNvPr id="142" name="Picture 6" descr="cutrod.tiff"/>
          <p:cNvPicPr/>
          <p:nvPr/>
        </p:nvPicPr>
        <p:blipFill>
          <a:blip r:embed="rId2"/>
          <a:stretch/>
        </p:blipFill>
        <p:spPr>
          <a:xfrm>
            <a:off x="2045880" y="2211480"/>
            <a:ext cx="4279680" cy="1929960"/>
          </a:xfrm>
          <a:prstGeom prst="rect">
            <a:avLst/>
          </a:prstGeom>
          <a:ln>
            <a:noFill/>
          </a:ln>
        </p:spPr>
      </p:pic>
      <p:sp>
        <p:nvSpPr>
          <p:cNvPr id="143" name="CustomShape 4"/>
          <p:cNvSpPr/>
          <p:nvPr/>
        </p:nvSpPr>
        <p:spPr>
          <a:xfrm>
            <a:off x="1670400" y="4167360"/>
            <a:ext cx="7473600" cy="173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Problem? </a:t>
            </a:r>
            <a:r>
              <a:rPr lang="en-US" sz="1800" b="0" strike="noStrike" spc="-1">
                <a:solidFill>
                  <a:srgbClr val="FF0000"/>
                </a:solidFill>
                <a:latin typeface="Calibri"/>
              </a:rPr>
              <a:t>Slow runtime </a:t>
            </a:r>
            <a:r>
              <a:rPr lang="en-US" sz="1800" b="0" strike="noStrike" spc="-1">
                <a:solidFill>
                  <a:srgbClr val="000000"/>
                </a:solidFill>
                <a:latin typeface="Calibri"/>
              </a:rPr>
              <a:t>(it’s essential brute force)!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But why? Cut-rod calls itself repeatedly with the same parameter values (tree):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 </a:t>
            </a:r>
            <a:endParaRPr lang="en-IN" sz="1800" b="0" strike="noStrike" spc="-1">
              <a:latin typeface="Arial"/>
            </a:endParaRPr>
          </a:p>
          <a:p>
            <a:pPr>
              <a:lnSpc>
                <a:spcPct val="100000"/>
              </a:lnSpc>
            </a:pPr>
            <a:endParaRPr lang="en-IN" sz="1800" b="0" strike="noStrike" spc="-1">
              <a:latin typeface="Arial"/>
            </a:endParaRPr>
          </a:p>
        </p:txBody>
      </p:sp>
      <p:pic>
        <p:nvPicPr>
          <p:cNvPr id="144" name="Picture 8" descr="cutrodtree.tiff"/>
          <p:cNvPicPr/>
          <p:nvPr/>
        </p:nvPicPr>
        <p:blipFill>
          <a:blip r:embed="rId3"/>
          <a:stretch/>
        </p:blipFill>
        <p:spPr>
          <a:xfrm>
            <a:off x="1762200" y="5167800"/>
            <a:ext cx="3631680" cy="2248200"/>
          </a:xfrm>
          <a:prstGeom prst="rect">
            <a:avLst/>
          </a:prstGeom>
          <a:ln>
            <a:noFill/>
          </a:ln>
        </p:spPr>
      </p:pic>
      <p:sp>
        <p:nvSpPr>
          <p:cNvPr id="145" name="TextShape 5"/>
          <p:cNvSpPr txBox="1"/>
          <p:nvPr/>
        </p:nvSpPr>
        <p:spPr>
          <a:xfrm>
            <a:off x="720360" y="301320"/>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720000" y="300960"/>
            <a:ext cx="8855640" cy="1262520"/>
          </a:xfrm>
          <a:prstGeom prst="rect">
            <a:avLst/>
          </a:prstGeom>
          <a:noFill/>
          <a:ln>
            <a:noFill/>
          </a:ln>
        </p:spPr>
        <p:txBody>
          <a:bodyPr lIns="0" tIns="0" rIns="0" bIns="0" anchor="ctr">
            <a:noAutofit/>
          </a:bodyPr>
          <a:lstStyle/>
          <a:p>
            <a:endParaRPr lang="en-IN" sz="4400" b="1" strike="noStrike" spc="-1">
              <a:solidFill>
                <a:srgbClr val="333333"/>
              </a:solidFill>
              <a:latin typeface="Noto Sans"/>
            </a:endParaRPr>
          </a:p>
        </p:txBody>
      </p:sp>
      <p:sp>
        <p:nvSpPr>
          <p:cNvPr id="147" name="CustomShape 2"/>
          <p:cNvSpPr/>
          <p:nvPr/>
        </p:nvSpPr>
        <p:spPr>
          <a:xfrm>
            <a:off x="936000" y="5112000"/>
            <a:ext cx="725112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C9211E"/>
                </a:solidFill>
                <a:latin typeface="Calibri"/>
              </a:rPr>
              <a:t>Recursive top-down solution: </a:t>
            </a:r>
            <a:r>
              <a:rPr lang="en-US" sz="2400" b="1" strike="noStrike" spc="-1">
                <a:solidFill>
                  <a:srgbClr val="C9211E"/>
                </a:solidFill>
                <a:latin typeface="Calibri"/>
              </a:rPr>
              <a:t>Cut-Rod with Memoization</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000000"/>
              </a:buClr>
              <a:buFont typeface="Arial"/>
              <a:buChar char="•"/>
            </a:pPr>
            <a:r>
              <a:rPr lang="en-US" sz="1800" b="1" strike="noStrike" spc="-1">
                <a:solidFill>
                  <a:srgbClr val="000000"/>
                </a:solidFill>
                <a:latin typeface="Calibri"/>
              </a:rPr>
              <a:t>Step 1 Initialization:</a:t>
            </a:r>
            <a:endParaRPr lang="en-IN" sz="1800" b="0" strike="noStrike" spc="-1">
              <a:latin typeface="Arial"/>
            </a:endParaRPr>
          </a:p>
        </p:txBody>
      </p:sp>
      <p:pic>
        <p:nvPicPr>
          <p:cNvPr id="148" name="Picture 2" descr="memocutrod.tiff"/>
          <p:cNvPicPr/>
          <p:nvPr/>
        </p:nvPicPr>
        <p:blipFill>
          <a:blip r:embed="rId2"/>
          <a:stretch/>
        </p:blipFill>
        <p:spPr>
          <a:xfrm>
            <a:off x="4241880" y="5871240"/>
            <a:ext cx="4254120" cy="1472760"/>
          </a:xfrm>
          <a:prstGeom prst="rect">
            <a:avLst/>
          </a:prstGeom>
          <a:ln>
            <a:noFill/>
          </a:ln>
        </p:spPr>
      </p:pic>
      <p:sp>
        <p:nvSpPr>
          <p:cNvPr id="149" name="TextShape 3"/>
          <p:cNvSpPr txBox="1"/>
          <p:nvPr/>
        </p:nvSpPr>
        <p:spPr>
          <a:xfrm>
            <a:off x="885960" y="1728000"/>
            <a:ext cx="8546040" cy="352800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US" sz="2200" b="0" strike="noStrike" spc="-1">
                <a:solidFill>
                  <a:srgbClr val="000000"/>
                </a:solidFill>
                <a:latin typeface="Calibri"/>
              </a:rPr>
              <a:t>Recursive solution is inefficient, since it repeatedly calculates a solution of the same subproblem (overlapping subproblem).</a:t>
            </a:r>
            <a:endParaRPr lang="en-IN" sz="2200" b="0" strike="noStrike" spc="-1">
              <a:latin typeface="Arial"/>
            </a:endParaRPr>
          </a:p>
          <a:p>
            <a:pPr marL="216000" indent="-216000">
              <a:buClr>
                <a:srgbClr val="000000"/>
              </a:buClr>
              <a:buSzPct val="45000"/>
              <a:buFont typeface="Wingdings" charset="2"/>
              <a:buChar char=""/>
            </a:pPr>
            <a:r>
              <a:rPr lang="en-US" sz="2200" b="0" strike="noStrike" spc="-1">
                <a:solidFill>
                  <a:srgbClr val="000000"/>
                </a:solidFill>
                <a:latin typeface="Calibri"/>
              </a:rPr>
              <a:t> </a:t>
            </a:r>
            <a:endParaRPr lang="en-IN" sz="2200" b="0" strike="noStrike" spc="-1">
              <a:latin typeface="Arial"/>
            </a:endParaRPr>
          </a:p>
          <a:p>
            <a:pPr marL="216000" indent="-216000">
              <a:buClr>
                <a:srgbClr val="000000"/>
              </a:buClr>
              <a:buSzPct val="45000"/>
              <a:buFont typeface="Wingdings" charset="2"/>
              <a:buChar char=""/>
            </a:pPr>
            <a:r>
              <a:rPr lang="en-US" sz="2200" b="0" strike="noStrike" spc="-1">
                <a:solidFill>
                  <a:srgbClr val="000000"/>
                </a:solidFill>
                <a:latin typeface="Calibri"/>
              </a:rPr>
              <a:t>Instead, solve each subproblem only once AND save its solution. Next time we  encounter the subproblem look it up in a hashtable or an array </a:t>
            </a:r>
            <a:endParaRPr lang="en-IN" sz="2200" b="0" strike="noStrike" spc="-1">
              <a:latin typeface="Arial"/>
            </a:endParaRPr>
          </a:p>
          <a:p>
            <a:pPr marL="216000" indent="-216000">
              <a:buClr>
                <a:srgbClr val="000000"/>
              </a:buClr>
              <a:buSzPct val="45000"/>
              <a:buFont typeface="Wingdings" charset="2"/>
              <a:buChar char=""/>
            </a:pPr>
            <a:r>
              <a:rPr lang="en-US" sz="2200" b="0" strike="noStrike" spc="-1">
                <a:solidFill>
                  <a:srgbClr val="000000"/>
                </a:solidFill>
                <a:latin typeface="Calibri"/>
              </a:rPr>
              <a:t>(</a:t>
            </a:r>
            <a:r>
              <a:rPr lang="en-US" sz="2200" b="0" strike="noStrike" spc="-1">
                <a:solidFill>
                  <a:srgbClr val="FF0000"/>
                </a:solidFill>
                <a:latin typeface="Calibri"/>
              </a:rPr>
              <a:t>Memoization, </a:t>
            </a:r>
            <a:r>
              <a:rPr lang="en-US" sz="2200" b="0" strike="noStrike" spc="-1">
                <a:solidFill>
                  <a:srgbClr val="000000"/>
                </a:solidFill>
                <a:latin typeface="Calibri"/>
              </a:rPr>
              <a:t>recursive top-down solution). </a:t>
            </a:r>
            <a:endParaRPr lang="en-IN" sz="2200" b="0" strike="noStrike" spc="-1">
              <a:latin typeface="Arial"/>
            </a:endParaRPr>
          </a:p>
          <a:p>
            <a:pPr marL="216000" indent="-216000">
              <a:buClr>
                <a:srgbClr val="000000"/>
              </a:buClr>
              <a:buSzPct val="45000"/>
              <a:buFont typeface="Wingdings" charset="2"/>
              <a:buChar char=""/>
            </a:pPr>
            <a:endParaRPr lang="en-IN" sz="2200" b="0" strike="noStrike" spc="-1">
              <a:latin typeface="Arial"/>
            </a:endParaRPr>
          </a:p>
          <a:p>
            <a:pPr marL="216000" indent="-216000">
              <a:buClr>
                <a:srgbClr val="000000"/>
              </a:buClr>
              <a:buSzPct val="45000"/>
              <a:buFont typeface="Wingdings" charset="2"/>
              <a:buChar char=""/>
            </a:pPr>
            <a:r>
              <a:rPr lang="en-US" sz="2200" b="0" strike="noStrike" spc="-1">
                <a:solidFill>
                  <a:srgbClr val="000000"/>
                </a:solidFill>
                <a:latin typeface="Calibri"/>
              </a:rPr>
              <a:t>We  save the solution of subproblems Of increasing size (i.e. in order) in an array. Each time we will fall back on solutions that  we obtained in previous steps and stored in an array (bottom-up solution).</a:t>
            </a:r>
            <a:endParaRPr lang="en-IN" sz="2200" b="0" strike="noStrike" spc="-1">
              <a:latin typeface="Arial"/>
            </a:endParaRPr>
          </a:p>
          <a:p>
            <a:pPr marL="216000" indent="-216000">
              <a:buClr>
                <a:srgbClr val="000000"/>
              </a:buClr>
              <a:buSzPct val="45000"/>
              <a:buFont typeface="Wingdings" charset="2"/>
              <a:buChar char=""/>
            </a:pPr>
            <a:r>
              <a:rPr lang="en-US" sz="1800" b="0" strike="noStrike" spc="-1">
                <a:solidFill>
                  <a:srgbClr val="000000"/>
                </a:solidFill>
                <a:latin typeface="Calibri"/>
              </a:rPr>
              <a:t> </a:t>
            </a:r>
            <a:endParaRPr lang="en-IN" sz="1800" b="0" strike="noStrike" spc="-1">
              <a:latin typeface="Arial"/>
            </a:endParaRPr>
          </a:p>
        </p:txBody>
      </p:sp>
      <p:sp>
        <p:nvSpPr>
          <p:cNvPr id="150" name="TextShape 4"/>
          <p:cNvSpPr txBox="1"/>
          <p:nvPr/>
        </p:nvSpPr>
        <p:spPr>
          <a:xfrm>
            <a:off x="720360" y="301320"/>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p:sp>
        <p:nvSpPr>
          <p:cNvPr id="151" name="CustomShape 5"/>
          <p:cNvSpPr/>
          <p:nvPr/>
        </p:nvSpPr>
        <p:spPr>
          <a:xfrm>
            <a:off x="529200" y="6286680"/>
            <a:ext cx="76068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Creates array for holding memoized </a:t>
            </a:r>
            <a:endParaRPr lang="en-IN" sz="1800" b="0" strike="noStrike" spc="-1">
              <a:latin typeface="Arial"/>
            </a:endParaRPr>
          </a:p>
          <a:p>
            <a:pPr>
              <a:lnSpc>
                <a:spcPct val="100000"/>
              </a:lnSpc>
            </a:pPr>
            <a:r>
              <a:rPr lang="en-US" sz="1800" b="0" strike="noStrike" spc="-1">
                <a:solidFill>
                  <a:srgbClr val="000000"/>
                </a:solidFill>
                <a:latin typeface="Calibri"/>
              </a:rPr>
              <a:t>results, and initialized to minus infinity. </a:t>
            </a:r>
            <a:endParaRPr lang="en-IN" sz="1800" b="0" strike="noStrike" spc="-1">
              <a:latin typeface="Arial"/>
            </a:endParaRPr>
          </a:p>
          <a:p>
            <a:pPr>
              <a:lnSpc>
                <a:spcPct val="100000"/>
              </a:lnSpc>
            </a:pPr>
            <a:r>
              <a:rPr lang="en-US" sz="1800" b="0" strike="noStrike" spc="-1">
                <a:solidFill>
                  <a:srgbClr val="000000"/>
                </a:solidFill>
                <a:latin typeface="Calibri"/>
              </a:rPr>
              <a:t>Then calls the main auxiliary function.</a:t>
            </a:r>
            <a:endParaRPr lang="en-IN" sz="1800" b="0" strike="noStrike" spc="-1">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6_0" descr="memocutrodaux.tiff"/>
          <p:cNvPicPr/>
          <p:nvPr/>
        </p:nvPicPr>
        <p:blipFill>
          <a:blip r:embed="rId2"/>
          <a:stretch/>
        </p:blipFill>
        <p:spPr>
          <a:xfrm>
            <a:off x="1138320" y="3250080"/>
            <a:ext cx="6565680" cy="2653920"/>
          </a:xfrm>
          <a:prstGeom prst="rect">
            <a:avLst/>
          </a:prstGeom>
          <a:ln>
            <a:noFill/>
          </a:ln>
        </p:spPr>
      </p:pic>
      <p:sp>
        <p:nvSpPr>
          <p:cNvPr id="153" name="CustomShape 1"/>
          <p:cNvSpPr/>
          <p:nvPr/>
        </p:nvSpPr>
        <p:spPr>
          <a:xfrm>
            <a:off x="1152000" y="2448000"/>
            <a:ext cx="75308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rPr>
              <a:t>Step 2: </a:t>
            </a:r>
            <a:r>
              <a:rPr lang="en-US" sz="1800" b="0" strike="noStrike" spc="-1">
                <a:solidFill>
                  <a:srgbClr val="000000"/>
                </a:solidFill>
                <a:latin typeface="Calibri"/>
              </a:rPr>
              <a:t>The main auxiliary function, which goes through the lengths, computes answers to subproblems and memoizes if subproblem not yet encountered:</a:t>
            </a:r>
            <a:endParaRPr lang="en-IN" sz="1800" b="0" strike="noStrike" spc="-1">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720000" y="2160000"/>
            <a:ext cx="8640000" cy="4384800"/>
          </a:xfrm>
          <a:prstGeom prst="rect">
            <a:avLst/>
          </a:prstGeom>
          <a:noFill/>
          <a:ln>
            <a:noFill/>
          </a:ln>
        </p:spPr>
        <p:txBody>
          <a:bodyPr lIns="0" tIns="0" rIns="0" bIns="0">
            <a:noAutofit/>
          </a:bodyPr>
          <a:lstStyle/>
          <a:p>
            <a:endParaRPr lang="en-IN" sz="2800" b="0" strike="noStrike" spc="-1">
              <a:solidFill>
                <a:srgbClr val="333333"/>
              </a:solidFill>
              <a:latin typeface="Noto Sans"/>
            </a:endParaRPr>
          </a:p>
        </p:txBody>
      </p:sp>
      <p:sp>
        <p:nvSpPr>
          <p:cNvPr id="155" name="CustomShape 2"/>
          <p:cNvSpPr/>
          <p:nvPr/>
        </p:nvSpPr>
        <p:spPr>
          <a:xfrm>
            <a:off x="795600" y="1430640"/>
            <a:ext cx="4456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Each time we use previous values form arrays:</a:t>
            </a:r>
            <a:endParaRPr lang="en-IN" sz="1800" b="0" strike="noStrike" spc="-1">
              <a:latin typeface="Arial"/>
            </a:endParaRPr>
          </a:p>
        </p:txBody>
      </p:sp>
      <p:pic>
        <p:nvPicPr>
          <p:cNvPr id="156" name="Picture 2_0" descr="BootomUpCutRod.tiff"/>
          <p:cNvPicPr/>
          <p:nvPr/>
        </p:nvPicPr>
        <p:blipFill>
          <a:blip r:embed="rId2"/>
          <a:stretch/>
        </p:blipFill>
        <p:spPr>
          <a:xfrm>
            <a:off x="1244520" y="2052720"/>
            <a:ext cx="4774680" cy="3000240"/>
          </a:xfrm>
          <a:prstGeom prst="rect">
            <a:avLst/>
          </a:prstGeom>
          <a:ln>
            <a:noFill/>
          </a:ln>
        </p:spPr>
      </p:pic>
      <p:sp>
        <p:nvSpPr>
          <p:cNvPr id="157" name="CustomShape 3"/>
          <p:cNvSpPr/>
          <p:nvPr/>
        </p:nvSpPr>
        <p:spPr>
          <a:xfrm>
            <a:off x="4699080" y="2573640"/>
            <a:ext cx="143640" cy="516240"/>
          </a:xfrm>
          <a:prstGeom prst="rightBrace">
            <a:avLst>
              <a:gd name="adj1" fmla="val 8333"/>
              <a:gd name="adj2" fmla="val 50000"/>
            </a:avLst>
          </a:prstGeom>
          <a:noFill/>
          <a:ln>
            <a:solidFill>
              <a:srgbClr val="595959"/>
            </a:solidFill>
            <a:round/>
          </a:ln>
          <a:effectLst>
            <a:outerShdw blurRad="40000" dist="2016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8" name="CustomShape 4"/>
          <p:cNvSpPr/>
          <p:nvPr/>
        </p:nvSpPr>
        <p:spPr>
          <a:xfrm>
            <a:off x="4843080" y="2615760"/>
            <a:ext cx="4203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Check if value already known or memoized </a:t>
            </a:r>
            <a:endParaRPr lang="en-IN" sz="1800" b="0" strike="noStrike" spc="-1">
              <a:latin typeface="Arial"/>
            </a:endParaRPr>
          </a:p>
          <a:p>
            <a:pPr>
              <a:lnSpc>
                <a:spcPct val="100000"/>
              </a:lnSpc>
            </a:pPr>
            <a:r>
              <a:rPr lang="en-US" sz="1800" b="0" strike="noStrike" spc="-1">
                <a:solidFill>
                  <a:srgbClr val="000000"/>
                </a:solidFill>
                <a:latin typeface="Calibri"/>
              </a:rPr>
              <a:t> </a:t>
            </a:r>
            <a:endParaRPr lang="en-IN" sz="1800" b="0" strike="noStrike" spc="-1">
              <a:latin typeface="Arial"/>
            </a:endParaRPr>
          </a:p>
        </p:txBody>
      </p:sp>
      <p:sp>
        <p:nvSpPr>
          <p:cNvPr id="159" name="CustomShape 5"/>
          <p:cNvSpPr/>
          <p:nvPr/>
        </p:nvSpPr>
        <p:spPr>
          <a:xfrm>
            <a:off x="5904720" y="3200040"/>
            <a:ext cx="135000" cy="1523520"/>
          </a:xfrm>
          <a:prstGeom prst="rightBrace">
            <a:avLst>
              <a:gd name="adj1" fmla="val 8333"/>
              <a:gd name="adj2" fmla="val 50000"/>
            </a:avLst>
          </a:prstGeom>
          <a:noFill/>
          <a:ln>
            <a:solidFill>
              <a:srgbClr val="595959"/>
            </a:solidFill>
            <a:round/>
          </a:ln>
          <a:effectLst>
            <a:outerShdw blurRad="40000" dist="20160" dir="540000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alibri"/>
              </a:rPr>
              <a:t>v</a:t>
            </a:r>
            <a:endParaRPr lang="en-IN" sz="1800" b="0" strike="noStrike" spc="-1">
              <a:latin typeface="Arial"/>
            </a:endParaRPr>
          </a:p>
        </p:txBody>
      </p:sp>
      <p:sp>
        <p:nvSpPr>
          <p:cNvPr id="160" name="CustomShape 6"/>
          <p:cNvSpPr/>
          <p:nvPr/>
        </p:nvSpPr>
        <p:spPr>
          <a:xfrm>
            <a:off x="6136560" y="3377880"/>
            <a:ext cx="282528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Compute maximum revenue</a:t>
            </a:r>
            <a:endParaRPr lang="en-IN" sz="1800" b="0" strike="noStrike" spc="-1">
              <a:latin typeface="Arial"/>
            </a:endParaRPr>
          </a:p>
          <a:p>
            <a:pPr>
              <a:lnSpc>
                <a:spcPct val="100000"/>
              </a:lnSpc>
            </a:pPr>
            <a:r>
              <a:rPr lang="en-US" sz="1800" b="0" strike="noStrike" spc="-1">
                <a:solidFill>
                  <a:srgbClr val="000000"/>
                </a:solidFill>
                <a:latin typeface="Calibri"/>
              </a:rPr>
              <a:t>if it hasn’t already been </a:t>
            </a:r>
            <a:endParaRPr lang="en-IN" sz="1800" b="0" strike="noStrike" spc="-1">
              <a:latin typeface="Arial"/>
            </a:endParaRPr>
          </a:p>
          <a:p>
            <a:pPr>
              <a:lnSpc>
                <a:spcPct val="100000"/>
              </a:lnSpc>
            </a:pPr>
            <a:r>
              <a:rPr lang="en-US" sz="1800" b="0" strike="noStrike" spc="-1">
                <a:solidFill>
                  <a:srgbClr val="000000"/>
                </a:solidFill>
                <a:latin typeface="Calibri"/>
              </a:rPr>
              <a:t>computed. </a:t>
            </a:r>
            <a:endParaRPr lang="en-IN" sz="1800" b="0" strike="noStrike" spc="-1">
              <a:latin typeface="Arial"/>
            </a:endParaRPr>
          </a:p>
        </p:txBody>
      </p:sp>
      <p:sp>
        <p:nvSpPr>
          <p:cNvPr id="161" name="CustomShape 7"/>
          <p:cNvSpPr/>
          <p:nvPr/>
        </p:nvSpPr>
        <p:spPr>
          <a:xfrm>
            <a:off x="3540600" y="4723920"/>
            <a:ext cx="59040" cy="329040"/>
          </a:xfrm>
          <a:prstGeom prst="rightBrace">
            <a:avLst>
              <a:gd name="adj1" fmla="val 8333"/>
              <a:gd name="adj2" fmla="val 50000"/>
            </a:avLst>
          </a:prstGeom>
          <a:noFill/>
          <a:ln>
            <a:solidFill>
              <a:srgbClr val="595959"/>
            </a:solidFill>
            <a:round/>
          </a:ln>
          <a:effectLst>
            <a:outerShdw blurRad="40000" dist="20160" dir="5400000" rotWithShape="0">
              <a:srgbClr val="000000">
                <a:alpha val="38000"/>
              </a:srgbClr>
            </a:outerShdw>
          </a:effectLst>
        </p:spPr>
        <p:style>
          <a:lnRef idx="2">
            <a:schemeClr val="accent1"/>
          </a:lnRef>
          <a:fillRef idx="0">
            <a:schemeClr val="accent1"/>
          </a:fillRef>
          <a:effectRef idx="1">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Calibri"/>
              </a:rPr>
              <a:t>v</a:t>
            </a:r>
            <a:endParaRPr lang="en-IN" sz="1800" b="0" strike="noStrike" spc="-1">
              <a:latin typeface="Arial"/>
            </a:endParaRPr>
          </a:p>
        </p:txBody>
      </p:sp>
      <p:sp>
        <p:nvSpPr>
          <p:cNvPr id="162" name="CustomShape 8"/>
          <p:cNvSpPr/>
          <p:nvPr/>
        </p:nvSpPr>
        <p:spPr>
          <a:xfrm>
            <a:off x="3610080" y="4645080"/>
            <a:ext cx="13240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Saving value</a:t>
            </a:r>
            <a:endParaRPr lang="en-IN" sz="1800" b="0" strike="noStrike" spc="-1">
              <a:latin typeface="Arial"/>
            </a:endParaRPr>
          </a:p>
          <a:p>
            <a:pPr>
              <a:lnSpc>
                <a:spcPct val="100000"/>
              </a:lnSpc>
            </a:pPr>
            <a:r>
              <a:rPr lang="en-US" sz="1800" b="0" strike="noStrike" spc="-1">
                <a:solidFill>
                  <a:srgbClr val="000000"/>
                </a:solidFill>
                <a:latin typeface="Calibri"/>
              </a:rPr>
              <a:t> </a:t>
            </a:r>
            <a:endParaRPr lang="en-IN" sz="1800" b="0" strike="noStrike" spc="-1">
              <a:latin typeface="Arial"/>
            </a:endParaRPr>
          </a:p>
        </p:txBody>
      </p:sp>
      <p:sp>
        <p:nvSpPr>
          <p:cNvPr id="163" name="TextShape 9"/>
          <p:cNvSpPr txBox="1"/>
          <p:nvPr/>
        </p:nvSpPr>
        <p:spPr>
          <a:xfrm>
            <a:off x="720000" y="648000"/>
            <a:ext cx="5185800" cy="395640"/>
          </a:xfrm>
          <a:prstGeom prst="rect">
            <a:avLst/>
          </a:prstGeom>
          <a:noFill/>
          <a:ln>
            <a:noFill/>
          </a:ln>
        </p:spPr>
        <p:txBody>
          <a:bodyPr lIns="90000" tIns="45000" rIns="90000" bIns="45000">
            <a:noAutofit/>
          </a:bodyPr>
          <a:lstStyle/>
          <a:p>
            <a:r>
              <a:rPr lang="en-US" sz="2400" b="0" strike="noStrike" spc="-1">
                <a:solidFill>
                  <a:srgbClr val="000000"/>
                </a:solidFill>
                <a:latin typeface="Calibri"/>
              </a:rPr>
              <a:t>Bottom-up solution: </a:t>
            </a:r>
            <a:r>
              <a:rPr lang="en-US" sz="2400" b="1" strike="noStrike" spc="-1">
                <a:solidFill>
                  <a:srgbClr val="000000"/>
                </a:solidFill>
                <a:latin typeface="Calibri"/>
              </a:rPr>
              <a:t>Bottom Up Cut-Rod</a:t>
            </a:r>
            <a:endParaRPr lang="en-IN" sz="2400" b="0" strike="noStrike" spc="-1">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866160" y="2038680"/>
            <a:ext cx="532584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Run time: For bottom-up and top-down approach </a:t>
            </a:r>
            <a:r>
              <a:rPr lang="en-US" sz="1800" b="0" i="1" strike="noStrike" spc="-1">
                <a:solidFill>
                  <a:srgbClr val="000000"/>
                </a:solidFill>
                <a:latin typeface="Times New Roman"/>
              </a:rPr>
              <a:t>O(n</a:t>
            </a:r>
            <a:r>
              <a:rPr lang="en-US" sz="1800" b="0" i="1" strike="noStrike" spc="-1" baseline="30000">
                <a:solidFill>
                  <a:srgbClr val="000000"/>
                </a:solidFill>
                <a:latin typeface="Times New Roman"/>
              </a:rPr>
              <a:t>2</a:t>
            </a:r>
            <a:r>
              <a:rPr lang="en-US" sz="1800" b="0" i="1" strike="noStrike" spc="-1">
                <a:solidFill>
                  <a:srgbClr val="000000"/>
                </a:solidFill>
                <a:latin typeface="Times New Roman"/>
              </a:rPr>
              <a: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Why (double nested loop)?</a:t>
            </a:r>
            <a:endParaRPr lang="en-IN" sz="1800" b="0" strike="noStrike" spc="-1">
              <a:latin typeface="Arial"/>
            </a:endParaRPr>
          </a:p>
        </p:txBody>
      </p:sp>
      <p:sp>
        <p:nvSpPr>
          <p:cNvPr id="165" name="CustomShape 2"/>
          <p:cNvSpPr/>
          <p:nvPr/>
        </p:nvSpPr>
        <p:spPr>
          <a:xfrm>
            <a:off x="720000" y="3456000"/>
            <a:ext cx="64598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We can also view the subproblems encountered in graph form.</a:t>
            </a:r>
            <a:endParaRPr lang="en-IN"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Calibri"/>
              </a:rPr>
              <a:t>We reduce the previous tree that included all the subproblems repeatedly</a:t>
            </a:r>
            <a:endParaRPr lang="en-IN" sz="1800" b="0" strike="noStrike" spc="-1">
              <a:latin typeface="Arial"/>
            </a:endParaRPr>
          </a:p>
        </p:txBody>
      </p:sp>
      <p:pic>
        <p:nvPicPr>
          <p:cNvPr id="166" name="Picture 7" descr="cutrodtree.tiff"/>
          <p:cNvPicPr/>
          <p:nvPr/>
        </p:nvPicPr>
        <p:blipFill>
          <a:blip r:embed="rId2"/>
          <a:stretch/>
        </p:blipFill>
        <p:spPr>
          <a:xfrm>
            <a:off x="787680" y="4622760"/>
            <a:ext cx="3005280" cy="1860120"/>
          </a:xfrm>
          <a:prstGeom prst="rect">
            <a:avLst/>
          </a:prstGeom>
          <a:ln>
            <a:noFill/>
          </a:ln>
        </p:spPr>
      </p:pic>
      <p:sp>
        <p:nvSpPr>
          <p:cNvPr id="167" name="CustomShape 3"/>
          <p:cNvSpPr/>
          <p:nvPr/>
        </p:nvSpPr>
        <p:spPr>
          <a:xfrm>
            <a:off x="3996720" y="5272560"/>
            <a:ext cx="372240" cy="194400"/>
          </a:xfrm>
          <a:prstGeom prst="rightArrow">
            <a:avLst>
              <a:gd name="adj1" fmla="val 50000"/>
              <a:gd name="adj2" fmla="val 50000"/>
            </a:avLst>
          </a:prstGeom>
          <a:solidFill>
            <a:srgbClr val="F2F2F2"/>
          </a:solidFill>
          <a:ln>
            <a:solidFill>
              <a:srgbClr val="595959"/>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68" name="Picture 9" descr="subproblemgraph.tiff"/>
          <p:cNvPicPr/>
          <p:nvPr/>
        </p:nvPicPr>
        <p:blipFill>
          <a:blip r:embed="rId3"/>
          <a:stretch/>
        </p:blipFill>
        <p:spPr>
          <a:xfrm>
            <a:off x="4369320" y="4248000"/>
            <a:ext cx="1345680" cy="2590560"/>
          </a:xfrm>
          <a:prstGeom prst="rect">
            <a:avLst/>
          </a:prstGeom>
          <a:ln>
            <a:noFill/>
          </a:ln>
        </p:spPr>
      </p:pic>
      <p:sp>
        <p:nvSpPr>
          <p:cNvPr id="169" name="CustomShape 4"/>
          <p:cNvSpPr/>
          <p:nvPr/>
        </p:nvSpPr>
        <p:spPr>
          <a:xfrm>
            <a:off x="5715000" y="4379400"/>
            <a:ext cx="457164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US" sz="1800" b="0" strike="noStrike" spc="-1">
                <a:solidFill>
                  <a:srgbClr val="000000"/>
                </a:solidFill>
                <a:latin typeface="Calibri"/>
              </a:rPr>
              <a:t>each vertex represents </a:t>
            </a:r>
            <a:endParaRPr lang="en-IN" sz="1800" b="0" strike="noStrike" spc="-1">
              <a:latin typeface="Arial"/>
            </a:endParaRPr>
          </a:p>
          <a:p>
            <a:pPr>
              <a:lnSpc>
                <a:spcPct val="100000"/>
              </a:lnSpc>
            </a:pPr>
            <a:r>
              <a:rPr lang="en-US" sz="1800" b="0" strike="noStrike" spc="-1">
                <a:solidFill>
                  <a:srgbClr val="000000"/>
                </a:solidFill>
                <a:latin typeface="Calibri"/>
              </a:rPr>
              <a:t>subproblem of a given size</a:t>
            </a:r>
            <a:endParaRPr lang="en-IN"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Calibri"/>
              </a:rPr>
              <a:t>Vertex label: subproblem size </a:t>
            </a:r>
            <a:endParaRPr lang="en-IN"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Calibri"/>
              </a:rPr>
              <a:t>Edges from </a:t>
            </a:r>
            <a:r>
              <a:rPr lang="en-US" sz="1800" b="0" i="1" strike="noStrike" spc="-1">
                <a:solidFill>
                  <a:srgbClr val="000000"/>
                </a:solidFill>
                <a:latin typeface="Calibri"/>
              </a:rPr>
              <a:t>x</a:t>
            </a:r>
            <a:r>
              <a:rPr lang="en-US" sz="1800" b="0" strike="noStrike" spc="-1">
                <a:solidFill>
                  <a:srgbClr val="000000"/>
                </a:solidFill>
                <a:latin typeface="Calibri"/>
              </a:rPr>
              <a:t> to </a:t>
            </a:r>
            <a:r>
              <a:rPr lang="en-US" sz="1800" b="0" i="1" strike="noStrike" spc="-1">
                <a:solidFill>
                  <a:srgbClr val="000000"/>
                </a:solidFill>
                <a:latin typeface="Calibri"/>
              </a:rPr>
              <a:t>y</a:t>
            </a:r>
            <a:r>
              <a:rPr lang="en-US" sz="1800" b="0" strike="noStrike" spc="-1">
                <a:solidFill>
                  <a:srgbClr val="000000"/>
                </a:solidFill>
                <a:latin typeface="Calibri"/>
              </a:rPr>
              <a:t>: We need</a:t>
            </a:r>
            <a:endParaRPr lang="en-IN" sz="1800" b="0" strike="noStrike" spc="-1">
              <a:latin typeface="Arial"/>
            </a:endParaRPr>
          </a:p>
          <a:p>
            <a:pPr>
              <a:lnSpc>
                <a:spcPct val="100000"/>
              </a:lnSpc>
            </a:pPr>
            <a:r>
              <a:rPr lang="en-US" sz="1800" b="0" strike="noStrike" spc="-1">
                <a:solidFill>
                  <a:srgbClr val="000000"/>
                </a:solidFill>
                <a:latin typeface="Calibri"/>
              </a:rPr>
              <a:t>a solution for subproblem </a:t>
            </a:r>
            <a:r>
              <a:rPr lang="en-US" sz="1800" b="0" i="1" strike="noStrike" spc="-1">
                <a:solidFill>
                  <a:srgbClr val="000000"/>
                </a:solidFill>
                <a:latin typeface="Calibri"/>
              </a:rPr>
              <a:t>x</a:t>
            </a:r>
            <a:r>
              <a:rPr lang="en-US" sz="1800" b="0" strike="noStrike" spc="-1">
                <a:solidFill>
                  <a:srgbClr val="000000"/>
                </a:solidFill>
                <a:latin typeface="Calibri"/>
              </a:rPr>
              <a:t> when</a:t>
            </a:r>
            <a:endParaRPr lang="en-IN" sz="1800" b="0" strike="noStrike" spc="-1">
              <a:latin typeface="Arial"/>
            </a:endParaRPr>
          </a:p>
          <a:p>
            <a:pPr>
              <a:lnSpc>
                <a:spcPct val="100000"/>
              </a:lnSpc>
            </a:pPr>
            <a:r>
              <a:rPr lang="en-US" sz="1800" b="0" strike="noStrike" spc="-1">
                <a:solidFill>
                  <a:srgbClr val="000000"/>
                </a:solidFill>
                <a:latin typeface="Calibri"/>
              </a:rPr>
              <a:t>solving subproblem </a:t>
            </a:r>
            <a:r>
              <a:rPr lang="en-US" sz="1800" b="0" i="1" strike="noStrike" spc="-1">
                <a:solidFill>
                  <a:srgbClr val="000000"/>
                </a:solidFill>
                <a:latin typeface="Calibri"/>
              </a:rPr>
              <a:t>y</a:t>
            </a:r>
            <a:endParaRPr lang="en-IN" sz="1800" b="0" strike="noStrike" spc="-1">
              <a:latin typeface="Arial"/>
            </a:endParaRPr>
          </a:p>
        </p:txBody>
      </p:sp>
      <p:sp>
        <p:nvSpPr>
          <p:cNvPr id="170" name="TextShape 5"/>
          <p:cNvSpPr txBox="1"/>
          <p:nvPr/>
        </p:nvSpPr>
        <p:spPr>
          <a:xfrm>
            <a:off x="720360" y="301320"/>
            <a:ext cx="8855640" cy="1262520"/>
          </a:xfrm>
          <a:prstGeom prst="rect">
            <a:avLst/>
          </a:prstGeom>
          <a:noFill/>
          <a:ln>
            <a:noFill/>
          </a:ln>
        </p:spPr>
        <p:txBody>
          <a:bodyPr lIns="0" tIns="0" rIns="0" bIns="0" anchor="ctr">
            <a:noAutofit/>
          </a:bodyPr>
          <a:lstStyle/>
          <a:p>
            <a:pPr>
              <a:lnSpc>
                <a:spcPct val="100000"/>
              </a:lnSpc>
            </a:pPr>
            <a:r>
              <a:rPr lang="en-US" sz="3200" b="1" strike="noStrike" spc="-1">
                <a:solidFill>
                  <a:srgbClr val="000000"/>
                </a:solidFill>
                <a:latin typeface="Calibri"/>
              </a:rPr>
              <a:t>Run time:</a:t>
            </a:r>
            <a:endParaRPr lang="en-IN" sz="3200" b="1" strike="noStrike" spc="-1">
              <a:solidFill>
                <a:srgbClr val="333333"/>
              </a:solidFill>
              <a:latin typeface="Noto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720000" y="300960"/>
            <a:ext cx="8855640" cy="1262520"/>
          </a:xfrm>
          <a:prstGeom prst="rect">
            <a:avLst/>
          </a:prstGeom>
          <a:noFill/>
          <a:ln>
            <a:noFill/>
          </a:ln>
        </p:spPr>
        <p:txBody>
          <a:bodyPr lIns="0" tIns="0" rIns="0" bIns="0" anchor="ctr">
            <a:noAutofit/>
          </a:bodyPr>
          <a:lstStyle/>
          <a:p>
            <a:pPr>
              <a:lnSpc>
                <a:spcPct val="100000"/>
              </a:lnSpc>
            </a:pPr>
            <a:r>
              <a:rPr lang="en-US" sz="3200" b="1" strike="noStrike" spc="-1">
                <a:solidFill>
                  <a:srgbClr val="000000"/>
                </a:solidFill>
                <a:latin typeface="Calibri"/>
              </a:rPr>
              <a:t>Run time:</a:t>
            </a:r>
            <a:endParaRPr lang="en-IN" sz="3200" b="1" strike="noStrike" spc="-1">
              <a:solidFill>
                <a:srgbClr val="333333"/>
              </a:solidFill>
              <a:latin typeface="Noto Sans"/>
            </a:endParaRPr>
          </a:p>
        </p:txBody>
      </p:sp>
      <p:sp>
        <p:nvSpPr>
          <p:cNvPr id="172" name="TextShape 2"/>
          <p:cNvSpPr txBox="1"/>
          <p:nvPr/>
        </p:nvSpPr>
        <p:spPr>
          <a:xfrm>
            <a:off x="720000" y="2160000"/>
            <a:ext cx="8640000" cy="4384800"/>
          </a:xfrm>
          <a:prstGeom prst="rect">
            <a:avLst/>
          </a:prstGeom>
          <a:noFill/>
          <a:ln>
            <a:noFill/>
          </a:ln>
        </p:spPr>
        <p:txBody>
          <a:bodyPr lIns="0" tIns="0" rIns="0" bIns="0">
            <a:noAutofit/>
          </a:bodyPr>
          <a:lstStyle/>
          <a:p>
            <a:endParaRPr lang="en-IN" sz="2800" b="0" strike="noStrike" spc="-1">
              <a:solidFill>
                <a:srgbClr val="333333"/>
              </a:solidFill>
              <a:latin typeface="Noto Sans"/>
            </a:endParaRPr>
          </a:p>
        </p:txBody>
      </p:sp>
      <p:sp>
        <p:nvSpPr>
          <p:cNvPr id="173" name="CustomShape 3"/>
          <p:cNvSpPr/>
          <p:nvPr/>
        </p:nvSpPr>
        <p:spPr>
          <a:xfrm>
            <a:off x="1080000" y="3087720"/>
            <a:ext cx="8226000" cy="173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Calibri"/>
              </a:rPr>
              <a:t>Run time: </a:t>
            </a:r>
            <a:r>
              <a:rPr lang="en-US" sz="1800" b="0" strike="noStrike" spc="-1">
                <a:solidFill>
                  <a:srgbClr val="000000"/>
                </a:solidFill>
                <a:latin typeface="Calibri"/>
              </a:rPr>
              <a:t>Can be seen as number of edges </a:t>
            </a:r>
            <a:r>
              <a:rPr lang="en-US" sz="1800" b="0" i="1" strike="noStrike" spc="-1">
                <a:solidFill>
                  <a:srgbClr val="000000"/>
                </a:solidFill>
                <a:latin typeface="Times New Roman"/>
              </a:rPr>
              <a:t>O(n</a:t>
            </a:r>
            <a:r>
              <a:rPr lang="en-US" sz="1800" b="0" i="1" strike="noStrike" spc="-1" baseline="30000">
                <a:solidFill>
                  <a:srgbClr val="000000"/>
                </a:solidFill>
                <a:latin typeface="Times New Roman"/>
              </a:rPr>
              <a:t>2</a:t>
            </a:r>
            <a:r>
              <a:rPr lang="en-US" sz="1800" b="0" i="1" strike="noStrike" spc="-1">
                <a:solidFill>
                  <a:srgbClr val="000000"/>
                </a:solidFill>
                <a:latin typeface="Times New Roman"/>
              </a:rPr>
              <a: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Note: Run time is a combination of number of items in table </a:t>
            </a:r>
            <a:r>
              <a:rPr lang="en-US" sz="1800" b="0" i="1" strike="noStrike" spc="-1">
                <a:solidFill>
                  <a:srgbClr val="000000"/>
                </a:solidFill>
                <a:latin typeface="Calibri"/>
              </a:rPr>
              <a:t>(</a:t>
            </a:r>
            <a:r>
              <a:rPr lang="en-US" sz="1800" b="0" i="1" strike="noStrike" spc="-1">
                <a:solidFill>
                  <a:srgbClr val="000000"/>
                </a:solidFill>
                <a:latin typeface="Times New Roman"/>
              </a:rPr>
              <a:t>n</a:t>
            </a:r>
            <a:r>
              <a:rPr lang="en-US" sz="1800" b="0" i="1" strike="noStrike" spc="-1">
                <a:solidFill>
                  <a:srgbClr val="000000"/>
                </a:solidFill>
                <a:latin typeface="Calibri"/>
              </a:rPr>
              <a:t>)</a:t>
            </a:r>
            <a:r>
              <a:rPr lang="en-US" sz="1800" b="0" strike="noStrike" spc="-1">
                <a:solidFill>
                  <a:srgbClr val="000000"/>
                </a:solidFill>
                <a:latin typeface="Calibri"/>
              </a:rPr>
              <a:t> and work per item </a:t>
            </a:r>
            <a:r>
              <a:rPr lang="en-US" sz="1800" b="0" i="1" strike="noStrike" spc="-1">
                <a:solidFill>
                  <a:srgbClr val="000000"/>
                </a:solidFill>
                <a:latin typeface="Calibri"/>
              </a:rPr>
              <a:t>(</a:t>
            </a:r>
            <a:r>
              <a:rPr lang="en-US" sz="1800" b="0" i="1" strike="noStrike" spc="-1">
                <a:solidFill>
                  <a:srgbClr val="000000"/>
                </a:solidFill>
                <a:latin typeface="Times New Roman"/>
              </a:rPr>
              <a:t>n</a:t>
            </a:r>
            <a:r>
              <a:rPr lang="en-US" sz="1800" b="0" i="1" strike="noStrike" spc="-1">
                <a:solidFill>
                  <a:srgbClr val="000000"/>
                </a:solidFill>
                <a:latin typeface="Calibri"/>
              </a:rPr>
              <a:t>)</a:t>
            </a:r>
            <a:r>
              <a:rPr lang="en-US" sz="1800" b="0" strike="noStrike" spc="-1">
                <a:solidFill>
                  <a:srgbClr val="000000"/>
                </a:solidFill>
                <a:latin typeface="Calibri"/>
              </a:rPr>
              <a:t>. </a:t>
            </a:r>
            <a:endParaRPr lang="en-IN" sz="1800" b="0" strike="noStrike" spc="-1">
              <a:latin typeface="Arial"/>
            </a:endParaRPr>
          </a:p>
          <a:p>
            <a:pPr>
              <a:lnSpc>
                <a:spcPct val="100000"/>
              </a:lnSpc>
            </a:pPr>
            <a:r>
              <a:rPr lang="en-US" sz="1800" b="0" strike="noStrike" spc="-1">
                <a:solidFill>
                  <a:srgbClr val="000000"/>
                </a:solidFill>
                <a:latin typeface="Calibri"/>
              </a:rPr>
              <a:t>The work per item because of the max operation (needed even if the table is filled</a:t>
            </a:r>
            <a:endParaRPr lang="en-IN" sz="1800" b="0" strike="noStrike" spc="-1">
              <a:latin typeface="Arial"/>
            </a:endParaRPr>
          </a:p>
          <a:p>
            <a:pPr>
              <a:lnSpc>
                <a:spcPct val="100000"/>
              </a:lnSpc>
            </a:pPr>
            <a:r>
              <a:rPr lang="en-US" sz="1800" b="0" strike="noStrike" spc="-1">
                <a:solidFill>
                  <a:srgbClr val="000000"/>
                </a:solidFill>
                <a:latin typeface="Calibri"/>
              </a:rPr>
              <a:t>And we just take values from the table) is proportional to </a:t>
            </a:r>
            <a:r>
              <a:rPr lang="en-US" sz="1800" b="0" i="1" strike="noStrike" spc="-1">
                <a:solidFill>
                  <a:srgbClr val="000000"/>
                </a:solidFill>
                <a:latin typeface="Times New Roman"/>
              </a:rPr>
              <a:t>n</a:t>
            </a:r>
            <a:r>
              <a:rPr lang="en-US" sz="1800" b="0" strike="noStrike" spc="-1">
                <a:solidFill>
                  <a:srgbClr val="000000"/>
                </a:solidFill>
                <a:latin typeface="Calibri"/>
              </a:rPr>
              <a:t> as in the number of edges </a:t>
            </a:r>
            <a:endParaRPr lang="en-IN" sz="1800" b="0" strike="noStrike" spc="-1">
              <a:latin typeface="Arial"/>
            </a:endParaRPr>
          </a:p>
          <a:p>
            <a:pPr>
              <a:lnSpc>
                <a:spcPct val="100000"/>
              </a:lnSpc>
            </a:pPr>
            <a:r>
              <a:rPr lang="en-US" sz="1800" b="0" strike="noStrike" spc="-1">
                <a:solidFill>
                  <a:srgbClr val="000000"/>
                </a:solidFill>
                <a:latin typeface="Calibri"/>
              </a:rPr>
              <a:t>in graph. </a:t>
            </a:r>
            <a:endParaRPr lang="en-IN" sz="1800" b="0" strike="noStrike" spc="-1">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720000" y="257417"/>
            <a:ext cx="8855640" cy="1262520"/>
          </a:xfrm>
          <a:prstGeom prst="rect">
            <a:avLst/>
          </a:prstGeom>
          <a:noFill/>
          <a:ln>
            <a:noFill/>
          </a:ln>
        </p:spPr>
        <p:txBody>
          <a:bodyPr lIns="0" tIns="0" rIns="0" bIns="0" anchor="ctr">
            <a:noAutofit/>
          </a:bodyPr>
          <a:lstStyle/>
          <a:p>
            <a:r>
              <a:rPr lang="en-IN" sz="4400" b="1" strike="noStrike" spc="-1">
                <a:solidFill>
                  <a:srgbClr val="333333"/>
                </a:solidFill>
                <a:latin typeface="Noto Sans"/>
              </a:rPr>
              <a:t>References</a:t>
            </a:r>
          </a:p>
        </p:txBody>
      </p:sp>
      <p:sp>
        <p:nvSpPr>
          <p:cNvPr id="188" name="TextShape 2"/>
          <p:cNvSpPr txBox="1"/>
          <p:nvPr/>
        </p:nvSpPr>
        <p:spPr>
          <a:xfrm>
            <a:off x="720000" y="2160000"/>
            <a:ext cx="8640000" cy="4384800"/>
          </a:xfrm>
          <a:prstGeom prst="rect">
            <a:avLst/>
          </a:prstGeom>
          <a:noFill/>
          <a:ln>
            <a:noFill/>
          </a:ln>
        </p:spPr>
        <p:txBody>
          <a:bodyPr lIns="0" tIns="0" rIns="0" bIns="0">
            <a:noAutofit/>
          </a:bodyPr>
          <a:lstStyle/>
          <a:p>
            <a:pPr marL="432000" indent="-324000">
              <a:lnSpc>
                <a:spcPct val="100000"/>
              </a:lnSpc>
              <a:buClr>
                <a:srgbClr val="EF2929"/>
              </a:buClr>
              <a:buSzPct val="45000"/>
              <a:buFont typeface="Wingdings" charset="2"/>
              <a:buChar char=""/>
            </a:pPr>
            <a:r>
              <a:rPr lang="en-US" sz="1800" b="0" u="sng" strike="noStrike" spc="-1" dirty="0">
                <a:solidFill>
                  <a:srgbClr val="0000FF"/>
                </a:solidFill>
                <a:uFillTx/>
                <a:latin typeface="Calibri"/>
              </a:rPr>
              <a:t>https://www.cs.usfca.edu/~galles/visualization/DPFib.html</a:t>
            </a:r>
            <a:endParaRPr lang="en-IN" sz="1800" b="0" strike="noStrike" spc="-1" dirty="0">
              <a:solidFill>
                <a:srgbClr val="333333"/>
              </a:solidFill>
              <a:latin typeface="Noto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tIns="0" rIns="0" bIns="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400" b="1" strike="noStrike" spc="-1">
                <a:solidFill>
                  <a:srgbClr val="333333"/>
                </a:solidFill>
                <a:latin typeface="Noto Sans"/>
              </a:rPr>
              <a:t>Introduction</a:t>
            </a:r>
          </a:p>
        </p:txBody>
      </p:sp>
      <p:sp>
        <p:nvSpPr>
          <p:cNvPr id="87" name="TextShape 2"/>
          <p:cNvSpPr txBox="1"/>
          <p:nvPr/>
        </p:nvSpPr>
        <p:spPr>
          <a:xfrm>
            <a:off x="648000" y="1728000"/>
            <a:ext cx="8640000" cy="5108760"/>
          </a:xfrm>
          <a:prstGeom prst="rect">
            <a:avLst/>
          </a:prstGeom>
          <a:noFill/>
          <a:ln>
            <a:noFill/>
          </a:ln>
        </p:spPr>
        <p:txBody>
          <a:bodyPr lIns="0" tIns="0" rIns="0" bIns="0">
            <a:noAutofit/>
          </a:bodyPr>
          <a:lstStyle/>
          <a:p>
            <a:pPr marL="432000" indent="-324000">
              <a:lnSpc>
                <a:spcPct val="150000"/>
              </a:lnSpc>
              <a:spcBef>
                <a:spcPts val="697"/>
              </a:spcBef>
              <a:buClr>
                <a:srgbClr val="EF2929"/>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333333"/>
                </a:solidFill>
                <a:latin typeface="Noto Sans"/>
              </a:rPr>
              <a:t>Divide and conquer</a:t>
            </a:r>
          </a:p>
          <a:p>
            <a:pPr marL="864000" lvl="1" indent="-324000">
              <a:lnSpc>
                <a:spcPct val="150000"/>
              </a:lnSpc>
              <a:spcBef>
                <a:spcPts val="697"/>
              </a:spcBef>
              <a:buClr>
                <a:srgbClr val="EF2929"/>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333333"/>
                </a:solidFill>
                <a:latin typeface="Noto Sans"/>
              </a:rPr>
              <a:t>Partition the problem into independent </a:t>
            </a:r>
            <a:r>
              <a:rPr lang="en-US" sz="1800" b="0" strike="noStrike" spc="-1" dirty="0" err="1">
                <a:solidFill>
                  <a:srgbClr val="333333"/>
                </a:solidFill>
                <a:latin typeface="Noto Sans"/>
              </a:rPr>
              <a:t>subproblems</a:t>
            </a:r>
            <a:endParaRPr lang="en-US" sz="1800" b="0" strike="noStrike" spc="-1" dirty="0">
              <a:solidFill>
                <a:srgbClr val="333333"/>
              </a:solidFill>
              <a:latin typeface="Noto Sans"/>
            </a:endParaRPr>
          </a:p>
          <a:p>
            <a:pPr marL="864000" lvl="1" indent="-324000">
              <a:lnSpc>
                <a:spcPct val="150000"/>
              </a:lnSpc>
              <a:spcBef>
                <a:spcPts val="697"/>
              </a:spcBef>
              <a:buClr>
                <a:srgbClr val="EF2929"/>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333333"/>
                </a:solidFill>
                <a:latin typeface="Noto Sans"/>
              </a:rPr>
              <a:t>Solve the </a:t>
            </a:r>
            <a:r>
              <a:rPr lang="en-US" sz="1800" b="0" strike="noStrike" spc="-1" dirty="0" err="1">
                <a:solidFill>
                  <a:srgbClr val="333333"/>
                </a:solidFill>
                <a:latin typeface="Noto Sans"/>
              </a:rPr>
              <a:t>subproblems</a:t>
            </a:r>
            <a:r>
              <a:rPr lang="en-US" sz="1800" b="0" strike="noStrike" spc="-1" dirty="0">
                <a:solidFill>
                  <a:srgbClr val="333333"/>
                </a:solidFill>
                <a:latin typeface="Noto Sans"/>
              </a:rPr>
              <a:t> recursively</a:t>
            </a:r>
          </a:p>
          <a:p>
            <a:pPr marL="864000" lvl="1" indent="-324000">
              <a:lnSpc>
                <a:spcPct val="150000"/>
              </a:lnSpc>
              <a:spcBef>
                <a:spcPts val="697"/>
              </a:spcBef>
              <a:buClr>
                <a:srgbClr val="EF2929"/>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333333"/>
                </a:solidFill>
                <a:latin typeface="Noto Sans"/>
              </a:rPr>
              <a:t>Combine the solutions to solve the original problem.</a:t>
            </a:r>
          </a:p>
          <a:p>
            <a:pPr marL="864000" lvl="1" indent="-324000">
              <a:lnSpc>
                <a:spcPct val="150000"/>
              </a:lnSpc>
              <a:spcBef>
                <a:spcPts val="697"/>
              </a:spcBef>
              <a:buClr>
                <a:srgbClr val="EF2929"/>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a:solidFill>
                  <a:srgbClr val="333333"/>
                </a:solidFill>
                <a:latin typeface="Noto Sans"/>
              </a:rPr>
              <a:t>Dynamic programming</a:t>
            </a:r>
            <a:r>
              <a:rPr lang="en-US" sz="1800" b="0" strike="noStrike" spc="-1" dirty="0">
                <a:solidFill>
                  <a:srgbClr val="333333"/>
                </a:solidFill>
                <a:latin typeface="Noto Sans"/>
              </a:rPr>
              <a:t> solves every </a:t>
            </a:r>
            <a:r>
              <a:rPr lang="en-US" sz="1800" b="0" strike="noStrike" spc="-1" dirty="0" err="1">
                <a:solidFill>
                  <a:srgbClr val="333333"/>
                </a:solidFill>
                <a:latin typeface="Noto Sans"/>
              </a:rPr>
              <a:t>subproblem</a:t>
            </a:r>
            <a:r>
              <a:rPr lang="en-US" sz="1800" b="0" strike="noStrike" spc="-1" dirty="0">
                <a:solidFill>
                  <a:srgbClr val="333333"/>
                </a:solidFill>
                <a:latin typeface="Noto Sans"/>
              </a:rPr>
              <a:t> just once and stores the answer in a table. </a:t>
            </a:r>
          </a:p>
          <a:p>
            <a:pPr marL="432000" indent="-324000">
              <a:lnSpc>
                <a:spcPct val="150000"/>
              </a:lnSpc>
              <a:spcBef>
                <a:spcPts val="697"/>
              </a:spcBef>
              <a:buClr>
                <a:srgbClr val="EF2929"/>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dirty="0">
                <a:solidFill>
                  <a:srgbClr val="333333"/>
                </a:solidFill>
                <a:latin typeface="Noto Sans"/>
              </a:rPr>
              <a:t> Main approach</a:t>
            </a:r>
            <a:r>
              <a:rPr lang="en-US" sz="1800" b="0" strike="noStrike" spc="-1" dirty="0">
                <a:solidFill>
                  <a:srgbClr val="333333"/>
                </a:solidFill>
                <a:latin typeface="Noto Sans"/>
              </a:rPr>
              <a:t>: recursive, holds answers to a sub problem in a  table, can be used without </a:t>
            </a:r>
            <a:r>
              <a:rPr lang="en-US" sz="1800" b="0" strike="noStrike" spc="-1" dirty="0" err="1">
                <a:solidFill>
                  <a:srgbClr val="333333"/>
                </a:solidFill>
                <a:latin typeface="Noto Sans"/>
              </a:rPr>
              <a:t>recomputing</a:t>
            </a:r>
            <a:r>
              <a:rPr lang="en-US" sz="1800" b="0" strike="noStrike" spc="-1" dirty="0">
                <a:solidFill>
                  <a:srgbClr val="333333"/>
                </a:solidFill>
                <a:latin typeface="Noto Sans"/>
              </a:rPr>
              <a:t>.</a:t>
            </a:r>
          </a:p>
          <a:p>
            <a:pPr marL="864000" lvl="1" indent="-324000">
              <a:lnSpc>
                <a:spcPct val="150000"/>
              </a:lnSpc>
              <a:spcAft>
                <a:spcPts val="1134"/>
              </a:spcAft>
              <a:buClr>
                <a:srgbClr val="EF2929"/>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333333"/>
                </a:solidFill>
                <a:latin typeface="Noto Sans"/>
              </a:rPr>
              <a:t>It follows a bottom-up technique by which it start with smaller and hence simplest </a:t>
            </a:r>
            <a:r>
              <a:rPr lang="en-US" sz="1800" b="0" strike="noStrike" spc="-1" dirty="0" err="1">
                <a:solidFill>
                  <a:srgbClr val="333333"/>
                </a:solidFill>
                <a:latin typeface="Noto Sans"/>
              </a:rPr>
              <a:t>subinstances</a:t>
            </a:r>
            <a:r>
              <a:rPr lang="en-US" sz="1800" b="0" strike="noStrike" spc="-1" dirty="0">
                <a:solidFill>
                  <a:srgbClr val="333333"/>
                </a:solidFill>
                <a:latin typeface="Noto San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tIns="0" rIns="0" bIns="0" anchor="ctr">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200" b="1" strike="noStrike" spc="-1">
                <a:solidFill>
                  <a:srgbClr val="333333"/>
                </a:solidFill>
                <a:latin typeface="Noto Sans"/>
              </a:rPr>
              <a:t>Dynamic Programming</a:t>
            </a:r>
          </a:p>
        </p:txBody>
      </p:sp>
      <p:sp>
        <p:nvSpPr>
          <p:cNvPr id="89" name="TextShape 2"/>
          <p:cNvSpPr txBox="1"/>
          <p:nvPr/>
        </p:nvSpPr>
        <p:spPr>
          <a:xfrm>
            <a:off x="720000" y="1563480"/>
            <a:ext cx="8640000" cy="5564520"/>
          </a:xfrm>
          <a:prstGeom prst="rect">
            <a:avLst/>
          </a:prstGeom>
          <a:noFill/>
          <a:ln>
            <a:noFill/>
          </a:ln>
        </p:spPr>
        <p:txBody>
          <a:bodyPr lIns="0" tIns="0" rIns="0" bIns="0">
            <a:noAutofit/>
          </a:bodyPr>
          <a:lstStyle/>
          <a:p>
            <a:pPr marL="864000" lvl="1" indent="-324000">
              <a:spcAft>
                <a:spcPts val="1134"/>
              </a:spcAft>
              <a:buClr>
                <a:srgbClr val="EF2929"/>
              </a:buClr>
              <a:buSzPct val="75000"/>
              <a:buFont typeface="Symbol" charset="2"/>
              <a:buChar char=""/>
            </a:pPr>
            <a:r>
              <a:rPr lang="en-IN" sz="1800" b="0" strike="noStrike" spc="-1">
                <a:solidFill>
                  <a:srgbClr val="333333"/>
                </a:solidFill>
                <a:latin typeface="Noto Sans"/>
              </a:rPr>
              <a:t>A dynamic-programming algorithm </a:t>
            </a:r>
            <a:r>
              <a:rPr lang="en-IN" sz="1800" b="0" strike="noStrike" spc="-1">
                <a:solidFill>
                  <a:srgbClr val="C9211E"/>
                </a:solidFill>
                <a:latin typeface="Noto Sans"/>
              </a:rPr>
              <a:t>solves each subsubproblem</a:t>
            </a:r>
            <a:r>
              <a:rPr lang="en-IN" sz="1800" b="0" strike="noStrike" spc="-1">
                <a:solidFill>
                  <a:srgbClr val="333333"/>
                </a:solidFill>
                <a:latin typeface="Noto Sans"/>
              </a:rPr>
              <a:t> just </a:t>
            </a:r>
            <a:r>
              <a:rPr lang="en-IN" sz="1800" b="0" strike="noStrike" spc="-1">
                <a:solidFill>
                  <a:srgbClr val="C9211E"/>
                </a:solidFill>
                <a:latin typeface="Noto Sans"/>
              </a:rPr>
              <a:t>once and then saves its answer</a:t>
            </a:r>
            <a:r>
              <a:rPr lang="en-IN" sz="1800" b="0" strike="noStrike" spc="-1">
                <a:solidFill>
                  <a:srgbClr val="333333"/>
                </a:solidFill>
                <a:latin typeface="Noto Sans"/>
              </a:rPr>
              <a:t> in a table, thereby avoiding the </a:t>
            </a:r>
            <a:r>
              <a:rPr lang="en-IN" sz="1800" b="0" strike="noStrike" spc="-1">
                <a:solidFill>
                  <a:srgbClr val="C9211E"/>
                </a:solidFill>
                <a:latin typeface="Noto Sans"/>
              </a:rPr>
              <a:t>work of recomputing</a:t>
            </a:r>
            <a:r>
              <a:rPr lang="en-IN" sz="1800" b="0" strike="noStrike" spc="-1">
                <a:solidFill>
                  <a:srgbClr val="333333"/>
                </a:solidFill>
                <a:latin typeface="Noto Sans"/>
              </a:rPr>
              <a:t> the answer every time it solves each subsubproblem.</a:t>
            </a:r>
          </a:p>
          <a:p>
            <a:pPr marL="864000" lvl="1" indent="-324000">
              <a:spcAft>
                <a:spcPts val="1134"/>
              </a:spcAft>
              <a:buClr>
                <a:srgbClr val="EF2929"/>
              </a:buClr>
              <a:buSzPct val="75000"/>
              <a:buFont typeface="Symbol" charset="2"/>
              <a:buChar char=""/>
            </a:pPr>
            <a:r>
              <a:rPr lang="en-IN" sz="2000" b="0" strike="noStrike" spc="-1">
                <a:solidFill>
                  <a:srgbClr val="333333"/>
                </a:solidFill>
                <a:latin typeface="Noto Sans"/>
              </a:rPr>
              <a:t>The technique of storing sub-problem solutions is called </a:t>
            </a:r>
            <a:r>
              <a:rPr lang="en-IN" sz="2000" b="1" strike="noStrike" spc="-1">
                <a:solidFill>
                  <a:srgbClr val="333333"/>
                </a:solidFill>
                <a:latin typeface="Noto Sans"/>
              </a:rPr>
              <a:t>memoization</a:t>
            </a:r>
            <a:endParaRPr lang="en-IN" sz="2000" b="0" strike="noStrike" spc="-1">
              <a:solidFill>
                <a:srgbClr val="333333"/>
              </a:solidFill>
              <a:latin typeface="Noto Sans"/>
            </a:endParaRPr>
          </a:p>
          <a:p>
            <a:pPr marL="864000" lvl="1" indent="-324000">
              <a:spcAft>
                <a:spcPts val="1134"/>
              </a:spcAft>
              <a:buClr>
                <a:srgbClr val="EF2929"/>
              </a:buClr>
              <a:buSzPct val="75000"/>
              <a:buFont typeface="Symbol" charset="2"/>
              <a:buChar char=""/>
            </a:pPr>
            <a:r>
              <a:rPr lang="en-IN" sz="1800" b="0" strike="noStrike" spc="-1">
                <a:solidFill>
                  <a:srgbClr val="333333"/>
                </a:solidFill>
                <a:latin typeface="Noto Sans"/>
              </a:rPr>
              <a:t>Typically the Dynamic programming is applied to optimization problems </a:t>
            </a:r>
            <a:r>
              <a:rPr lang="en-IN" sz="1800" b="0" strike="noStrike" spc="-1">
                <a:solidFill>
                  <a:srgbClr val="C9211E"/>
                </a:solidFill>
                <a:latin typeface="Noto Sans"/>
              </a:rPr>
              <a:t>(Problems can have many possible solutions)</a:t>
            </a:r>
            <a:endParaRPr lang="en-IN" sz="1800" b="0" strike="noStrike" spc="-1">
              <a:solidFill>
                <a:srgbClr val="333333"/>
              </a:solidFill>
              <a:latin typeface="Noto Sans"/>
            </a:endParaRPr>
          </a:p>
          <a:p>
            <a:pPr marL="864000" lvl="1" indent="-324000">
              <a:spcAft>
                <a:spcPts val="1134"/>
              </a:spcAft>
              <a:buClr>
                <a:srgbClr val="EF2929"/>
              </a:buClr>
              <a:buSzPct val="75000"/>
              <a:buFont typeface="Symbol" charset="2"/>
              <a:buChar char=""/>
            </a:pPr>
            <a:r>
              <a:rPr lang="en-IN" sz="1800" b="1" strike="noStrike" spc="-1">
                <a:solidFill>
                  <a:srgbClr val="000000"/>
                </a:solidFill>
                <a:latin typeface="Noto Sans"/>
              </a:rPr>
              <a:t>Steps to delevolp the Dynamic-programming algorithm</a:t>
            </a:r>
            <a:endParaRPr lang="en-IN" sz="1800" b="0" strike="noStrike" spc="-1">
              <a:solidFill>
                <a:srgbClr val="333333"/>
              </a:solidFill>
              <a:latin typeface="Noto Sans"/>
            </a:endParaRPr>
          </a:p>
          <a:p>
            <a:pPr marL="1296000" lvl="2" indent="-288000">
              <a:spcAft>
                <a:spcPts val="845"/>
              </a:spcAft>
              <a:buClr>
                <a:srgbClr val="EF2929"/>
              </a:buClr>
              <a:buSzPct val="45000"/>
              <a:buFont typeface="Wingdings" charset="2"/>
              <a:buChar char=""/>
            </a:pPr>
            <a:r>
              <a:rPr lang="en-IN" sz="1800" b="0" strike="noStrike" spc="-1">
                <a:solidFill>
                  <a:srgbClr val="000000"/>
                </a:solidFill>
                <a:latin typeface="Noto Sans"/>
              </a:rPr>
              <a:t>Characterize the structure of an optimal solution.</a:t>
            </a:r>
            <a:endParaRPr lang="en-IN" sz="1800" b="0" strike="noStrike" spc="-1">
              <a:solidFill>
                <a:srgbClr val="333333"/>
              </a:solidFill>
              <a:latin typeface="Noto Sans"/>
            </a:endParaRPr>
          </a:p>
          <a:p>
            <a:pPr marL="1296000" lvl="2" indent="-288000">
              <a:spcAft>
                <a:spcPts val="845"/>
              </a:spcAft>
              <a:buClr>
                <a:srgbClr val="EF2929"/>
              </a:buClr>
              <a:buSzPct val="45000"/>
              <a:buFont typeface="Wingdings" charset="2"/>
              <a:buChar char=""/>
            </a:pPr>
            <a:r>
              <a:rPr lang="en-IN" sz="1800" b="0" strike="noStrike" spc="-1">
                <a:solidFill>
                  <a:srgbClr val="000000"/>
                </a:solidFill>
                <a:latin typeface="Noto Sans"/>
              </a:rPr>
              <a:t>Recursively deﬁne the value of an optimal solution.</a:t>
            </a:r>
            <a:endParaRPr lang="en-IN" sz="1800" b="0" strike="noStrike" spc="-1">
              <a:solidFill>
                <a:srgbClr val="333333"/>
              </a:solidFill>
              <a:latin typeface="Noto Sans"/>
            </a:endParaRPr>
          </a:p>
          <a:p>
            <a:pPr marL="1296000" lvl="2" indent="-288000">
              <a:spcAft>
                <a:spcPts val="845"/>
              </a:spcAft>
              <a:buClr>
                <a:srgbClr val="EF2929"/>
              </a:buClr>
              <a:buSzPct val="45000"/>
              <a:buFont typeface="Wingdings" charset="2"/>
              <a:buChar char=""/>
            </a:pPr>
            <a:r>
              <a:rPr lang="en-IN" sz="1800" b="0" strike="noStrike" spc="-1">
                <a:solidFill>
                  <a:srgbClr val="000000"/>
                </a:solidFill>
                <a:latin typeface="Noto Sans"/>
              </a:rPr>
              <a:t>Compute the value of an optimal solution, typically in a bottom-up fashion.</a:t>
            </a:r>
            <a:endParaRPr lang="en-IN" sz="1800" b="0" strike="noStrike" spc="-1">
              <a:solidFill>
                <a:srgbClr val="333333"/>
              </a:solidFill>
              <a:latin typeface="Noto Sans"/>
            </a:endParaRPr>
          </a:p>
          <a:p>
            <a:pPr marL="1296000" lvl="2" indent="-288000">
              <a:spcAft>
                <a:spcPts val="845"/>
              </a:spcAft>
              <a:buClr>
                <a:srgbClr val="EF2929"/>
              </a:buClr>
              <a:buSzPct val="45000"/>
              <a:buFont typeface="Wingdings" charset="2"/>
              <a:buChar char=""/>
            </a:pPr>
            <a:r>
              <a:rPr lang="en-IN" sz="1800" b="0" strike="noStrike" spc="-1">
                <a:solidFill>
                  <a:srgbClr val="000000"/>
                </a:solidFill>
                <a:latin typeface="Noto Sans"/>
              </a:rPr>
              <a:t>Construct an optimal solution from computed information</a:t>
            </a:r>
            <a:r>
              <a:rPr lang="en-IN" sz="1800" b="0" strike="noStrike" spc="-1">
                <a:solidFill>
                  <a:srgbClr val="C9211E"/>
                </a:solidFill>
                <a:latin typeface="Noto Sans"/>
              </a:rPr>
              <a:t>.</a:t>
            </a:r>
            <a:endParaRPr lang="en-IN" sz="1800" b="0" strike="noStrike" spc="-1">
              <a:solidFill>
                <a:srgbClr val="333333"/>
              </a:solidFill>
              <a:latin typeface="Noto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576000" y="1512000"/>
            <a:ext cx="8640000" cy="4384800"/>
          </a:xfrm>
          <a:prstGeom prst="rect">
            <a:avLst/>
          </a:prstGeom>
          <a:noFill/>
          <a:ln>
            <a:noFill/>
          </a:ln>
        </p:spPr>
        <p:txBody>
          <a:bodyPr lIns="0" tIns="0" rIns="0" bIns="0">
            <a:noAutofit/>
          </a:bodyPr>
          <a:lstStyle/>
          <a:p>
            <a:pPr marL="432000" indent="-324000">
              <a:spcAft>
                <a:spcPts val="1414"/>
              </a:spcAft>
              <a:buClr>
                <a:srgbClr val="EF2929"/>
              </a:buClr>
              <a:buSzPct val="45000"/>
              <a:buFont typeface="Wingdings" charset="2"/>
              <a:buChar char=""/>
            </a:pPr>
            <a:r>
              <a:rPr lang="en-US" sz="2400" b="0" strike="noStrike" spc="-1">
                <a:solidFill>
                  <a:srgbClr val="000000"/>
                </a:solidFill>
                <a:latin typeface="Calibri"/>
              </a:rPr>
              <a:t>Divide problem into two subproblems to calculate (n-1)th and (n-2)th Fibonacci numbers</a:t>
            </a:r>
            <a:endParaRPr lang="en-IN" sz="2400" b="0" strike="noStrike" spc="-1">
              <a:solidFill>
                <a:srgbClr val="333333"/>
              </a:solidFill>
              <a:latin typeface="Noto Sans"/>
            </a:endParaRPr>
          </a:p>
          <a:p>
            <a:pPr marL="432000" indent="-324000">
              <a:lnSpc>
                <a:spcPct val="100000"/>
              </a:lnSpc>
              <a:buClr>
                <a:srgbClr val="EF2929"/>
              </a:buClr>
              <a:buSzPct val="45000"/>
              <a:buFont typeface="Wingdings" charset="2"/>
              <a:buChar char=""/>
            </a:pPr>
            <a:endParaRPr lang="en-IN" sz="2400" b="0" strike="noStrike" spc="-1">
              <a:solidFill>
                <a:srgbClr val="333333"/>
              </a:solidFill>
              <a:latin typeface="Noto Sans"/>
            </a:endParaRPr>
          </a:p>
          <a:p>
            <a:pPr marL="432000" indent="-324000">
              <a:spcAft>
                <a:spcPts val="1414"/>
              </a:spcAft>
              <a:buClr>
                <a:srgbClr val="EF2929"/>
              </a:buClr>
              <a:buSzPct val="45000"/>
              <a:buFont typeface="Wingdings" charset="2"/>
              <a:buChar char=""/>
            </a:pPr>
            <a:endParaRPr lang="en-IN" sz="2400" b="0" strike="noStrike" spc="-1">
              <a:solidFill>
                <a:srgbClr val="333333"/>
              </a:solidFill>
              <a:latin typeface="Noto Sans"/>
            </a:endParaRPr>
          </a:p>
        </p:txBody>
      </p:sp>
      <p:sp>
        <p:nvSpPr>
          <p:cNvPr id="175" name="CustomShape 2"/>
          <p:cNvSpPr/>
          <p:nvPr/>
        </p:nvSpPr>
        <p:spPr>
          <a:xfrm>
            <a:off x="2202120" y="2412360"/>
            <a:ext cx="4637880" cy="3059640"/>
          </a:xfrm>
          <a:prstGeom prst="rect">
            <a:avLst/>
          </a:prstGeom>
          <a:solidFill>
            <a:srgbClr val="FFF5CE"/>
          </a:solid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FF"/>
                </a:solidFill>
                <a:latin typeface="Calibri"/>
              </a:rPr>
              <a:t>Problem</a:t>
            </a:r>
            <a:r>
              <a:rPr lang="en-US" sz="1500" b="0" strike="noStrike" spc="-1">
                <a:solidFill>
                  <a:srgbClr val="000000"/>
                </a:solidFill>
                <a:latin typeface="Calibri"/>
              </a:rPr>
              <a:t>: </a:t>
            </a:r>
            <a:endParaRPr lang="en-IN" sz="1500" b="0" strike="noStrike" spc="-1">
              <a:latin typeface="Arial"/>
            </a:endParaRPr>
          </a:p>
          <a:p>
            <a:pPr>
              <a:lnSpc>
                <a:spcPct val="100000"/>
              </a:lnSpc>
            </a:pPr>
            <a:r>
              <a:rPr lang="en-US" sz="1500" b="0" strike="noStrike" spc="-1">
                <a:solidFill>
                  <a:srgbClr val="000000"/>
                </a:solidFill>
                <a:latin typeface="Calibri"/>
              </a:rPr>
              <a:t>	Let’s consider the calculation of </a:t>
            </a:r>
            <a:r>
              <a:rPr lang="en-US" sz="1500" b="1" strike="noStrike" spc="-1">
                <a:solidFill>
                  <a:srgbClr val="000000"/>
                </a:solidFill>
                <a:latin typeface="Calibri"/>
              </a:rPr>
              <a:t>Fibonacci </a:t>
            </a:r>
            <a:r>
              <a:rPr lang="en-US" sz="1500" b="0" strike="noStrike" spc="-1">
                <a:solidFill>
                  <a:srgbClr val="000000"/>
                </a:solidFill>
                <a:latin typeface="Calibri"/>
              </a:rPr>
              <a:t>numbers:</a:t>
            </a:r>
            <a:endParaRPr lang="en-IN" sz="1500" b="0" strike="noStrike" spc="-1">
              <a:latin typeface="Arial"/>
            </a:endParaRPr>
          </a:p>
          <a:p>
            <a:pPr>
              <a:lnSpc>
                <a:spcPct val="100000"/>
              </a:lnSpc>
            </a:pPr>
            <a:endParaRPr lang="en-IN" sz="1500" b="0" strike="noStrike" spc="-1">
              <a:latin typeface="Arial"/>
            </a:endParaRPr>
          </a:p>
          <a:p>
            <a:pPr>
              <a:lnSpc>
                <a:spcPct val="100000"/>
              </a:lnSpc>
            </a:pPr>
            <a:r>
              <a:rPr lang="en-US" sz="1500" b="0" i="1" strike="noStrike" spc="-1">
                <a:solidFill>
                  <a:srgbClr val="000000"/>
                </a:solidFill>
                <a:latin typeface="Calibri"/>
              </a:rPr>
              <a:t>	F(n) = F(n-2) + F(n-1)</a:t>
            </a:r>
            <a:endParaRPr lang="en-IN" sz="1500" b="0" strike="noStrike" spc="-1">
              <a:latin typeface="Arial"/>
            </a:endParaRPr>
          </a:p>
          <a:p>
            <a:pPr>
              <a:lnSpc>
                <a:spcPct val="100000"/>
              </a:lnSpc>
            </a:pPr>
            <a:r>
              <a:rPr lang="en-US" sz="1500" b="0" strike="noStrike" spc="-1">
                <a:solidFill>
                  <a:srgbClr val="000000"/>
                </a:solidFill>
                <a:latin typeface="Calibri"/>
              </a:rPr>
              <a:t>	with seed values </a:t>
            </a:r>
            <a:r>
              <a:rPr lang="en-US" sz="1500" b="0" i="1" strike="noStrike" spc="-1">
                <a:solidFill>
                  <a:srgbClr val="000000"/>
                </a:solidFill>
                <a:latin typeface="Calibri"/>
              </a:rPr>
              <a:t>F(1) = 1, F(2) = 1</a:t>
            </a:r>
            <a:endParaRPr lang="en-IN" sz="1500" b="0" strike="noStrike" spc="-1">
              <a:latin typeface="Arial"/>
            </a:endParaRPr>
          </a:p>
          <a:p>
            <a:pPr>
              <a:lnSpc>
                <a:spcPct val="100000"/>
              </a:lnSpc>
            </a:pPr>
            <a:r>
              <a:rPr lang="en-US" sz="1500" b="0" strike="noStrike" spc="-1">
                <a:solidFill>
                  <a:srgbClr val="000000"/>
                </a:solidFill>
                <a:latin typeface="Calibri"/>
              </a:rPr>
              <a:t>or                           </a:t>
            </a:r>
            <a:r>
              <a:rPr lang="en-US" sz="1500" b="0" i="1" strike="noStrike" spc="-1">
                <a:solidFill>
                  <a:srgbClr val="000000"/>
                </a:solidFill>
                <a:latin typeface="Calibri"/>
              </a:rPr>
              <a:t>F(0) = 0, F(1) = 1</a:t>
            </a:r>
            <a:endParaRPr lang="en-IN" sz="1500" b="0" strike="noStrike" spc="-1">
              <a:latin typeface="Arial"/>
            </a:endParaRPr>
          </a:p>
          <a:p>
            <a:pPr>
              <a:lnSpc>
                <a:spcPct val="100000"/>
              </a:lnSpc>
            </a:pPr>
            <a:endParaRPr lang="en-IN" sz="1500" b="0" strike="noStrike" spc="-1">
              <a:latin typeface="Arial"/>
            </a:endParaRPr>
          </a:p>
          <a:p>
            <a:pPr>
              <a:lnSpc>
                <a:spcPct val="100000"/>
              </a:lnSpc>
            </a:pPr>
            <a:r>
              <a:rPr lang="en-US" sz="1500" b="0" strike="noStrike" spc="-1">
                <a:solidFill>
                  <a:srgbClr val="000000"/>
                </a:solidFill>
                <a:latin typeface="Calibri"/>
              </a:rPr>
              <a:t>	What would a series look like:</a:t>
            </a:r>
            <a:endParaRPr lang="en-IN" sz="1500" b="0" strike="noStrike" spc="-1">
              <a:latin typeface="Arial"/>
            </a:endParaRPr>
          </a:p>
          <a:p>
            <a:pPr>
              <a:lnSpc>
                <a:spcPct val="100000"/>
              </a:lnSpc>
            </a:pPr>
            <a:endParaRPr lang="en-IN" sz="1500" b="0" strike="noStrike" spc="-1">
              <a:latin typeface="Arial"/>
            </a:endParaRPr>
          </a:p>
          <a:p>
            <a:pPr>
              <a:lnSpc>
                <a:spcPct val="100000"/>
              </a:lnSpc>
            </a:pPr>
            <a:r>
              <a:rPr lang="en-US" sz="1500" b="0" i="1" strike="noStrike" spc="-1">
                <a:solidFill>
                  <a:srgbClr val="000000"/>
                </a:solidFill>
                <a:latin typeface="Calibri"/>
              </a:rPr>
              <a:t>	0, 1, 1, 2, 3, 4, 5, 8, 13, 21, 34, 55, 89, 144, </a:t>
            </a:r>
            <a:r>
              <a:rPr lang="is-IS" sz="1500" b="0" i="1" strike="noStrike" spc="-1">
                <a:solidFill>
                  <a:srgbClr val="000000"/>
                </a:solidFill>
                <a:latin typeface="Calibri"/>
              </a:rPr>
              <a:t>…</a:t>
            </a:r>
            <a:endParaRPr lang="en-IN" sz="1500" b="0" strike="noStrike" spc="-1">
              <a:latin typeface="Arial"/>
            </a:endParaRPr>
          </a:p>
          <a:p>
            <a:pPr>
              <a:lnSpc>
                <a:spcPct val="100000"/>
              </a:lnSpc>
            </a:pPr>
            <a:endParaRPr lang="en-IN" sz="1500" b="0" strike="noStrike" spc="-1">
              <a:latin typeface="Arial"/>
            </a:endParaRPr>
          </a:p>
        </p:txBody>
      </p:sp>
      <p:sp>
        <p:nvSpPr>
          <p:cNvPr id="176" name="TextShape 3"/>
          <p:cNvSpPr txBox="1"/>
          <p:nvPr/>
        </p:nvSpPr>
        <p:spPr>
          <a:xfrm>
            <a:off x="46440" y="562680"/>
            <a:ext cx="7657560" cy="949320"/>
          </a:xfrm>
          <a:prstGeom prst="rect">
            <a:avLst/>
          </a:prstGeom>
          <a:noFill/>
          <a:ln>
            <a:noFill/>
          </a:ln>
        </p:spPr>
        <p:txBody>
          <a:bodyPr lIns="90000" tIns="45000" rIns="90000" bIns="45000">
            <a:noAutofit/>
          </a:bodyPr>
          <a:lstStyle/>
          <a:p>
            <a:pPr marL="864000" lvl="1" indent="-324000">
              <a:lnSpc>
                <a:spcPct val="100000"/>
              </a:lnSpc>
              <a:spcAft>
                <a:spcPts val="1134"/>
              </a:spcAft>
              <a:buClr>
                <a:srgbClr val="EF2929"/>
              </a:buClr>
              <a:buSzPct val="75000"/>
              <a:buFont typeface="Symbol" charset="2"/>
              <a:buChar char=""/>
            </a:pPr>
            <a:r>
              <a:rPr lang="en-IN" sz="2800" b="0" strike="noStrike" spc="-1" dirty="0" smtClean="0">
                <a:latin typeface="Arial"/>
              </a:rPr>
              <a:t>Example: </a:t>
            </a:r>
            <a:r>
              <a:rPr lang="en-US" sz="2800" b="0" strike="noStrike" spc="-1" dirty="0">
                <a:solidFill>
                  <a:srgbClr val="000000"/>
                </a:solidFill>
                <a:latin typeface="Calibri"/>
              </a:rPr>
              <a:t>Fibonacci numbers</a:t>
            </a:r>
            <a:endParaRPr lang="en-IN" sz="2800" b="0" strike="noStrike" spc="-1" dirty="0">
              <a:latin typeface="Arial"/>
            </a:endParaRPr>
          </a:p>
          <a:p>
            <a:pPr marL="432000" indent="-324000">
              <a:lnSpc>
                <a:spcPct val="100000"/>
              </a:lnSpc>
              <a:buClr>
                <a:srgbClr val="EF2929"/>
              </a:buClr>
              <a:buSzPct val="45000"/>
              <a:buFont typeface="Wingdings" charset="2"/>
              <a:buChar char=""/>
            </a:pPr>
            <a:endParaRPr lang="en-IN" sz="2800" b="0" strike="noStrike" spc="-1" dirty="0">
              <a:latin typeface="Arial"/>
            </a:endParaRPr>
          </a:p>
        </p:txBody>
      </p:sp>
      <p:sp>
        <p:nvSpPr>
          <p:cNvPr id="177" name="TextShape 4"/>
          <p:cNvSpPr txBox="1"/>
          <p:nvPr/>
        </p:nvSpPr>
        <p:spPr>
          <a:xfrm>
            <a:off x="1718280" y="6349320"/>
            <a:ext cx="5985720" cy="346680"/>
          </a:xfrm>
          <a:prstGeom prst="rect">
            <a:avLst/>
          </a:prstGeom>
          <a:noFill/>
          <a:ln>
            <a:noFill/>
          </a:ln>
        </p:spPr>
        <p:txBody>
          <a:bodyPr lIns="90000" tIns="45000" rIns="90000" bIns="45000">
            <a:noAutofit/>
          </a:bodyPr>
          <a:lstStyle/>
          <a:p>
            <a:r>
              <a:rPr lang="en-IN" sz="1800" b="0" strike="noStrike" spc="-1">
                <a:latin typeface="Arial"/>
                <a:hlinkClick r:id="rId2"/>
              </a:rPr>
              <a:t>https://www.cs.usfca.edu/~galles/visualization/DPFib.html</a:t>
            </a:r>
            <a:endParaRPr lang="en-IN" sz="1800" b="0" strike="noStrike" spc="-1">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104480" y="1872000"/>
            <a:ext cx="3372480" cy="4631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200" b="1" strike="noStrike" spc="-1">
                <a:solidFill>
                  <a:srgbClr val="000000"/>
                </a:solidFill>
                <a:latin typeface="Calibri"/>
              </a:rPr>
              <a:t>Recursive Algorithm:</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US" sz="2400" b="0" strike="noStrike" spc="-1">
                <a:solidFill>
                  <a:srgbClr val="000000"/>
                </a:solidFill>
                <a:latin typeface="Calibri"/>
              </a:rPr>
              <a:t>Fib(n)</a:t>
            </a:r>
            <a:endParaRPr lang="en-IN" sz="2400" b="0" strike="noStrike" spc="-1">
              <a:latin typeface="Arial"/>
            </a:endParaRPr>
          </a:p>
          <a:p>
            <a:pPr>
              <a:lnSpc>
                <a:spcPct val="100000"/>
              </a:lnSpc>
            </a:pPr>
            <a:r>
              <a:rPr lang="en-US" sz="2400" b="0" strike="noStrike" spc="-1">
                <a:solidFill>
                  <a:srgbClr val="000000"/>
                </a:solidFill>
                <a:latin typeface="Calibri"/>
              </a:rPr>
              <a:t>{</a:t>
            </a:r>
            <a:endParaRPr lang="en-IN" sz="2400" b="0" strike="noStrike" spc="-1">
              <a:latin typeface="Arial"/>
            </a:endParaRPr>
          </a:p>
          <a:p>
            <a:pPr>
              <a:lnSpc>
                <a:spcPct val="100000"/>
              </a:lnSpc>
            </a:pPr>
            <a:r>
              <a:rPr lang="en-US" sz="2400" b="0" strike="noStrike" spc="-1">
                <a:solidFill>
                  <a:srgbClr val="000000"/>
                </a:solidFill>
                <a:latin typeface="Calibri"/>
              </a:rPr>
              <a:t>    if (n == 0)</a:t>
            </a:r>
            <a:endParaRPr lang="en-IN" sz="2400" b="0" strike="noStrike" spc="-1">
              <a:latin typeface="Arial"/>
            </a:endParaRPr>
          </a:p>
          <a:p>
            <a:pPr>
              <a:lnSpc>
                <a:spcPct val="100000"/>
              </a:lnSpc>
            </a:pPr>
            <a:r>
              <a:rPr lang="en-US" sz="2400" b="0" strike="noStrike" spc="-1">
                <a:solidFill>
                  <a:srgbClr val="000000"/>
                </a:solidFill>
                <a:latin typeface="Calibri"/>
              </a:rPr>
              <a:t>        return 0;</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US" sz="2400" b="0" strike="noStrike" spc="-1">
                <a:solidFill>
                  <a:srgbClr val="000000"/>
                </a:solidFill>
                <a:latin typeface="Calibri"/>
              </a:rPr>
              <a:t>    if (n == 1)</a:t>
            </a:r>
            <a:endParaRPr lang="en-IN" sz="2400" b="0" strike="noStrike" spc="-1">
              <a:latin typeface="Arial"/>
            </a:endParaRPr>
          </a:p>
          <a:p>
            <a:pPr>
              <a:lnSpc>
                <a:spcPct val="100000"/>
              </a:lnSpc>
            </a:pPr>
            <a:r>
              <a:rPr lang="en-US" sz="2400" b="0" strike="noStrike" spc="-1">
                <a:solidFill>
                  <a:srgbClr val="000000"/>
                </a:solidFill>
                <a:latin typeface="Calibri"/>
              </a:rPr>
              <a:t>        return 1;</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US" sz="2400" b="0" strike="noStrike" spc="-1">
                <a:solidFill>
                  <a:srgbClr val="000000"/>
                </a:solidFill>
                <a:latin typeface="Calibri"/>
              </a:rPr>
              <a:t>   </a:t>
            </a:r>
            <a:r>
              <a:rPr lang="en-CA" sz="2400" b="0" strike="noStrike" spc="-1">
                <a:solidFill>
                  <a:srgbClr val="000000"/>
                </a:solidFill>
                <a:latin typeface="Calibri"/>
              </a:rPr>
              <a:t>Return Fib(n-1)+Fib(n-2)</a:t>
            </a:r>
            <a:endParaRPr lang="en-IN" sz="2400" b="0" strike="noStrike" spc="-1">
              <a:latin typeface="Arial"/>
            </a:endParaRPr>
          </a:p>
          <a:p>
            <a:pPr>
              <a:lnSpc>
                <a:spcPct val="100000"/>
              </a:lnSpc>
            </a:pPr>
            <a:r>
              <a:rPr lang="de-DE" sz="3200" b="0" strike="noStrike" spc="-1">
                <a:solidFill>
                  <a:srgbClr val="000000"/>
                </a:solidFill>
                <a:latin typeface="Calibri"/>
              </a:rPr>
              <a:t>}</a:t>
            </a:r>
            <a:endParaRPr lang="en-IN" sz="3200" b="0" strike="noStrike" spc="-1">
              <a:latin typeface="Arial"/>
            </a:endParaRPr>
          </a:p>
        </p:txBody>
      </p:sp>
      <p:sp>
        <p:nvSpPr>
          <p:cNvPr id="179" name="TextShape 2"/>
          <p:cNvSpPr txBox="1"/>
          <p:nvPr/>
        </p:nvSpPr>
        <p:spPr>
          <a:xfrm>
            <a:off x="864000" y="631440"/>
            <a:ext cx="5328000" cy="602280"/>
          </a:xfrm>
          <a:prstGeom prst="rect">
            <a:avLst/>
          </a:prstGeom>
          <a:noFill/>
          <a:ln>
            <a:noFill/>
          </a:ln>
        </p:spPr>
        <p:txBody>
          <a:bodyPr lIns="90000" tIns="45000" rIns="90000" bIns="45000">
            <a:noAutofit/>
          </a:bodyPr>
          <a:lstStyle/>
          <a:p>
            <a:r>
              <a:rPr lang="en-IN" sz="2600" b="0" strike="noStrike" spc="-1">
                <a:latin typeface="Arial"/>
              </a:rPr>
              <a:t>Divide and Conquer</a:t>
            </a:r>
          </a:p>
        </p:txBody>
      </p:sp>
      <p:sp>
        <p:nvSpPr>
          <p:cNvPr id="180" name="TextShape 3"/>
          <p:cNvSpPr txBox="1"/>
          <p:nvPr/>
        </p:nvSpPr>
        <p:spPr>
          <a:xfrm>
            <a:off x="5616000" y="1594080"/>
            <a:ext cx="2880000" cy="1069920"/>
          </a:xfrm>
          <a:prstGeom prst="rect">
            <a:avLst/>
          </a:prstGeom>
          <a:solidFill>
            <a:srgbClr val="FFF5CE"/>
          </a:solidFill>
          <a:ln>
            <a:noFill/>
          </a:ln>
        </p:spPr>
        <p:txBody>
          <a:bodyPr lIns="90000" tIns="45000" rIns="90000" bIns="45000">
            <a:noAutofit/>
          </a:bodyPr>
          <a:lstStyle/>
          <a:p>
            <a:r>
              <a:rPr lang="en-IN" sz="1600" b="0" strike="noStrike" spc="-1">
                <a:latin typeface="Arial"/>
              </a:rPr>
              <a:t>Recurrence relation:</a:t>
            </a:r>
          </a:p>
          <a:p>
            <a:r>
              <a:rPr lang="en-IN" sz="1600" b="0" strike="noStrike" spc="-1">
                <a:latin typeface="Arial"/>
              </a:rPr>
              <a:t> T(n) = T(n-1) + T(n-2) + o(1)</a:t>
            </a:r>
          </a:p>
          <a:p>
            <a:r>
              <a:rPr lang="en-IN" sz="1600" b="0" strike="noStrike" spc="-1">
                <a:latin typeface="Arial"/>
              </a:rPr>
              <a:t>Time Complexity: O( 2^(n/2))</a:t>
            </a:r>
          </a:p>
        </p:txBody>
      </p:sp>
      <p:sp>
        <p:nvSpPr>
          <p:cNvPr id="181" name="TextShape 4"/>
          <p:cNvSpPr txBox="1"/>
          <p:nvPr/>
        </p:nvSpPr>
        <p:spPr>
          <a:xfrm>
            <a:off x="8136000" y="396360"/>
            <a:ext cx="1589400" cy="700200"/>
          </a:xfrm>
          <a:prstGeom prst="rect">
            <a:avLst/>
          </a:prstGeom>
          <a:noFill/>
          <a:ln>
            <a:noFill/>
          </a:ln>
        </p:spPr>
        <p:txBody>
          <a:bodyPr lIns="90000" tIns="45000" rIns="90000" bIns="45000">
            <a:noAutofit/>
          </a:bodyPr>
          <a:lstStyle/>
          <a:p>
            <a:r>
              <a:rPr lang="en-US" sz="2400" b="0" strike="noStrike" spc="-1">
                <a:solidFill>
                  <a:srgbClr val="000000"/>
                </a:solidFill>
                <a:latin typeface="Calibri"/>
              </a:rPr>
              <a:t>Example:2</a:t>
            </a:r>
            <a:endParaRPr lang="en-IN" sz="24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720000" y="300960"/>
            <a:ext cx="8855640" cy="1262520"/>
          </a:xfrm>
          <a:prstGeom prst="rect">
            <a:avLst/>
          </a:prstGeom>
          <a:noFill/>
          <a:ln>
            <a:noFill/>
          </a:ln>
        </p:spPr>
        <p:txBody>
          <a:bodyPr lIns="0" tIns="0" rIns="0" bIns="0" anchor="ctr">
            <a:noAutofit/>
          </a:bodyPr>
          <a:lstStyle/>
          <a:p>
            <a:endParaRPr lang="en-IN" sz="4400" b="1" strike="noStrike" spc="-1">
              <a:solidFill>
                <a:srgbClr val="333333"/>
              </a:solidFill>
              <a:latin typeface="Noto Sans"/>
            </a:endParaRPr>
          </a:p>
        </p:txBody>
      </p:sp>
      <p:sp>
        <p:nvSpPr>
          <p:cNvPr id="183" name="TextShape 2"/>
          <p:cNvSpPr txBox="1"/>
          <p:nvPr/>
        </p:nvSpPr>
        <p:spPr>
          <a:xfrm>
            <a:off x="504000" y="1764720"/>
            <a:ext cx="8640000" cy="4384800"/>
          </a:xfrm>
          <a:prstGeom prst="rect">
            <a:avLst/>
          </a:prstGeom>
          <a:noFill/>
          <a:ln>
            <a:noFill/>
          </a:ln>
        </p:spPr>
        <p:txBody>
          <a:bodyPr lIns="0" tIns="0" rIns="0" bIns="0">
            <a:noAutofit/>
          </a:bodyPr>
          <a:lstStyle/>
          <a:p>
            <a:pPr marL="432000" indent="-324000">
              <a:spcAft>
                <a:spcPts val="1414"/>
              </a:spcAft>
              <a:buClr>
                <a:srgbClr val="EF2929"/>
              </a:buClr>
              <a:buSzPct val="45000"/>
              <a:buFont typeface="Wingdings" charset="2"/>
              <a:buChar char=""/>
            </a:pPr>
            <a:r>
              <a:rPr lang="en-IN" sz="2200" b="0" strike="noStrike" spc="-1">
                <a:solidFill>
                  <a:srgbClr val="333333"/>
                </a:solidFill>
                <a:latin typeface="Noto Sans"/>
              </a:rPr>
              <a:t>Using </a:t>
            </a:r>
            <a:r>
              <a:rPr lang="en-IN" sz="2200" b="1" strike="noStrike" spc="-1">
                <a:solidFill>
                  <a:srgbClr val="333333"/>
                </a:solidFill>
                <a:latin typeface="Noto Sans"/>
              </a:rPr>
              <a:t>Dynamic Programming</a:t>
            </a:r>
            <a:r>
              <a:rPr lang="en-IN" sz="2200" b="0" strike="noStrike" spc="-1">
                <a:solidFill>
                  <a:srgbClr val="333333"/>
                </a:solidFill>
                <a:latin typeface="Noto Sans"/>
              </a:rPr>
              <a:t> approach with memoization:</a:t>
            </a:r>
          </a:p>
          <a:p>
            <a:pPr marL="864000" lvl="1" indent="-324000">
              <a:spcAft>
                <a:spcPts val="1134"/>
              </a:spcAft>
              <a:buClr>
                <a:srgbClr val="EF2929"/>
              </a:buClr>
              <a:buSzPct val="75000"/>
              <a:buFont typeface="Symbol" charset="2"/>
              <a:buChar char=""/>
            </a:pPr>
            <a:r>
              <a:rPr lang="en-IN" sz="2200" b="0" strike="noStrike" spc="-1">
                <a:solidFill>
                  <a:srgbClr val="333333"/>
                </a:solidFill>
                <a:latin typeface="Noto Sans"/>
              </a:rPr>
              <a:t>Use same recurrence relation and store the results of the problem that solved. i.e Memorize these result in an array</a:t>
            </a:r>
          </a:p>
        </p:txBody>
      </p:sp>
      <p:pic>
        <p:nvPicPr>
          <p:cNvPr id="184" name="Picture 183"/>
          <p:cNvPicPr/>
          <p:nvPr/>
        </p:nvPicPr>
        <p:blipFill>
          <a:blip r:embed="rId2"/>
          <a:stretch/>
        </p:blipFill>
        <p:spPr>
          <a:xfrm>
            <a:off x="288000" y="3210480"/>
            <a:ext cx="8029800" cy="2189520"/>
          </a:xfrm>
          <a:prstGeom prst="rect">
            <a:avLst/>
          </a:prstGeom>
          <a:ln>
            <a:noFill/>
          </a:ln>
        </p:spPr>
      </p:pic>
      <p:pic>
        <p:nvPicPr>
          <p:cNvPr id="185" name="Picture 184"/>
          <p:cNvPicPr/>
          <p:nvPr/>
        </p:nvPicPr>
        <p:blipFill>
          <a:blip r:embed="rId3"/>
          <a:srcRect l="64351"/>
          <a:stretch/>
        </p:blipFill>
        <p:spPr>
          <a:xfrm>
            <a:off x="8317800" y="3773880"/>
            <a:ext cx="1762200" cy="3601440"/>
          </a:xfrm>
          <a:prstGeom prst="rect">
            <a:avLst/>
          </a:prstGeom>
          <a:ln>
            <a:noFill/>
          </a:ln>
        </p:spPr>
      </p:pic>
      <p:pic>
        <p:nvPicPr>
          <p:cNvPr id="186" name="Picture 185"/>
          <p:cNvPicPr/>
          <p:nvPr/>
        </p:nvPicPr>
        <p:blipFill>
          <a:blip r:embed="rId4"/>
          <a:stretch/>
        </p:blipFill>
        <p:spPr>
          <a:xfrm>
            <a:off x="8496000" y="3528000"/>
            <a:ext cx="1114200" cy="342720"/>
          </a:xfrm>
          <a:prstGeom prst="rect">
            <a:avLst/>
          </a:prstGeom>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B1F5785-87BF-4E2D-9011-D42F3C15F1A5}"/>
                  </a:ext>
                </a:extLst>
              </p14:cNvPr>
              <p14:cNvContentPartPr/>
              <p14:nvPr/>
            </p14:nvContentPartPr>
            <p14:xfrm>
              <a:off x="1773000" y="5031000"/>
              <a:ext cx="1555920" cy="78840"/>
            </p14:xfrm>
          </p:contentPart>
        </mc:Choice>
        <mc:Fallback xmlns="">
          <p:pic>
            <p:nvPicPr>
              <p:cNvPr id="2" name="Ink 1">
                <a:extLst>
                  <a:ext uri="{FF2B5EF4-FFF2-40B4-BE49-F238E27FC236}">
                    <a16:creationId xmlns:a16="http://schemas.microsoft.com/office/drawing/2014/main" id="{AB1F5785-87BF-4E2D-9011-D42F3C15F1A5}"/>
                  </a:ext>
                </a:extLst>
              </p:cNvPr>
              <p:cNvPicPr/>
              <p:nvPr/>
            </p:nvPicPr>
            <p:blipFill>
              <a:blip r:embed="rId6"/>
              <a:stretch>
                <a:fillRect/>
              </a:stretch>
            </p:blipFill>
            <p:spPr>
              <a:xfrm>
                <a:off x="1763640" y="5021640"/>
                <a:ext cx="1574640" cy="9756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20000" y="257417"/>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p:sp>
        <p:nvSpPr>
          <p:cNvPr id="91" name="TextShape 2"/>
          <p:cNvSpPr txBox="1"/>
          <p:nvPr/>
        </p:nvSpPr>
        <p:spPr>
          <a:xfrm>
            <a:off x="720000" y="1663200"/>
            <a:ext cx="8640000" cy="4384800"/>
          </a:xfrm>
          <a:prstGeom prst="rect">
            <a:avLst/>
          </a:prstGeom>
          <a:noFill/>
          <a:ln>
            <a:noFill/>
          </a:ln>
        </p:spPr>
        <p:txBody>
          <a:bodyPr lIns="0" tIns="0" rIns="0" bIns="0">
            <a:noAutofit/>
          </a:bodyPr>
          <a:lstStyle/>
          <a:p>
            <a:pPr marL="432000" indent="-324000">
              <a:spcAft>
                <a:spcPts val="1414"/>
              </a:spcAft>
              <a:buClr>
                <a:srgbClr val="EF2929"/>
              </a:buClr>
              <a:buSzPct val="45000"/>
              <a:buFont typeface="Wingdings" charset="2"/>
              <a:buChar char=""/>
            </a:pPr>
            <a:r>
              <a:rPr lang="en-IN" sz="2000" b="0" strike="noStrike" spc="-1">
                <a:solidFill>
                  <a:srgbClr val="333333"/>
                </a:solidFill>
                <a:latin typeface="Noto Sans"/>
              </a:rPr>
              <a:t>Dynamic programming to solve a simple problem in deciding where to cut steel rods. </a:t>
            </a:r>
          </a:p>
          <a:p>
            <a:pPr marL="864000" lvl="1" indent="-324000">
              <a:spcAft>
                <a:spcPts val="1134"/>
              </a:spcAft>
              <a:buClr>
                <a:srgbClr val="EF2929"/>
              </a:buClr>
              <a:buSzPct val="75000"/>
              <a:buFont typeface="Symbol" charset="2"/>
              <a:buChar char=""/>
            </a:pPr>
            <a:r>
              <a:rPr lang="en-IN" sz="2000" b="0" strike="noStrike" spc="-1">
                <a:solidFill>
                  <a:srgbClr val="333333"/>
                </a:solidFill>
                <a:latin typeface="Noto Sans"/>
              </a:rPr>
              <a:t>Serling Enterprises buys long steel rods and cuts them into shorter rods, which it then sells. Each cut is free.</a:t>
            </a:r>
          </a:p>
        </p:txBody>
      </p:sp>
      <p:sp>
        <p:nvSpPr>
          <p:cNvPr id="92" name="TextShape 3"/>
          <p:cNvSpPr txBox="1"/>
          <p:nvPr/>
        </p:nvSpPr>
        <p:spPr>
          <a:xfrm>
            <a:off x="1656000" y="3312000"/>
            <a:ext cx="6589440" cy="432000"/>
          </a:xfrm>
          <a:prstGeom prst="rect">
            <a:avLst/>
          </a:prstGeom>
          <a:solidFill>
            <a:srgbClr val="FFE994"/>
          </a:solidFill>
          <a:ln>
            <a:noFill/>
          </a:ln>
        </p:spPr>
        <p:txBody>
          <a:bodyPr lIns="90000" tIns="45000" rIns="90000" bIns="45000">
            <a:noAutofit/>
          </a:bodyPr>
          <a:lstStyle/>
          <a:p>
            <a:r>
              <a:rPr lang="en-IN" sz="2000" b="0" strike="noStrike" spc="-1">
                <a:solidFill>
                  <a:srgbClr val="000000"/>
                </a:solidFill>
                <a:latin typeface="Arial"/>
              </a:rPr>
              <a:t>Serling Enterprises </a:t>
            </a:r>
            <a:r>
              <a:rPr lang="en-IN" sz="1800" b="0" strike="noStrike" spc="-1">
                <a:solidFill>
                  <a:srgbClr val="000000"/>
                </a:solidFill>
                <a:latin typeface="Arial"/>
              </a:rPr>
              <a:t>to know the best way to cut up the rods</a:t>
            </a:r>
          </a:p>
        </p:txBody>
      </p:sp>
      <p:sp>
        <p:nvSpPr>
          <p:cNvPr id="93" name="TextShape 4"/>
          <p:cNvSpPr txBox="1"/>
          <p:nvPr/>
        </p:nvSpPr>
        <p:spPr>
          <a:xfrm>
            <a:off x="1224000" y="4248000"/>
            <a:ext cx="5421600" cy="450720"/>
          </a:xfrm>
          <a:prstGeom prst="rect">
            <a:avLst/>
          </a:prstGeom>
          <a:noFill/>
          <a:ln>
            <a:noFill/>
          </a:ln>
        </p:spPr>
        <p:txBody>
          <a:bodyPr lIns="90000" tIns="45000" rIns="90000" bIns="45000">
            <a:noAutofit/>
          </a:bodyPr>
          <a:lstStyle/>
          <a:p>
            <a:r>
              <a:rPr lang="en-US" sz="2400" b="0" strike="noStrike" spc="-1">
                <a:solidFill>
                  <a:srgbClr val="000000"/>
                </a:solidFill>
                <a:latin typeface="Calibri"/>
              </a:rPr>
              <a:t>We are given prices </a:t>
            </a:r>
            <a:r>
              <a:rPr lang="en-US" sz="2400" b="0" i="1" strike="noStrike" spc="-1">
                <a:solidFill>
                  <a:srgbClr val="000000"/>
                </a:solidFill>
                <a:latin typeface="Times New Roman"/>
              </a:rPr>
              <a:t>p</a:t>
            </a:r>
            <a:r>
              <a:rPr lang="en-US" sz="2400" b="0" i="1" strike="noStrike" spc="-1" baseline="-25000">
                <a:solidFill>
                  <a:srgbClr val="000000"/>
                </a:solidFill>
                <a:latin typeface="Times New Roman"/>
              </a:rPr>
              <a:t>i</a:t>
            </a:r>
            <a:r>
              <a:rPr lang="en-US" sz="2400" b="0" strike="noStrike" spc="-1">
                <a:solidFill>
                  <a:srgbClr val="000000"/>
                </a:solidFill>
                <a:latin typeface="Calibri"/>
              </a:rPr>
              <a:t> and rods of length </a:t>
            </a:r>
            <a:r>
              <a:rPr lang="en-US" sz="2400" b="0" i="1" strike="noStrike" spc="-1">
                <a:solidFill>
                  <a:srgbClr val="000000"/>
                </a:solidFill>
                <a:latin typeface="Times New Roman"/>
              </a:rPr>
              <a:t>i</a:t>
            </a:r>
            <a:r>
              <a:rPr lang="en-US" sz="2400" b="0" strike="noStrike" spc="-1">
                <a:solidFill>
                  <a:srgbClr val="000000"/>
                </a:solidFill>
                <a:latin typeface="Calibri"/>
              </a:rPr>
              <a:t>:</a:t>
            </a:r>
            <a:endParaRPr lang="en-IN" sz="2400" b="0" strike="noStrike" spc="-1">
              <a:latin typeface="Arial"/>
            </a:endParaRPr>
          </a:p>
        </p:txBody>
      </p:sp>
      <p:grpSp>
        <p:nvGrpSpPr>
          <p:cNvPr id="94" name="Group 5"/>
          <p:cNvGrpSpPr/>
          <p:nvPr/>
        </p:nvGrpSpPr>
        <p:grpSpPr>
          <a:xfrm>
            <a:off x="2232000" y="4968000"/>
            <a:ext cx="6338160" cy="871560"/>
            <a:chOff x="2232000" y="4968000"/>
            <a:chExt cx="6338160" cy="871560"/>
          </a:xfrm>
        </p:grpSpPr>
        <p:sp>
          <p:nvSpPr>
            <p:cNvPr id="95" name="CustomShape 6"/>
            <p:cNvSpPr/>
            <p:nvPr/>
          </p:nvSpPr>
          <p:spPr>
            <a:xfrm>
              <a:off x="2276640" y="4968000"/>
              <a:ext cx="6240240" cy="871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000000"/>
                  </a:solidFill>
                  <a:latin typeface="Calibri"/>
                </a:rPr>
                <a:t>length </a:t>
              </a:r>
              <a:r>
                <a:rPr lang="en-US" sz="2400" b="0" i="1" strike="noStrike" spc="-1">
                  <a:solidFill>
                    <a:srgbClr val="000000"/>
                  </a:solidFill>
                  <a:latin typeface="Times New Roman"/>
                </a:rPr>
                <a:t>i</a:t>
              </a:r>
              <a:r>
                <a:rPr lang="en-US" sz="2400" b="0" strike="noStrike" spc="-1">
                  <a:solidFill>
                    <a:srgbClr val="000000"/>
                  </a:solidFill>
                  <a:latin typeface="Calibri"/>
                </a:rPr>
                <a:t>     1     2     3     4     5     6     7     8     9     10</a:t>
              </a:r>
              <a:endParaRPr lang="en-IN" sz="2400" b="0" strike="noStrike" spc="-1">
                <a:latin typeface="Arial"/>
              </a:endParaRPr>
            </a:p>
            <a:p>
              <a:pPr>
                <a:lnSpc>
                  <a:spcPct val="100000"/>
                </a:lnSpc>
              </a:pPr>
              <a:r>
                <a:rPr lang="en-US" sz="2400" b="0" strike="noStrike" spc="-1">
                  <a:solidFill>
                    <a:srgbClr val="000000"/>
                  </a:solidFill>
                  <a:latin typeface="Calibri"/>
                </a:rPr>
                <a:t>price </a:t>
              </a:r>
              <a:r>
                <a:rPr lang="en-US" sz="2400" b="0" i="1" strike="noStrike" spc="-1">
                  <a:solidFill>
                    <a:srgbClr val="000000"/>
                  </a:solidFill>
                  <a:latin typeface="Times New Roman"/>
                </a:rPr>
                <a:t>p</a:t>
              </a:r>
              <a:r>
                <a:rPr lang="en-US" sz="2400" b="0" i="1" strike="noStrike" spc="-1" baseline="-25000">
                  <a:solidFill>
                    <a:srgbClr val="000000"/>
                  </a:solidFill>
                  <a:latin typeface="Times New Roman"/>
                </a:rPr>
                <a:t>i</a:t>
              </a:r>
              <a:r>
                <a:rPr lang="en-US" sz="2400" b="0" strike="noStrike" spc="-1">
                  <a:solidFill>
                    <a:srgbClr val="000000"/>
                  </a:solidFill>
                  <a:latin typeface="Calibri"/>
                </a:rPr>
                <a:t> </a:t>
              </a:r>
              <a:endParaRPr lang="en-IN" sz="2400" b="0" strike="noStrike" spc="-1">
                <a:latin typeface="Arial"/>
              </a:endParaRPr>
            </a:p>
          </p:txBody>
        </p:sp>
        <p:sp>
          <p:nvSpPr>
            <p:cNvPr id="96" name="CustomShape 7"/>
            <p:cNvSpPr/>
            <p:nvPr/>
          </p:nvSpPr>
          <p:spPr>
            <a:xfrm>
              <a:off x="3558960" y="5359680"/>
              <a:ext cx="49755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000000"/>
                  </a:solidFill>
                  <a:latin typeface="Calibri"/>
                </a:rPr>
                <a:t>1     5     8     9    10  17   17   20   24    30</a:t>
              </a:r>
              <a:endParaRPr lang="en-IN" sz="2400" b="0" strike="noStrike" spc="-1">
                <a:latin typeface="Arial"/>
              </a:endParaRPr>
            </a:p>
          </p:txBody>
        </p:sp>
        <p:sp>
          <p:nvSpPr>
            <p:cNvPr id="97" name="Line 8"/>
            <p:cNvSpPr/>
            <p:nvPr/>
          </p:nvSpPr>
          <p:spPr>
            <a:xfrm flipV="1">
              <a:off x="2232000" y="5401800"/>
              <a:ext cx="6338160" cy="23760"/>
            </a:xfrm>
            <a:prstGeom prst="line">
              <a:avLst/>
            </a:prstGeom>
            <a:ln>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98" name="Line 9"/>
            <p:cNvSpPr/>
            <p:nvPr/>
          </p:nvSpPr>
          <p:spPr>
            <a:xfrm flipH="1">
              <a:off x="3426840" y="5079960"/>
              <a:ext cx="3960" cy="693360"/>
            </a:xfrm>
            <a:prstGeom prst="line">
              <a:avLst/>
            </a:prstGeom>
            <a:ln>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sp>
        <p:nvSpPr>
          <p:cNvPr id="99" name="TextShape 10"/>
          <p:cNvSpPr txBox="1"/>
          <p:nvPr/>
        </p:nvSpPr>
        <p:spPr>
          <a:xfrm>
            <a:off x="1368000" y="6130080"/>
            <a:ext cx="7234200" cy="565920"/>
          </a:xfrm>
          <a:prstGeom prst="rect">
            <a:avLst/>
          </a:prstGeom>
          <a:noFill/>
          <a:ln>
            <a:noFill/>
          </a:ln>
        </p:spPr>
        <p:txBody>
          <a:bodyPr lIns="90000" tIns="45000" rIns="90000" bIns="45000">
            <a:noAutofit/>
          </a:bodyPr>
          <a:lstStyle/>
          <a:p>
            <a:r>
              <a:rPr lang="en-US" sz="1800" b="1" strike="noStrike" spc="-1" dirty="0">
                <a:solidFill>
                  <a:srgbClr val="000000"/>
                </a:solidFill>
                <a:latin typeface="Calibri"/>
              </a:rPr>
              <a:t>Question: </a:t>
            </a:r>
            <a:r>
              <a:rPr lang="en-US" sz="1800" b="0" strike="noStrike" spc="-1" dirty="0">
                <a:solidFill>
                  <a:srgbClr val="000000"/>
                </a:solidFill>
                <a:latin typeface="Calibri"/>
              </a:rPr>
              <a:t>We are given a rod of length </a:t>
            </a:r>
            <a:r>
              <a:rPr lang="en-US" sz="1800" b="0" i="1" strike="noStrike" spc="-1" dirty="0">
                <a:solidFill>
                  <a:srgbClr val="000000"/>
                </a:solidFill>
                <a:latin typeface="Times New Roman"/>
              </a:rPr>
              <a:t>n</a:t>
            </a:r>
            <a:r>
              <a:rPr lang="en-US" sz="1800" b="0" strike="noStrike" spc="-1" dirty="0">
                <a:solidFill>
                  <a:srgbClr val="000000"/>
                </a:solidFill>
                <a:latin typeface="Calibri"/>
              </a:rPr>
              <a:t>, and want to </a:t>
            </a:r>
            <a:r>
              <a:rPr lang="en-US" sz="1800" b="0" strike="noStrike" spc="-1" dirty="0">
                <a:solidFill>
                  <a:srgbClr val="FF0000"/>
                </a:solidFill>
                <a:latin typeface="Calibri"/>
              </a:rPr>
              <a:t>maximize</a:t>
            </a:r>
            <a:r>
              <a:rPr lang="en-US" sz="1800" b="0" strike="noStrike" spc="-1" dirty="0">
                <a:solidFill>
                  <a:srgbClr val="000000"/>
                </a:solidFill>
                <a:latin typeface="Calibri"/>
              </a:rPr>
              <a:t> revenue, by</a:t>
            </a:r>
            <a:r>
              <a:rPr lang="en-IN" spc="-1" dirty="0">
                <a:latin typeface="Arial"/>
              </a:rPr>
              <a:t> </a:t>
            </a:r>
            <a:r>
              <a:rPr lang="en-US" sz="1800" b="0" strike="noStrike" spc="-1" dirty="0">
                <a:solidFill>
                  <a:srgbClr val="000000"/>
                </a:solidFill>
                <a:latin typeface="Calibri"/>
              </a:rPr>
              <a:t>cutting up the rod into pieces and selling each of the pieces</a:t>
            </a:r>
            <a:endParaRPr lang="en-IN" sz="1800" b="0" strike="noStrike" spc="-1" dirty="0">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tIns="0" rIns="0" bIns="0" anchor="ctr">
            <a:noAutofit/>
          </a:bodyPr>
          <a:lstStyle/>
          <a:p>
            <a:endParaRPr lang="en-IN" sz="4400" b="1" strike="noStrike" spc="-1">
              <a:solidFill>
                <a:srgbClr val="333333"/>
              </a:solidFill>
              <a:latin typeface="Noto Sans"/>
            </a:endParaRPr>
          </a:p>
        </p:txBody>
      </p:sp>
      <p:sp>
        <p:nvSpPr>
          <p:cNvPr id="101" name="TextShape 2"/>
          <p:cNvSpPr txBox="1"/>
          <p:nvPr/>
        </p:nvSpPr>
        <p:spPr>
          <a:xfrm>
            <a:off x="720000" y="2160000"/>
            <a:ext cx="8640000" cy="4384800"/>
          </a:xfrm>
          <a:prstGeom prst="rect">
            <a:avLst/>
          </a:prstGeom>
          <a:noFill/>
          <a:ln>
            <a:noFill/>
          </a:ln>
        </p:spPr>
        <p:txBody>
          <a:bodyPr lIns="0" tIns="0" rIns="0" bIns="0">
            <a:noAutofit/>
          </a:bodyPr>
          <a:lstStyle/>
          <a:p>
            <a:endParaRPr lang="en-IN" sz="2800" b="0" strike="noStrike" spc="-1">
              <a:solidFill>
                <a:srgbClr val="333333"/>
              </a:solidFill>
              <a:latin typeface="Noto Sans"/>
            </a:endParaRPr>
          </a:p>
        </p:txBody>
      </p:sp>
      <p:sp>
        <p:nvSpPr>
          <p:cNvPr id="102" name="CustomShape 3"/>
          <p:cNvSpPr/>
          <p:nvPr/>
        </p:nvSpPr>
        <p:spPr>
          <a:xfrm>
            <a:off x="1368000" y="1825560"/>
            <a:ext cx="725652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We’ll first list the solutions: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1" strike="noStrike" spc="-1">
                <a:solidFill>
                  <a:srgbClr val="000000"/>
                </a:solidFill>
                <a:latin typeface="Calibri"/>
              </a:rPr>
              <a:t>1.)</a:t>
            </a:r>
            <a:r>
              <a:rPr lang="en-US" sz="1800" b="0" strike="noStrike" spc="-1">
                <a:solidFill>
                  <a:srgbClr val="000000"/>
                </a:solidFill>
                <a:latin typeface="Calibri"/>
              </a:rPr>
              <a:t> Cut into 2 pieces of length 2:</a:t>
            </a:r>
            <a:endParaRPr lang="en-IN" sz="1800" b="0" strike="noStrike" spc="-1">
              <a:latin typeface="Arial"/>
            </a:endParaRPr>
          </a:p>
          <a:p>
            <a:pPr>
              <a:lnSpc>
                <a:spcPct val="100000"/>
              </a:lnSpc>
            </a:pPr>
            <a:r>
              <a:rPr lang="en-US" sz="1800" b="1" strike="noStrike" spc="-1">
                <a:solidFill>
                  <a:srgbClr val="000000"/>
                </a:solidFill>
                <a:latin typeface="Calibri"/>
              </a:rPr>
              <a:t>2.) </a:t>
            </a:r>
            <a:r>
              <a:rPr lang="en-US" sz="1800" b="0" strike="noStrike" spc="-1">
                <a:solidFill>
                  <a:srgbClr val="000000"/>
                </a:solidFill>
                <a:latin typeface="Calibri"/>
              </a:rPr>
              <a:t>Cut into 4 pieces of length 1:</a:t>
            </a:r>
            <a:endParaRPr lang="en-IN" sz="1800" b="0" strike="noStrike" spc="-1">
              <a:latin typeface="Arial"/>
            </a:endParaRPr>
          </a:p>
          <a:p>
            <a:pPr>
              <a:lnSpc>
                <a:spcPct val="100000"/>
              </a:lnSpc>
            </a:pPr>
            <a:r>
              <a:rPr lang="en-US" sz="1800" b="1" strike="noStrike" spc="-1">
                <a:solidFill>
                  <a:srgbClr val="000000"/>
                </a:solidFill>
                <a:latin typeface="Calibri"/>
              </a:rPr>
              <a:t>3-4.)</a:t>
            </a:r>
            <a:r>
              <a:rPr lang="en-US" sz="1800" b="0" strike="noStrike" spc="-1">
                <a:solidFill>
                  <a:srgbClr val="000000"/>
                </a:solidFill>
                <a:latin typeface="Calibri"/>
              </a:rPr>
              <a:t> Cut into 2 pieces of length 1 and 3 (3 and 1):</a:t>
            </a:r>
            <a:endParaRPr lang="en-IN" sz="1800" b="0" strike="noStrike" spc="-1">
              <a:latin typeface="Arial"/>
            </a:endParaRPr>
          </a:p>
          <a:p>
            <a:pPr>
              <a:lnSpc>
                <a:spcPct val="100000"/>
              </a:lnSpc>
            </a:pPr>
            <a:r>
              <a:rPr lang="en-US" sz="1800" b="1" strike="noStrike" spc="-1">
                <a:solidFill>
                  <a:srgbClr val="000000"/>
                </a:solidFill>
                <a:latin typeface="Calibri"/>
              </a:rPr>
              <a:t>5.)</a:t>
            </a:r>
            <a:r>
              <a:rPr lang="en-US" sz="1800" b="0" strike="noStrike" spc="-1">
                <a:solidFill>
                  <a:srgbClr val="000000"/>
                </a:solidFill>
                <a:latin typeface="Calibri"/>
              </a:rPr>
              <a:t> Keep length 4:</a:t>
            </a:r>
            <a:endParaRPr lang="en-IN" sz="1800" b="0" strike="noStrike" spc="-1">
              <a:latin typeface="Arial"/>
            </a:endParaRPr>
          </a:p>
          <a:p>
            <a:pPr>
              <a:lnSpc>
                <a:spcPct val="100000"/>
              </a:lnSpc>
            </a:pPr>
            <a:r>
              <a:rPr lang="en-US" sz="1800" b="1" strike="noStrike" spc="-1">
                <a:solidFill>
                  <a:srgbClr val="000000"/>
                </a:solidFill>
                <a:latin typeface="Calibri"/>
              </a:rPr>
              <a:t>6-8.)</a:t>
            </a:r>
            <a:r>
              <a:rPr lang="en-US" sz="1800" b="0" strike="noStrike" spc="-1">
                <a:solidFill>
                  <a:srgbClr val="000000"/>
                </a:solidFill>
                <a:latin typeface="Calibri"/>
              </a:rPr>
              <a:t> Cut into 3 pieces, length 1, 1 and 2 (and all the different orders)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1" strike="noStrike" spc="-1">
                <a:solidFill>
                  <a:srgbClr val="000000"/>
                </a:solidFill>
                <a:latin typeface="Calibri"/>
              </a:rPr>
              <a:t>Total:</a:t>
            </a:r>
            <a:r>
              <a:rPr lang="en-US" sz="1800" b="0" strike="noStrike" spc="-1">
                <a:solidFill>
                  <a:srgbClr val="000000"/>
                </a:solidFill>
                <a:latin typeface="Calibri"/>
              </a:rPr>
              <a:t> 8 cases for </a:t>
            </a:r>
            <a:r>
              <a:rPr lang="en-US" sz="1800" b="0" i="1" strike="noStrike" spc="-1">
                <a:solidFill>
                  <a:srgbClr val="000000"/>
                </a:solidFill>
                <a:latin typeface="Times New Roman"/>
              </a:rPr>
              <a:t>n = 4 </a:t>
            </a:r>
            <a:r>
              <a:rPr lang="en-US" sz="1800" b="0" strike="noStrike" spc="-1">
                <a:solidFill>
                  <a:srgbClr val="000000"/>
                </a:solidFill>
                <a:latin typeface="Calibri"/>
              </a:rPr>
              <a:t>(</a:t>
            </a:r>
            <a:r>
              <a:rPr lang="en-US" sz="1800" b="0" i="1" strike="noStrike" spc="-1">
                <a:solidFill>
                  <a:srgbClr val="000000"/>
                </a:solidFill>
                <a:latin typeface="Calibri"/>
              </a:rPr>
              <a:t>=</a:t>
            </a:r>
            <a:r>
              <a:rPr lang="en-US" sz="1800" b="0" strike="noStrike" spc="-1">
                <a:solidFill>
                  <a:srgbClr val="000000"/>
                </a:solidFill>
                <a:latin typeface="Calibri"/>
              </a:rPr>
              <a:t> </a:t>
            </a:r>
            <a:r>
              <a:rPr lang="en-US" sz="1800" b="0" i="1" strike="noStrike" spc="-1">
                <a:solidFill>
                  <a:srgbClr val="000000"/>
                </a:solidFill>
                <a:latin typeface="Times New Roman"/>
              </a:rPr>
              <a:t>2</a:t>
            </a:r>
            <a:r>
              <a:rPr lang="en-US" sz="1800" b="0" i="1" strike="noStrike" spc="-1" baseline="30000">
                <a:solidFill>
                  <a:srgbClr val="000000"/>
                </a:solidFill>
                <a:latin typeface="Times New Roman"/>
              </a:rPr>
              <a:t>n-1</a:t>
            </a:r>
            <a:r>
              <a:rPr lang="en-US" sz="1800" b="0" strike="noStrike" spc="-1">
                <a:solidFill>
                  <a:srgbClr val="000000"/>
                </a:solidFill>
                <a:latin typeface="Calibri"/>
              </a:rPr>
              <a:t>). We can slightly reduce by always requiring cuts in non-decreasing order. </a:t>
            </a:r>
            <a:r>
              <a:rPr lang="en-US" sz="1800" b="0" strike="noStrike" spc="-1">
                <a:solidFill>
                  <a:srgbClr val="FF0000"/>
                </a:solidFill>
                <a:latin typeface="Calibri"/>
              </a:rPr>
              <a:t>But still a lot!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  </a:t>
            </a:r>
            <a:endParaRPr lang="en-IN" sz="1800" b="0" strike="noStrike" spc="-1">
              <a:latin typeface="Arial"/>
            </a:endParaRPr>
          </a:p>
          <a:p>
            <a:pPr>
              <a:lnSpc>
                <a:spcPct val="100000"/>
              </a:lnSpc>
            </a:pPr>
            <a:endParaRPr lang="en-IN" sz="1800" b="0" strike="noStrike" spc="-1">
              <a:latin typeface="Arial"/>
            </a:endParaRPr>
          </a:p>
        </p:txBody>
      </p:sp>
      <p:grpSp>
        <p:nvGrpSpPr>
          <p:cNvPr id="103" name="Group 4"/>
          <p:cNvGrpSpPr/>
          <p:nvPr/>
        </p:nvGrpSpPr>
        <p:grpSpPr>
          <a:xfrm>
            <a:off x="2637720" y="2344320"/>
            <a:ext cx="6338160" cy="871560"/>
            <a:chOff x="2637720" y="2344320"/>
            <a:chExt cx="6338160" cy="871560"/>
          </a:xfrm>
        </p:grpSpPr>
        <p:sp>
          <p:nvSpPr>
            <p:cNvPr id="104" name="CustomShape 5"/>
            <p:cNvSpPr/>
            <p:nvPr/>
          </p:nvSpPr>
          <p:spPr>
            <a:xfrm>
              <a:off x="2682720" y="2344320"/>
              <a:ext cx="6240240" cy="871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000000"/>
                  </a:solidFill>
                  <a:latin typeface="Calibri"/>
                </a:rPr>
                <a:t>length </a:t>
              </a:r>
              <a:r>
                <a:rPr lang="en-US" sz="2400" b="0" i="1" strike="noStrike" spc="-1">
                  <a:solidFill>
                    <a:srgbClr val="000000"/>
                  </a:solidFill>
                  <a:latin typeface="Times New Roman"/>
                </a:rPr>
                <a:t>i</a:t>
              </a:r>
              <a:r>
                <a:rPr lang="en-US" sz="2400" b="0" strike="noStrike" spc="-1">
                  <a:solidFill>
                    <a:srgbClr val="000000"/>
                  </a:solidFill>
                  <a:latin typeface="Calibri"/>
                </a:rPr>
                <a:t>     1     2     3     4     5     6     7     8     9     10</a:t>
              </a:r>
              <a:endParaRPr lang="en-IN" sz="2400" b="0" strike="noStrike" spc="-1">
                <a:latin typeface="Arial"/>
              </a:endParaRPr>
            </a:p>
            <a:p>
              <a:pPr>
                <a:lnSpc>
                  <a:spcPct val="100000"/>
                </a:lnSpc>
              </a:pPr>
              <a:r>
                <a:rPr lang="en-US" sz="2400" b="0" strike="noStrike" spc="-1">
                  <a:solidFill>
                    <a:srgbClr val="000000"/>
                  </a:solidFill>
                  <a:latin typeface="Calibri"/>
                </a:rPr>
                <a:t>price </a:t>
              </a:r>
              <a:r>
                <a:rPr lang="en-US" sz="2400" b="0" i="1" strike="noStrike" spc="-1">
                  <a:solidFill>
                    <a:srgbClr val="000000"/>
                  </a:solidFill>
                  <a:latin typeface="Times New Roman"/>
                </a:rPr>
                <a:t>p</a:t>
              </a:r>
              <a:r>
                <a:rPr lang="en-US" sz="2400" b="0" i="1" strike="noStrike" spc="-1" baseline="-25000">
                  <a:solidFill>
                    <a:srgbClr val="000000"/>
                  </a:solidFill>
                  <a:latin typeface="Times New Roman"/>
                </a:rPr>
                <a:t>i</a:t>
              </a:r>
              <a:r>
                <a:rPr lang="en-US" sz="2400" b="0" strike="noStrike" spc="-1">
                  <a:solidFill>
                    <a:srgbClr val="000000"/>
                  </a:solidFill>
                  <a:latin typeface="Calibri"/>
                </a:rPr>
                <a:t> </a:t>
              </a:r>
              <a:endParaRPr lang="en-IN" sz="2400" b="0" strike="noStrike" spc="-1">
                <a:latin typeface="Arial"/>
              </a:endParaRPr>
            </a:p>
          </p:txBody>
        </p:sp>
        <p:sp>
          <p:nvSpPr>
            <p:cNvPr id="105" name="CustomShape 6"/>
            <p:cNvSpPr/>
            <p:nvPr/>
          </p:nvSpPr>
          <p:spPr>
            <a:xfrm>
              <a:off x="3964680" y="2736000"/>
              <a:ext cx="49755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0" strike="noStrike" spc="-1">
                  <a:solidFill>
                    <a:srgbClr val="000000"/>
                  </a:solidFill>
                  <a:latin typeface="Calibri"/>
                </a:rPr>
                <a:t>1     5     8     9    10  17   17   20   24    30</a:t>
              </a:r>
              <a:endParaRPr lang="en-IN" sz="2400" b="0" strike="noStrike" spc="-1">
                <a:latin typeface="Arial"/>
              </a:endParaRPr>
            </a:p>
          </p:txBody>
        </p:sp>
        <p:sp>
          <p:nvSpPr>
            <p:cNvPr id="106" name="Line 7"/>
            <p:cNvSpPr/>
            <p:nvPr/>
          </p:nvSpPr>
          <p:spPr>
            <a:xfrm flipV="1">
              <a:off x="2637720" y="2778120"/>
              <a:ext cx="6338160" cy="23760"/>
            </a:xfrm>
            <a:prstGeom prst="line">
              <a:avLst/>
            </a:prstGeom>
            <a:ln>
              <a:solidFill>
                <a:schemeClr val="tx1">
                  <a:lumMod val="65000"/>
                  <a:lumOff val="35000"/>
                </a:schemeClr>
              </a:solidFill>
              <a:round/>
            </a:ln>
          </p:spPr>
          <p:style>
            <a:lnRef idx="2">
              <a:schemeClr val="accent1"/>
            </a:lnRef>
            <a:fillRef idx="0">
              <a:schemeClr val="accent1"/>
            </a:fillRef>
            <a:effectRef idx="1">
              <a:schemeClr val="accent1"/>
            </a:effectRef>
            <a:fontRef idx="minor"/>
          </p:style>
        </p:sp>
        <p:sp>
          <p:nvSpPr>
            <p:cNvPr id="107" name="Line 8"/>
            <p:cNvSpPr/>
            <p:nvPr/>
          </p:nvSpPr>
          <p:spPr>
            <a:xfrm flipH="1">
              <a:off x="3832560" y="2456640"/>
              <a:ext cx="4320" cy="693000"/>
            </a:xfrm>
            <a:prstGeom prst="line">
              <a:avLst/>
            </a:prstGeom>
            <a:ln>
              <a:solidFill>
                <a:schemeClr val="tx1">
                  <a:lumMod val="65000"/>
                  <a:lumOff val="35000"/>
                </a:schemeClr>
              </a:solidFill>
              <a:round/>
            </a:ln>
          </p:spPr>
          <p:style>
            <a:lnRef idx="2">
              <a:schemeClr val="accent1"/>
            </a:lnRef>
            <a:fillRef idx="0">
              <a:schemeClr val="accent1"/>
            </a:fillRef>
            <a:effectRef idx="1">
              <a:schemeClr val="accent1"/>
            </a:effectRef>
            <a:fontRef idx="minor"/>
          </p:style>
        </p:sp>
      </p:grpSp>
      <p:pic>
        <p:nvPicPr>
          <p:cNvPr id="108" name="Picture 107"/>
          <p:cNvPicPr/>
          <p:nvPr/>
        </p:nvPicPr>
        <p:blipFill>
          <a:blip r:embed="rId2"/>
          <a:stretch/>
        </p:blipFill>
        <p:spPr>
          <a:xfrm>
            <a:off x="4552560" y="3502080"/>
            <a:ext cx="1600200" cy="279360"/>
          </a:xfrm>
          <a:prstGeom prst="rect">
            <a:avLst/>
          </a:prstGeom>
          <a:ln>
            <a:noFill/>
          </a:ln>
        </p:spPr>
      </p:pic>
      <p:pic>
        <p:nvPicPr>
          <p:cNvPr id="109" name="Picture 108"/>
          <p:cNvPicPr/>
          <p:nvPr/>
        </p:nvPicPr>
        <p:blipFill>
          <a:blip r:embed="rId3"/>
          <a:stretch/>
        </p:blipFill>
        <p:spPr>
          <a:xfrm>
            <a:off x="4565160" y="3781440"/>
            <a:ext cx="2641680" cy="279360"/>
          </a:xfrm>
          <a:prstGeom prst="rect">
            <a:avLst/>
          </a:prstGeom>
          <a:ln>
            <a:noFill/>
          </a:ln>
        </p:spPr>
      </p:pic>
      <p:pic>
        <p:nvPicPr>
          <p:cNvPr id="110" name="Picture 109"/>
          <p:cNvPicPr/>
          <p:nvPr/>
        </p:nvPicPr>
        <p:blipFill>
          <a:blip r:embed="rId4"/>
          <a:stretch/>
        </p:blipFill>
        <p:spPr>
          <a:xfrm>
            <a:off x="6139800" y="4060800"/>
            <a:ext cx="1409760" cy="291960"/>
          </a:xfrm>
          <a:prstGeom prst="rect">
            <a:avLst/>
          </a:prstGeom>
          <a:ln>
            <a:noFill/>
          </a:ln>
        </p:spPr>
      </p:pic>
      <p:pic>
        <p:nvPicPr>
          <p:cNvPr id="111" name="Picture 110"/>
          <p:cNvPicPr/>
          <p:nvPr/>
        </p:nvPicPr>
        <p:blipFill>
          <a:blip r:embed="rId5"/>
          <a:stretch/>
        </p:blipFill>
        <p:spPr>
          <a:xfrm>
            <a:off x="7600320" y="4035600"/>
            <a:ext cx="1409760" cy="291960"/>
          </a:xfrm>
          <a:prstGeom prst="rect">
            <a:avLst/>
          </a:prstGeom>
          <a:ln>
            <a:noFill/>
          </a:ln>
        </p:spPr>
      </p:pic>
      <p:pic>
        <p:nvPicPr>
          <p:cNvPr id="112" name="Picture 111"/>
          <p:cNvPicPr/>
          <p:nvPr/>
        </p:nvPicPr>
        <p:blipFill>
          <a:blip r:embed="rId6"/>
          <a:stretch/>
        </p:blipFill>
        <p:spPr>
          <a:xfrm>
            <a:off x="3155400" y="4327560"/>
            <a:ext cx="571680" cy="279360"/>
          </a:xfrm>
          <a:prstGeom prst="rect">
            <a:avLst/>
          </a:prstGeom>
          <a:ln>
            <a:noFill/>
          </a:ln>
        </p:spPr>
      </p:pic>
      <p:pic>
        <p:nvPicPr>
          <p:cNvPr id="113" name="Picture 112"/>
          <p:cNvPicPr/>
          <p:nvPr/>
        </p:nvPicPr>
        <p:blipFill>
          <a:blip r:embed="rId7"/>
          <a:stretch/>
        </p:blipFill>
        <p:spPr>
          <a:xfrm>
            <a:off x="2952360" y="4975200"/>
            <a:ext cx="1295280" cy="279360"/>
          </a:xfrm>
          <a:prstGeom prst="rect">
            <a:avLst/>
          </a:prstGeom>
          <a:ln>
            <a:noFill/>
          </a:ln>
        </p:spPr>
      </p:pic>
      <p:pic>
        <p:nvPicPr>
          <p:cNvPr id="114" name="Picture 113"/>
          <p:cNvPicPr/>
          <p:nvPr/>
        </p:nvPicPr>
        <p:blipFill>
          <a:blip r:embed="rId8"/>
          <a:stretch/>
        </p:blipFill>
        <p:spPr>
          <a:xfrm>
            <a:off x="4362120" y="4975200"/>
            <a:ext cx="1295280" cy="279360"/>
          </a:xfrm>
          <a:prstGeom prst="rect">
            <a:avLst/>
          </a:prstGeom>
          <a:ln>
            <a:noFill/>
          </a:ln>
        </p:spPr>
      </p:pic>
      <p:pic>
        <p:nvPicPr>
          <p:cNvPr id="115" name="Picture 114"/>
          <p:cNvPicPr/>
          <p:nvPr/>
        </p:nvPicPr>
        <p:blipFill>
          <a:blip r:embed="rId9"/>
          <a:stretch/>
        </p:blipFill>
        <p:spPr>
          <a:xfrm>
            <a:off x="5911200" y="4950000"/>
            <a:ext cx="1295280" cy="279360"/>
          </a:xfrm>
          <a:prstGeom prst="rect">
            <a:avLst/>
          </a:prstGeom>
          <a:ln>
            <a:noFill/>
          </a:ln>
        </p:spPr>
      </p:pic>
      <p:sp>
        <p:nvSpPr>
          <p:cNvPr id="116" name="TextShape 9"/>
          <p:cNvSpPr txBox="1"/>
          <p:nvPr/>
        </p:nvSpPr>
        <p:spPr>
          <a:xfrm>
            <a:off x="720360" y="301320"/>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F8C75EEA-C929-42AD-9B88-78A076CAE4F2}"/>
                  </a:ext>
                </a:extLst>
              </p14:cNvPr>
              <p14:cNvContentPartPr/>
              <p14:nvPr/>
            </p14:nvContentPartPr>
            <p14:xfrm>
              <a:off x="1094400" y="3144960"/>
              <a:ext cx="4703400" cy="712800"/>
            </p14:xfrm>
          </p:contentPart>
        </mc:Choice>
        <mc:Fallback xmlns="">
          <p:pic>
            <p:nvPicPr>
              <p:cNvPr id="2" name="Ink 1">
                <a:extLst>
                  <a:ext uri="{FF2B5EF4-FFF2-40B4-BE49-F238E27FC236}">
                    <a16:creationId xmlns:a16="http://schemas.microsoft.com/office/drawing/2014/main" id="{F8C75EEA-C929-42AD-9B88-78A076CAE4F2}"/>
                  </a:ext>
                </a:extLst>
              </p:cNvPr>
              <p:cNvPicPr/>
              <p:nvPr/>
            </p:nvPicPr>
            <p:blipFill>
              <a:blip r:embed="rId11"/>
              <a:stretch>
                <a:fillRect/>
              </a:stretch>
            </p:blipFill>
            <p:spPr>
              <a:xfrm>
                <a:off x="1085040" y="3135600"/>
                <a:ext cx="4722120" cy="7315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720000" y="300960"/>
            <a:ext cx="8855640" cy="1262520"/>
          </a:xfrm>
          <a:prstGeom prst="rect">
            <a:avLst/>
          </a:prstGeom>
          <a:noFill/>
          <a:ln>
            <a:noFill/>
          </a:ln>
        </p:spPr>
        <p:txBody>
          <a:bodyPr lIns="0" tIns="0" rIns="0" bIns="0" anchor="ctr">
            <a:noAutofit/>
          </a:bodyPr>
          <a:lstStyle/>
          <a:p>
            <a:endParaRPr lang="en-IN" sz="4400" b="1" strike="noStrike" spc="-1">
              <a:solidFill>
                <a:srgbClr val="333333"/>
              </a:solidFill>
              <a:latin typeface="Noto Sans"/>
            </a:endParaRPr>
          </a:p>
        </p:txBody>
      </p:sp>
      <p:sp>
        <p:nvSpPr>
          <p:cNvPr id="118" name="TextShape 2"/>
          <p:cNvSpPr txBox="1"/>
          <p:nvPr/>
        </p:nvSpPr>
        <p:spPr>
          <a:xfrm>
            <a:off x="720000" y="2160000"/>
            <a:ext cx="8640000" cy="4384800"/>
          </a:xfrm>
          <a:prstGeom prst="rect">
            <a:avLst/>
          </a:prstGeom>
          <a:noFill/>
          <a:ln>
            <a:noFill/>
          </a:ln>
        </p:spPr>
        <p:txBody>
          <a:bodyPr lIns="0" tIns="0" rIns="0" bIns="0">
            <a:noAutofit/>
          </a:bodyPr>
          <a:lstStyle/>
          <a:p>
            <a:endParaRPr lang="en-IN" sz="2800" b="0" strike="noStrike" spc="-1">
              <a:solidFill>
                <a:srgbClr val="333333"/>
              </a:solidFill>
              <a:latin typeface="Noto Sans"/>
            </a:endParaRPr>
          </a:p>
        </p:txBody>
      </p:sp>
      <p:sp>
        <p:nvSpPr>
          <p:cNvPr id="119" name="CustomShape 3"/>
          <p:cNvSpPr/>
          <p:nvPr/>
        </p:nvSpPr>
        <p:spPr>
          <a:xfrm>
            <a:off x="1008000" y="1440000"/>
            <a:ext cx="78735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rPr>
              <a:t>Note: </a:t>
            </a:r>
            <a:r>
              <a:rPr lang="en-US" sz="1800" b="0" strike="noStrike" spc="-1">
                <a:solidFill>
                  <a:srgbClr val="000000"/>
                </a:solidFill>
                <a:latin typeface="Calibri"/>
              </a:rPr>
              <a:t>We’ve computed a brute force solution; all possibilities for this simple small example. </a:t>
            </a:r>
            <a:r>
              <a:rPr lang="en-US" sz="1800" b="0" strike="noStrike" spc="-1">
                <a:solidFill>
                  <a:srgbClr val="FF0000"/>
                </a:solidFill>
                <a:latin typeface="Calibri"/>
              </a:rPr>
              <a:t>But we want more optimal solution!</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One solution:</a:t>
            </a:r>
            <a:endParaRPr lang="en-IN" sz="1800" b="0" strike="noStrike" spc="-1">
              <a:latin typeface="Arial"/>
            </a:endParaRPr>
          </a:p>
        </p:txBody>
      </p:sp>
      <p:sp>
        <p:nvSpPr>
          <p:cNvPr id="120" name="CustomShape 4"/>
          <p:cNvSpPr/>
          <p:nvPr/>
        </p:nvSpPr>
        <p:spPr>
          <a:xfrm>
            <a:off x="1575360" y="3197160"/>
            <a:ext cx="473760" cy="312840"/>
          </a:xfrm>
          <a:prstGeom prst="rect">
            <a:avLst/>
          </a:prstGeom>
          <a:noFill/>
          <a:ln w="28440">
            <a:solidFill>
              <a:srgbClr val="595959"/>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5"/>
          <p:cNvSpPr/>
          <p:nvPr/>
        </p:nvSpPr>
        <p:spPr>
          <a:xfrm>
            <a:off x="2049480" y="3197160"/>
            <a:ext cx="3488040" cy="312840"/>
          </a:xfrm>
          <a:prstGeom prst="rect">
            <a:avLst/>
          </a:prstGeom>
          <a:noFill/>
          <a:ln w="28440">
            <a:solidFill>
              <a:srgbClr val="595959"/>
            </a:solidFill>
            <a:round/>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CustomShape 6"/>
          <p:cNvSpPr/>
          <p:nvPr/>
        </p:nvSpPr>
        <p:spPr>
          <a:xfrm>
            <a:off x="1676880" y="3149280"/>
            <a:ext cx="295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i="1" strike="noStrike" spc="-1">
                <a:solidFill>
                  <a:srgbClr val="000000"/>
                </a:solidFill>
                <a:latin typeface="Times New Roman"/>
              </a:rPr>
              <a:t>i</a:t>
            </a:r>
            <a:endParaRPr lang="en-IN" sz="1800" b="0" strike="noStrike" spc="-1">
              <a:latin typeface="Arial"/>
            </a:endParaRPr>
          </a:p>
        </p:txBody>
      </p:sp>
      <p:sp>
        <p:nvSpPr>
          <p:cNvPr id="123" name="CustomShape 7"/>
          <p:cNvSpPr/>
          <p:nvPr/>
        </p:nvSpPr>
        <p:spPr>
          <a:xfrm>
            <a:off x="3408480" y="3149280"/>
            <a:ext cx="952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i="1" strike="noStrike" spc="-1">
                <a:solidFill>
                  <a:srgbClr val="000000"/>
                </a:solidFill>
                <a:latin typeface="Times New Roman"/>
              </a:rPr>
              <a:t>n-i</a:t>
            </a:r>
            <a:endParaRPr lang="en-IN" sz="1800" b="0" strike="noStrike" spc="-1">
              <a:latin typeface="Arial"/>
            </a:endParaRPr>
          </a:p>
        </p:txBody>
      </p:sp>
      <p:sp>
        <p:nvSpPr>
          <p:cNvPr id="124" name="CustomShape 8"/>
          <p:cNvSpPr/>
          <p:nvPr/>
        </p:nvSpPr>
        <p:spPr>
          <a:xfrm>
            <a:off x="3018600" y="2732760"/>
            <a:ext cx="187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recurse on further</a:t>
            </a:r>
            <a:endParaRPr lang="en-IN" sz="1800" b="0" strike="noStrike" spc="-1">
              <a:latin typeface="Arial"/>
            </a:endParaRPr>
          </a:p>
        </p:txBody>
      </p:sp>
      <p:sp>
        <p:nvSpPr>
          <p:cNvPr id="125" name="CustomShape 9"/>
          <p:cNvSpPr/>
          <p:nvPr/>
        </p:nvSpPr>
        <p:spPr>
          <a:xfrm>
            <a:off x="1168200" y="3858840"/>
            <a:ext cx="7449480" cy="2670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What are we doing?</a:t>
            </a:r>
            <a:endParaRPr lang="en-IN" sz="1800" b="0" strike="noStrike" spc="-1">
              <a:latin typeface="Arial"/>
            </a:endParaRPr>
          </a:p>
          <a:p>
            <a:pPr>
              <a:lnSpc>
                <a:spcPct val="100000"/>
              </a:lnSpc>
            </a:pPr>
            <a:r>
              <a:rPr lang="en-US" sz="1800" b="0" strike="noStrike" spc="-1">
                <a:solidFill>
                  <a:srgbClr val="000000"/>
                </a:solidFill>
                <a:latin typeface="Calibri"/>
              </a:rPr>
              <a:t>- Cut rod into length </a:t>
            </a:r>
            <a:r>
              <a:rPr lang="en-US" sz="1800" b="0" i="1" strike="noStrike" spc="-1">
                <a:solidFill>
                  <a:srgbClr val="000000"/>
                </a:solidFill>
                <a:latin typeface="Times New Roman"/>
              </a:rPr>
              <a:t>i</a:t>
            </a:r>
            <a:r>
              <a:rPr lang="en-US" sz="1800" b="0" strike="noStrike" spc="-1">
                <a:solidFill>
                  <a:srgbClr val="000000"/>
                </a:solidFill>
                <a:latin typeface="Calibri"/>
              </a:rPr>
              <a:t> and </a:t>
            </a:r>
            <a:r>
              <a:rPr lang="en-US" sz="1800" b="0" i="1" strike="noStrike" spc="-1">
                <a:solidFill>
                  <a:srgbClr val="000000"/>
                </a:solidFill>
                <a:latin typeface="Times New Roman"/>
              </a:rPr>
              <a:t>n-i</a:t>
            </a:r>
            <a:endParaRPr lang="en-IN" sz="1800" b="0" strike="noStrike" spc="-1">
              <a:latin typeface="Arial"/>
            </a:endParaRPr>
          </a:p>
          <a:p>
            <a:pPr marL="285840" indent="-285480">
              <a:lnSpc>
                <a:spcPct val="100000"/>
              </a:lnSpc>
              <a:buClr>
                <a:srgbClr val="000000"/>
              </a:buClr>
              <a:buFont typeface="StarSymbol"/>
              <a:buChar char="-"/>
            </a:pPr>
            <a:r>
              <a:rPr lang="en-US" sz="1800" b="0" strike="noStrike" spc="-1">
                <a:solidFill>
                  <a:srgbClr val="000000"/>
                </a:solidFill>
                <a:latin typeface="Calibri"/>
              </a:rPr>
              <a:t>Only remainder </a:t>
            </a:r>
            <a:r>
              <a:rPr lang="en-US" sz="1800" b="0" i="1" strike="noStrike" spc="-1">
                <a:solidFill>
                  <a:srgbClr val="000000"/>
                </a:solidFill>
                <a:latin typeface="Times New Roman"/>
              </a:rPr>
              <a:t>n-i</a:t>
            </a:r>
            <a:r>
              <a:rPr lang="en-US" sz="1800" b="0" strike="noStrike" spc="-1">
                <a:solidFill>
                  <a:srgbClr val="000000"/>
                </a:solidFill>
                <a:latin typeface="Calibri"/>
              </a:rPr>
              <a:t> can be further cut (recursed)</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We need to define: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a.) </a:t>
            </a:r>
            <a:r>
              <a:rPr lang="en-US" sz="1800" b="1" strike="noStrike" spc="-1">
                <a:solidFill>
                  <a:srgbClr val="000000"/>
                </a:solidFill>
                <a:latin typeface="Calibri"/>
              </a:rPr>
              <a:t>Maximum revenue </a:t>
            </a:r>
            <a:r>
              <a:rPr lang="en-US" sz="1800" b="0" strike="noStrike" spc="-1">
                <a:solidFill>
                  <a:srgbClr val="000000"/>
                </a:solidFill>
                <a:latin typeface="Calibri"/>
              </a:rPr>
              <a:t>for log of size </a:t>
            </a:r>
            <a:r>
              <a:rPr lang="en-US" sz="1800" b="0" i="1" strike="noStrike" spc="-1">
                <a:solidFill>
                  <a:srgbClr val="000000"/>
                </a:solidFill>
                <a:latin typeface="Calibri"/>
              </a:rPr>
              <a:t>n</a:t>
            </a:r>
            <a:r>
              <a:rPr lang="en-US" sz="1800" b="0" strike="noStrike" spc="-1">
                <a:solidFill>
                  <a:srgbClr val="000000"/>
                </a:solidFill>
                <a:latin typeface="Calibri"/>
              </a:rPr>
              <a:t>: </a:t>
            </a:r>
            <a:r>
              <a:rPr lang="en-US" sz="1800" b="1" i="1" strike="noStrike" spc="-1">
                <a:solidFill>
                  <a:srgbClr val="000000"/>
                </a:solidFill>
                <a:latin typeface="Calibri"/>
              </a:rPr>
              <a:t>r</a:t>
            </a:r>
            <a:r>
              <a:rPr lang="en-US" sz="1800" b="1" i="1" strike="noStrike" spc="-1" baseline="-25000">
                <a:solidFill>
                  <a:srgbClr val="000000"/>
                </a:solidFill>
                <a:latin typeface="Calibri"/>
              </a:rPr>
              <a:t>n</a:t>
            </a:r>
            <a:r>
              <a:rPr lang="en-US" sz="1800" b="0" i="1" strike="noStrike" spc="-1" baseline="-25000">
                <a:solidFill>
                  <a:srgbClr val="000000"/>
                </a:solidFill>
                <a:latin typeface="Calibri"/>
              </a:rPr>
              <a:t> </a:t>
            </a:r>
            <a:r>
              <a:rPr lang="en-US" sz="1800" b="0" strike="noStrike" spc="-1">
                <a:solidFill>
                  <a:srgbClr val="000000"/>
                </a:solidFill>
                <a:latin typeface="Calibri"/>
              </a:rPr>
              <a:t>(that is the solution we want to find)</a:t>
            </a:r>
            <a:r>
              <a:rPr lang="en-US" sz="1800" b="0" i="1" strike="noStrike" spc="-1">
                <a:solidFill>
                  <a:srgbClr val="000000"/>
                </a:solidFill>
                <a:latin typeface="Calibri"/>
              </a:rPr>
              <a:t>.</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US" sz="1800" b="0" strike="noStrike" spc="-1">
                <a:solidFill>
                  <a:srgbClr val="000000"/>
                </a:solidFill>
                <a:latin typeface="Calibri"/>
              </a:rPr>
              <a:t>b.) </a:t>
            </a:r>
            <a:r>
              <a:rPr lang="en-US" sz="1800" b="1" strike="noStrike" spc="-1">
                <a:solidFill>
                  <a:srgbClr val="000000"/>
                </a:solidFill>
                <a:latin typeface="Calibri"/>
              </a:rPr>
              <a:t>Revenue (price) </a:t>
            </a:r>
            <a:r>
              <a:rPr lang="en-US" sz="1800" b="0" strike="noStrike" spc="-1">
                <a:solidFill>
                  <a:srgbClr val="000000"/>
                </a:solidFill>
                <a:latin typeface="Calibri"/>
              </a:rPr>
              <a:t>for single log of length </a:t>
            </a:r>
            <a:r>
              <a:rPr lang="en-US" sz="1800" b="0" i="1" strike="noStrike" spc="-1">
                <a:solidFill>
                  <a:srgbClr val="000000"/>
                </a:solidFill>
                <a:latin typeface="Calibri"/>
              </a:rPr>
              <a:t>i</a:t>
            </a:r>
            <a:r>
              <a:rPr lang="en-US" sz="1800" b="0" strike="noStrike" spc="-1">
                <a:solidFill>
                  <a:srgbClr val="000000"/>
                </a:solidFill>
                <a:latin typeface="Calibri"/>
              </a:rPr>
              <a:t>: </a:t>
            </a:r>
            <a:r>
              <a:rPr lang="en-US" sz="1800" b="1" i="1" strike="noStrike" spc="-1">
                <a:solidFill>
                  <a:srgbClr val="000000"/>
                </a:solidFill>
                <a:latin typeface="Calibri"/>
              </a:rPr>
              <a:t>p</a:t>
            </a:r>
            <a:r>
              <a:rPr lang="en-US" sz="1800" b="1" i="1" strike="noStrike" spc="-1" baseline="-25000">
                <a:solidFill>
                  <a:srgbClr val="000000"/>
                </a:solidFill>
                <a:latin typeface="Calibri"/>
              </a:rPr>
              <a:t>i</a:t>
            </a:r>
            <a:endParaRPr lang="en-IN" sz="1800" b="0" strike="noStrike" spc="-1">
              <a:latin typeface="Arial"/>
            </a:endParaRPr>
          </a:p>
        </p:txBody>
      </p:sp>
      <p:sp>
        <p:nvSpPr>
          <p:cNvPr id="126" name="TextShape 10"/>
          <p:cNvSpPr txBox="1"/>
          <p:nvPr/>
        </p:nvSpPr>
        <p:spPr>
          <a:xfrm>
            <a:off x="720360" y="301320"/>
            <a:ext cx="8855640" cy="1262520"/>
          </a:xfrm>
          <a:prstGeom prst="rect">
            <a:avLst/>
          </a:prstGeom>
          <a:noFill/>
          <a:ln>
            <a:noFill/>
          </a:ln>
        </p:spPr>
        <p:txBody>
          <a:bodyPr lIns="0" tIns="0" rIns="0" bIns="0" anchor="ctr">
            <a:noAutofit/>
          </a:bodyPr>
          <a:lstStyle/>
          <a:p>
            <a:r>
              <a:rPr lang="en-IN" sz="3200" b="1" strike="noStrike" spc="-1">
                <a:solidFill>
                  <a:srgbClr val="333333"/>
                </a:solidFill>
                <a:latin typeface="Noto Sans"/>
              </a:rPr>
              <a:t>Example: Rod cutting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TotalTime>
  <Words>1078</Words>
  <Application>Microsoft Office PowerPoint</Application>
  <PresentationFormat>Custom</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DejaVu Sans</vt:lpstr>
      <vt:lpstr>Noto Sans</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 Annushree</cp:lastModifiedBy>
  <cp:revision>8</cp:revision>
  <dcterms:modified xsi:type="dcterms:W3CDTF">2022-11-06T14:57:15Z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2021-10-28T19:14:05Z</dcterms:created>
  <dc:creator/>
  <dc:description/>
  <dc:language>en-IN</dc:language>
  <cp:lastModifiedBy/>
  <dcterms:modified xsi:type="dcterms:W3CDTF">2021-10-30T19:39:52Z</dcterms:modified>
  <cp:revision>13</cp:revision>
  <dc:subject/>
  <dc:title>Impress</dc:title>
</cp:coreProperties>
</file>