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7164388" cy="94503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972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586.0241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9T03:55:16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15532 16109 24 0,'0'0'0'16,"0"0"0"-16,32-6 0 0,-10 8 34 0,2-2 0 15,3 0-1-15,4 6 2 0,3 0 21 0,1-5 0 16,6-2 0-16,4-1 2 0,1-6-9 0,-3-4 0 15,0 0 1-15,2 4-1 0,-8 3-12 0,-7 1 0 0,3 2 0 16,-3 4 1-16,-4 0-9 0,-3-2 1 0,-5-2-1 16,3 2 1-16,-12 2-13 0,-1-2 0 0,-1-4 0 15,-1 4-1-15,-3 2 2 0,-1 0 0 0,-2-2 0 16,0 0 0-16,0 0 1 0,0 0 0 0,0 0 1 16,-2 0-1-16,-3 0-1 0,-3 0 1 0,3 0 0 15,-5 5 0-15,-3 5-6 0,2 0 2 0,6 2-1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1"/>
          <p:cNvSpPr/>
          <p:nvPr/>
        </p:nvSpPr>
        <p:spPr>
          <a:xfrm>
            <a:off x="0" y="0"/>
            <a:ext cx="7164000" cy="94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-360" y="0"/>
            <a:ext cx="3103560" cy="473040"/>
          </a:xfrm>
          <a:prstGeom prst="rect">
            <a:avLst/>
          </a:prstGeom>
        </p:spPr>
        <p:txBody>
          <a:bodyPr lIns="95040" tIns="47520" rIns="95040" bIns="4752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059000" y="0"/>
            <a:ext cx="3103560" cy="473040"/>
          </a:xfrm>
          <a:prstGeom prst="rect">
            <a:avLst/>
          </a:prstGeom>
        </p:spPr>
        <p:txBody>
          <a:bodyPr lIns="95040" tIns="47520" rIns="95040" bIns="4752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 noRot="1" noChangeAspect="1"/>
          </p:cNvSpPr>
          <p:nvPr>
            <p:ph type="sldImg"/>
          </p:nvPr>
        </p:nvSpPr>
        <p:spPr>
          <a:xfrm>
            <a:off x="1218960" y="708120"/>
            <a:ext cx="4724280" cy="35431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IN" sz="4400" b="0" strike="noStrike" spc="-1">
                <a:solidFill>
                  <a:srgbClr val="003366"/>
                </a:solidFill>
                <a:latin typeface="Times New Roman"/>
              </a:rPr>
              <a:t>Click to move the slide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955440" y="4487760"/>
            <a:ext cx="5251320" cy="4253040"/>
          </a:xfrm>
          <a:prstGeom prst="rect">
            <a:avLst/>
          </a:prstGeom>
        </p:spPr>
        <p:txBody>
          <a:bodyPr lIns="95040" tIns="47520" rIns="95040" bIns="47520">
            <a:noAutofit/>
          </a:bodyPr>
          <a:lstStyle/>
          <a:p>
            <a:r>
              <a:rPr lang="en-IN" sz="1200" b="0" strike="noStrike" spc="-1">
                <a:solidFill>
                  <a:srgbClr val="000000"/>
                </a:solidFill>
                <a:latin typeface="Times New Roman"/>
              </a:rPr>
              <a:t>Click to edit the notes format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ftr"/>
          </p:nvPr>
        </p:nvSpPr>
        <p:spPr>
          <a:xfrm>
            <a:off x="-360" y="8975880"/>
            <a:ext cx="3103560" cy="473040"/>
          </a:xfrm>
          <a:prstGeom prst="rect">
            <a:avLst/>
          </a:prstGeom>
        </p:spPr>
        <p:txBody>
          <a:bodyPr lIns="95040" tIns="47520" rIns="95040" bIns="47520" anchor="b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sldNum"/>
          </p:nvPr>
        </p:nvSpPr>
        <p:spPr>
          <a:xfrm>
            <a:off x="4059000" y="8975880"/>
            <a:ext cx="3103560" cy="473040"/>
          </a:xfrm>
          <a:prstGeom prst="rect">
            <a:avLst/>
          </a:prstGeom>
        </p:spPr>
        <p:txBody>
          <a:bodyPr lIns="95040" tIns="47520" rIns="95040" bIns="47520" anchor="b">
            <a:noAutofit/>
          </a:bodyPr>
          <a:lstStyle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49320" algn="l"/>
                <a:tab pos="1898640" algn="l"/>
                <a:tab pos="2847960" algn="l"/>
                <a:tab pos="3797280" algn="l"/>
                <a:tab pos="4746600" algn="l"/>
                <a:tab pos="5695920" algn="l"/>
                <a:tab pos="6645240" algn="l"/>
                <a:tab pos="7594560" algn="l"/>
                <a:tab pos="8543880" algn="l"/>
                <a:tab pos="9493200" algn="l"/>
                <a:tab pos="10442520" algn="l"/>
              </a:tabLst>
            </a:pPr>
            <a:fld id="{70515978-E88C-4812-BB7C-C7353E6FDC70}" type="slidenum">
              <a:rPr lang="en-US" sz="1200" b="0" strike="noStrike" spc="-1">
                <a:latin typeface="Times New Roman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CustomShape 1"/>
          <p:cNvSpPr/>
          <p:nvPr/>
        </p:nvSpPr>
        <p:spPr>
          <a:xfrm>
            <a:off x="4059360" y="8975880"/>
            <a:ext cx="3103560" cy="47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>
            <a:noAutofit/>
          </a:bodyPr>
          <a:lstStyle/>
          <a:p>
            <a:pPr algn="r">
              <a:tabLst>
                <a:tab pos="0" algn="l"/>
                <a:tab pos="949320" algn="l"/>
                <a:tab pos="1898640" algn="l"/>
                <a:tab pos="2847960" algn="l"/>
                <a:tab pos="3797280" algn="l"/>
                <a:tab pos="4746600" algn="l"/>
                <a:tab pos="5695920" algn="l"/>
                <a:tab pos="6645240" algn="l"/>
                <a:tab pos="7594560" algn="l"/>
                <a:tab pos="8543880" algn="l"/>
                <a:tab pos="9493200" algn="l"/>
                <a:tab pos="10442520" algn="l"/>
              </a:tabLst>
            </a:pPr>
            <a:fld id="{CDA0C701-E010-4057-9667-D1EF55DF4F6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19200" y="708025"/>
            <a:ext cx="4724400" cy="3543300"/>
          </a:xfrm>
          <a:prstGeom prst="rect">
            <a:avLst/>
          </a:prstGeom>
        </p:spPr>
      </p:sp>
      <p:sp>
        <p:nvSpPr>
          <p:cNvPr id="1171" name="PlaceHolder 3"/>
          <p:cNvSpPr>
            <a:spLocks noGrp="1"/>
          </p:cNvSpPr>
          <p:nvPr>
            <p:ph type="body"/>
          </p:nvPr>
        </p:nvSpPr>
        <p:spPr>
          <a:xfrm>
            <a:off x="955440" y="4487760"/>
            <a:ext cx="5251320" cy="425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CustomShape 1"/>
          <p:cNvSpPr/>
          <p:nvPr/>
        </p:nvSpPr>
        <p:spPr>
          <a:xfrm>
            <a:off x="4059360" y="8975880"/>
            <a:ext cx="3103560" cy="47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>
            <a:noAutofit/>
          </a:bodyPr>
          <a:lstStyle/>
          <a:p>
            <a:pPr algn="r">
              <a:tabLst>
                <a:tab pos="0" algn="l"/>
                <a:tab pos="949320" algn="l"/>
                <a:tab pos="1898640" algn="l"/>
                <a:tab pos="2847960" algn="l"/>
                <a:tab pos="3797280" algn="l"/>
                <a:tab pos="4746600" algn="l"/>
                <a:tab pos="5695920" algn="l"/>
                <a:tab pos="6645240" algn="l"/>
                <a:tab pos="7594560" algn="l"/>
                <a:tab pos="8543880" algn="l"/>
                <a:tab pos="9493200" algn="l"/>
                <a:tab pos="10442520" algn="l"/>
              </a:tabLst>
            </a:pPr>
            <a:fld id="{E0A8371B-C5B0-453A-9308-11F2534BE66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25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19200" y="708025"/>
            <a:ext cx="4724400" cy="3543300"/>
          </a:xfrm>
          <a:prstGeom prst="rect">
            <a:avLst/>
          </a:prstGeom>
        </p:spPr>
      </p:sp>
      <p:sp>
        <p:nvSpPr>
          <p:cNvPr id="1198" name="PlaceHolder 3"/>
          <p:cNvSpPr>
            <a:spLocks noGrp="1"/>
          </p:cNvSpPr>
          <p:nvPr>
            <p:ph type="body"/>
          </p:nvPr>
        </p:nvSpPr>
        <p:spPr>
          <a:xfrm>
            <a:off x="955440" y="4487760"/>
            <a:ext cx="5251320" cy="425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CustomShape 1"/>
          <p:cNvSpPr/>
          <p:nvPr/>
        </p:nvSpPr>
        <p:spPr>
          <a:xfrm>
            <a:off x="4059360" y="8975880"/>
            <a:ext cx="3103560" cy="47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>
            <a:noAutofit/>
          </a:bodyPr>
          <a:lstStyle/>
          <a:p>
            <a:pPr algn="r">
              <a:tabLst>
                <a:tab pos="0" algn="l"/>
                <a:tab pos="949320" algn="l"/>
                <a:tab pos="1898640" algn="l"/>
                <a:tab pos="2847960" algn="l"/>
                <a:tab pos="3797280" algn="l"/>
                <a:tab pos="4746600" algn="l"/>
                <a:tab pos="5695920" algn="l"/>
                <a:tab pos="6645240" algn="l"/>
                <a:tab pos="7594560" algn="l"/>
                <a:tab pos="8543880" algn="l"/>
                <a:tab pos="9493200" algn="l"/>
                <a:tab pos="10442520" algn="l"/>
              </a:tabLst>
            </a:pPr>
            <a:fld id="{FB7B9624-A5EC-4EE8-91EC-8CA40030BED3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29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19200" y="708025"/>
            <a:ext cx="4724400" cy="3543300"/>
          </a:xfrm>
          <a:prstGeom prst="rect">
            <a:avLst/>
          </a:prstGeom>
        </p:spPr>
      </p:sp>
      <p:sp>
        <p:nvSpPr>
          <p:cNvPr id="1201" name="PlaceHolder 3"/>
          <p:cNvSpPr>
            <a:spLocks noGrp="1"/>
          </p:cNvSpPr>
          <p:nvPr>
            <p:ph type="body"/>
          </p:nvPr>
        </p:nvSpPr>
        <p:spPr>
          <a:xfrm>
            <a:off x="955440" y="4487760"/>
            <a:ext cx="5251320" cy="425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CustomShape 1"/>
          <p:cNvSpPr/>
          <p:nvPr/>
        </p:nvSpPr>
        <p:spPr>
          <a:xfrm>
            <a:off x="4059360" y="8975880"/>
            <a:ext cx="3103560" cy="47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>
            <a:noAutofit/>
          </a:bodyPr>
          <a:lstStyle/>
          <a:p>
            <a:pPr algn="r">
              <a:tabLst>
                <a:tab pos="0" algn="l"/>
                <a:tab pos="949320" algn="l"/>
                <a:tab pos="1898640" algn="l"/>
                <a:tab pos="2847960" algn="l"/>
                <a:tab pos="3797280" algn="l"/>
                <a:tab pos="4746600" algn="l"/>
                <a:tab pos="5695920" algn="l"/>
                <a:tab pos="6645240" algn="l"/>
                <a:tab pos="7594560" algn="l"/>
                <a:tab pos="8543880" algn="l"/>
                <a:tab pos="9493200" algn="l"/>
                <a:tab pos="10442520" algn="l"/>
              </a:tabLst>
            </a:pPr>
            <a:fld id="{EC0F4D75-EB1E-4337-805C-2F2E3DB691E1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30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19320" y="708120"/>
            <a:ext cx="4724280" cy="3543120"/>
          </a:xfrm>
          <a:prstGeom prst="rect">
            <a:avLst/>
          </a:prstGeom>
        </p:spPr>
      </p:sp>
      <p:sp>
        <p:nvSpPr>
          <p:cNvPr id="1204" name="PlaceHolder 3"/>
          <p:cNvSpPr>
            <a:spLocks noGrp="1"/>
          </p:cNvSpPr>
          <p:nvPr>
            <p:ph type="body"/>
          </p:nvPr>
        </p:nvSpPr>
        <p:spPr>
          <a:xfrm>
            <a:off x="955440" y="4487760"/>
            <a:ext cx="5251320" cy="425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CustomShape 1"/>
          <p:cNvSpPr/>
          <p:nvPr/>
        </p:nvSpPr>
        <p:spPr>
          <a:xfrm>
            <a:off x="4059360" y="8975880"/>
            <a:ext cx="3103560" cy="47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>
            <a:noAutofit/>
          </a:bodyPr>
          <a:lstStyle/>
          <a:p>
            <a:pPr algn="r">
              <a:tabLst>
                <a:tab pos="0" algn="l"/>
                <a:tab pos="949320" algn="l"/>
                <a:tab pos="1898640" algn="l"/>
                <a:tab pos="2847960" algn="l"/>
                <a:tab pos="3797280" algn="l"/>
                <a:tab pos="4746600" algn="l"/>
                <a:tab pos="5695920" algn="l"/>
                <a:tab pos="6645240" algn="l"/>
                <a:tab pos="7594560" algn="l"/>
                <a:tab pos="8543880" algn="l"/>
                <a:tab pos="9493200" algn="l"/>
                <a:tab pos="10442520" algn="l"/>
              </a:tabLst>
            </a:pPr>
            <a:fld id="{D9936D8A-F447-4DB6-99AC-21F7B196CC03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19200" y="708025"/>
            <a:ext cx="4724400" cy="3543300"/>
          </a:xfrm>
          <a:prstGeom prst="rect">
            <a:avLst/>
          </a:prstGeom>
        </p:spPr>
      </p:sp>
      <p:sp>
        <p:nvSpPr>
          <p:cNvPr id="1174" name="PlaceHolder 3"/>
          <p:cNvSpPr>
            <a:spLocks noGrp="1"/>
          </p:cNvSpPr>
          <p:nvPr>
            <p:ph type="body"/>
          </p:nvPr>
        </p:nvSpPr>
        <p:spPr>
          <a:xfrm>
            <a:off x="955440" y="4487760"/>
            <a:ext cx="5251320" cy="425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CustomShape 1"/>
          <p:cNvSpPr/>
          <p:nvPr/>
        </p:nvSpPr>
        <p:spPr>
          <a:xfrm>
            <a:off x="4059360" y="8975880"/>
            <a:ext cx="3103560" cy="47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>
            <a:noAutofit/>
          </a:bodyPr>
          <a:lstStyle/>
          <a:p>
            <a:pPr algn="r">
              <a:tabLst>
                <a:tab pos="0" algn="l"/>
                <a:tab pos="949320" algn="l"/>
                <a:tab pos="1898640" algn="l"/>
                <a:tab pos="2847960" algn="l"/>
                <a:tab pos="3797280" algn="l"/>
                <a:tab pos="4746600" algn="l"/>
                <a:tab pos="5695920" algn="l"/>
                <a:tab pos="6645240" algn="l"/>
                <a:tab pos="7594560" algn="l"/>
                <a:tab pos="8543880" algn="l"/>
                <a:tab pos="9493200" algn="l"/>
                <a:tab pos="10442520" algn="l"/>
              </a:tabLst>
            </a:pPr>
            <a:fld id="{3F43ACCC-F43A-44AD-AEBD-EBD95B20A350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18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19200" y="708025"/>
            <a:ext cx="4724400" cy="3543300"/>
          </a:xfrm>
          <a:prstGeom prst="rect">
            <a:avLst/>
          </a:prstGeom>
        </p:spPr>
      </p:sp>
      <p:sp>
        <p:nvSpPr>
          <p:cNvPr id="1177" name="PlaceHolder 3"/>
          <p:cNvSpPr>
            <a:spLocks noGrp="1"/>
          </p:cNvSpPr>
          <p:nvPr>
            <p:ph type="body"/>
          </p:nvPr>
        </p:nvSpPr>
        <p:spPr>
          <a:xfrm>
            <a:off x="955440" y="4487760"/>
            <a:ext cx="5251320" cy="425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CustomShape 1"/>
          <p:cNvSpPr/>
          <p:nvPr/>
        </p:nvSpPr>
        <p:spPr>
          <a:xfrm>
            <a:off x="4059360" y="8975880"/>
            <a:ext cx="3103560" cy="47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>
            <a:noAutofit/>
          </a:bodyPr>
          <a:lstStyle/>
          <a:p>
            <a:pPr algn="r">
              <a:tabLst>
                <a:tab pos="0" algn="l"/>
                <a:tab pos="949320" algn="l"/>
                <a:tab pos="1898640" algn="l"/>
                <a:tab pos="2847960" algn="l"/>
                <a:tab pos="3797280" algn="l"/>
                <a:tab pos="4746600" algn="l"/>
                <a:tab pos="5695920" algn="l"/>
                <a:tab pos="6645240" algn="l"/>
                <a:tab pos="7594560" algn="l"/>
                <a:tab pos="8543880" algn="l"/>
                <a:tab pos="9493200" algn="l"/>
                <a:tab pos="10442520" algn="l"/>
              </a:tabLst>
            </a:pPr>
            <a:fld id="{EA4F239F-2D7D-457C-82FA-86931869065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19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19200" y="708025"/>
            <a:ext cx="4724400" cy="3543300"/>
          </a:xfrm>
          <a:prstGeom prst="rect">
            <a:avLst/>
          </a:prstGeom>
        </p:spPr>
      </p:sp>
      <p:sp>
        <p:nvSpPr>
          <p:cNvPr id="1180" name="PlaceHolder 3"/>
          <p:cNvSpPr>
            <a:spLocks noGrp="1"/>
          </p:cNvSpPr>
          <p:nvPr>
            <p:ph type="body"/>
          </p:nvPr>
        </p:nvSpPr>
        <p:spPr>
          <a:xfrm>
            <a:off x="955440" y="4487760"/>
            <a:ext cx="5251320" cy="425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CustomShape 1"/>
          <p:cNvSpPr/>
          <p:nvPr/>
        </p:nvSpPr>
        <p:spPr>
          <a:xfrm>
            <a:off x="4059360" y="8975880"/>
            <a:ext cx="3103560" cy="47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>
            <a:noAutofit/>
          </a:bodyPr>
          <a:lstStyle/>
          <a:p>
            <a:pPr algn="r">
              <a:tabLst>
                <a:tab pos="0" algn="l"/>
                <a:tab pos="949320" algn="l"/>
                <a:tab pos="1898640" algn="l"/>
                <a:tab pos="2847960" algn="l"/>
                <a:tab pos="3797280" algn="l"/>
                <a:tab pos="4746600" algn="l"/>
                <a:tab pos="5695920" algn="l"/>
                <a:tab pos="6645240" algn="l"/>
                <a:tab pos="7594560" algn="l"/>
                <a:tab pos="8543880" algn="l"/>
                <a:tab pos="9493200" algn="l"/>
                <a:tab pos="10442520" algn="l"/>
              </a:tabLst>
            </a:pPr>
            <a:fld id="{8C7CBDF3-7FF3-4A8C-9780-C48525F50592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20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19320" y="708120"/>
            <a:ext cx="4724280" cy="3543120"/>
          </a:xfrm>
          <a:prstGeom prst="rect">
            <a:avLst/>
          </a:prstGeom>
        </p:spPr>
      </p:sp>
      <p:sp>
        <p:nvSpPr>
          <p:cNvPr id="1183" name="PlaceHolder 3"/>
          <p:cNvSpPr>
            <a:spLocks noGrp="1"/>
          </p:cNvSpPr>
          <p:nvPr>
            <p:ph type="body"/>
          </p:nvPr>
        </p:nvSpPr>
        <p:spPr>
          <a:xfrm>
            <a:off x="955440" y="4487760"/>
            <a:ext cx="5251320" cy="425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CustomShape 1"/>
          <p:cNvSpPr/>
          <p:nvPr/>
        </p:nvSpPr>
        <p:spPr>
          <a:xfrm>
            <a:off x="4059360" y="8975880"/>
            <a:ext cx="3103560" cy="47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>
            <a:noAutofit/>
          </a:bodyPr>
          <a:lstStyle/>
          <a:p>
            <a:pPr algn="r">
              <a:tabLst>
                <a:tab pos="0" algn="l"/>
                <a:tab pos="949320" algn="l"/>
                <a:tab pos="1898640" algn="l"/>
                <a:tab pos="2847960" algn="l"/>
                <a:tab pos="3797280" algn="l"/>
                <a:tab pos="4746600" algn="l"/>
                <a:tab pos="5695920" algn="l"/>
                <a:tab pos="6645240" algn="l"/>
                <a:tab pos="7594560" algn="l"/>
                <a:tab pos="8543880" algn="l"/>
                <a:tab pos="9493200" algn="l"/>
                <a:tab pos="10442520" algn="l"/>
              </a:tabLst>
            </a:pPr>
            <a:fld id="{437697AD-5122-4A8D-8C63-7B4AD8DC340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21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19320" y="708120"/>
            <a:ext cx="4724280" cy="3543120"/>
          </a:xfrm>
          <a:prstGeom prst="rect">
            <a:avLst/>
          </a:prstGeom>
        </p:spPr>
      </p:sp>
      <p:sp>
        <p:nvSpPr>
          <p:cNvPr id="1186" name="PlaceHolder 3"/>
          <p:cNvSpPr>
            <a:spLocks noGrp="1"/>
          </p:cNvSpPr>
          <p:nvPr>
            <p:ph type="body"/>
          </p:nvPr>
        </p:nvSpPr>
        <p:spPr>
          <a:xfrm>
            <a:off x="955440" y="4487760"/>
            <a:ext cx="5251320" cy="425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CustomShape 1"/>
          <p:cNvSpPr/>
          <p:nvPr/>
        </p:nvSpPr>
        <p:spPr>
          <a:xfrm>
            <a:off x="4059360" y="8975880"/>
            <a:ext cx="3103560" cy="47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>
            <a:noAutofit/>
          </a:bodyPr>
          <a:lstStyle/>
          <a:p>
            <a:pPr algn="r">
              <a:tabLst>
                <a:tab pos="0" algn="l"/>
                <a:tab pos="949320" algn="l"/>
                <a:tab pos="1898640" algn="l"/>
                <a:tab pos="2847960" algn="l"/>
                <a:tab pos="3797280" algn="l"/>
                <a:tab pos="4746600" algn="l"/>
                <a:tab pos="5695920" algn="l"/>
                <a:tab pos="6645240" algn="l"/>
                <a:tab pos="7594560" algn="l"/>
                <a:tab pos="8543880" algn="l"/>
                <a:tab pos="9493200" algn="l"/>
                <a:tab pos="10442520" algn="l"/>
              </a:tabLst>
            </a:pPr>
            <a:fld id="{C3F0DE3E-712F-4EEC-9228-9DA0741745B9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22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19320" y="708120"/>
            <a:ext cx="4724280" cy="3543120"/>
          </a:xfrm>
          <a:prstGeom prst="rect">
            <a:avLst/>
          </a:prstGeom>
        </p:spPr>
      </p:sp>
      <p:sp>
        <p:nvSpPr>
          <p:cNvPr id="1189" name="PlaceHolder 3"/>
          <p:cNvSpPr>
            <a:spLocks noGrp="1"/>
          </p:cNvSpPr>
          <p:nvPr>
            <p:ph type="body"/>
          </p:nvPr>
        </p:nvSpPr>
        <p:spPr>
          <a:xfrm>
            <a:off x="955440" y="4487760"/>
            <a:ext cx="5251320" cy="425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CustomShape 1"/>
          <p:cNvSpPr/>
          <p:nvPr/>
        </p:nvSpPr>
        <p:spPr>
          <a:xfrm>
            <a:off x="4059360" y="8975880"/>
            <a:ext cx="3103560" cy="47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>
            <a:noAutofit/>
          </a:bodyPr>
          <a:lstStyle/>
          <a:p>
            <a:pPr algn="r">
              <a:tabLst>
                <a:tab pos="0" algn="l"/>
                <a:tab pos="949320" algn="l"/>
                <a:tab pos="1898640" algn="l"/>
                <a:tab pos="2847960" algn="l"/>
                <a:tab pos="3797280" algn="l"/>
                <a:tab pos="4746600" algn="l"/>
                <a:tab pos="5695920" algn="l"/>
                <a:tab pos="6645240" algn="l"/>
                <a:tab pos="7594560" algn="l"/>
                <a:tab pos="8543880" algn="l"/>
                <a:tab pos="9493200" algn="l"/>
                <a:tab pos="10442520" algn="l"/>
              </a:tabLst>
            </a:pPr>
            <a:fld id="{E6162395-4049-4B8D-8F63-57A5F68A21FF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23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19320" y="708120"/>
            <a:ext cx="4724280" cy="3543120"/>
          </a:xfrm>
          <a:prstGeom prst="rect">
            <a:avLst/>
          </a:prstGeom>
        </p:spPr>
      </p:sp>
      <p:sp>
        <p:nvSpPr>
          <p:cNvPr id="1192" name="PlaceHolder 3"/>
          <p:cNvSpPr>
            <a:spLocks noGrp="1"/>
          </p:cNvSpPr>
          <p:nvPr>
            <p:ph type="body"/>
          </p:nvPr>
        </p:nvSpPr>
        <p:spPr>
          <a:xfrm>
            <a:off x="955440" y="4487760"/>
            <a:ext cx="5251320" cy="425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CustomShape 1"/>
          <p:cNvSpPr/>
          <p:nvPr/>
        </p:nvSpPr>
        <p:spPr>
          <a:xfrm>
            <a:off x="4059360" y="8975880"/>
            <a:ext cx="3103560" cy="47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>
            <a:noAutofit/>
          </a:bodyPr>
          <a:lstStyle/>
          <a:p>
            <a:pPr algn="r">
              <a:tabLst>
                <a:tab pos="0" algn="l"/>
                <a:tab pos="949320" algn="l"/>
                <a:tab pos="1898640" algn="l"/>
                <a:tab pos="2847960" algn="l"/>
                <a:tab pos="3797280" algn="l"/>
                <a:tab pos="4746600" algn="l"/>
                <a:tab pos="5695920" algn="l"/>
                <a:tab pos="6645240" algn="l"/>
                <a:tab pos="7594560" algn="l"/>
                <a:tab pos="8543880" algn="l"/>
                <a:tab pos="9493200" algn="l"/>
                <a:tab pos="10442520" algn="l"/>
              </a:tabLst>
            </a:pPr>
            <a:fld id="{5C5593D2-8149-40CA-A991-C91C0B46EFE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24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19320" y="708120"/>
            <a:ext cx="4724280" cy="3543120"/>
          </a:xfrm>
          <a:prstGeom prst="rect">
            <a:avLst/>
          </a:prstGeom>
        </p:spPr>
      </p:sp>
      <p:sp>
        <p:nvSpPr>
          <p:cNvPr id="1195" name="PlaceHolder 3"/>
          <p:cNvSpPr>
            <a:spLocks noGrp="1"/>
          </p:cNvSpPr>
          <p:nvPr>
            <p:ph type="body"/>
          </p:nvPr>
        </p:nvSpPr>
        <p:spPr>
          <a:xfrm>
            <a:off x="955440" y="4487760"/>
            <a:ext cx="5251320" cy="425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173240" y="413064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592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17324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592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80124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42888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17324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80124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42888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173240" y="1981080"/>
            <a:ext cx="7772400" cy="41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77724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592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173240" y="456840"/>
            <a:ext cx="7772400" cy="5299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592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17324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173240" y="1981080"/>
            <a:ext cx="7772400" cy="41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592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592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592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173240" y="413064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173240" y="413064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592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17324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592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80124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42888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17324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80124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42888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77724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592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173240" y="456840"/>
            <a:ext cx="7772400" cy="5299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592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17324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592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592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592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173240" y="413064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IN" sz="4400" b="0" strike="noStrike" spc="-1">
                <a:solidFill>
                  <a:srgbClr val="003366"/>
                </a:solidFill>
                <a:latin typeface="Times New Roman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77724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742680" lvl="1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172880" y="6265800"/>
            <a:ext cx="190476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3AF546B-E37D-40AB-9FB8-C94341E0D110}" type="datetime">
              <a:rPr lang="en-US" sz="1400" b="0" strike="noStrike" spc="-1">
                <a:solidFill>
                  <a:srgbClr val="000000"/>
                </a:solidFill>
                <a:latin typeface="Arial"/>
              </a:rPr>
              <a:t>11/9/2022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581280" y="6248520"/>
            <a:ext cx="289584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010280" y="6248520"/>
            <a:ext cx="190512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4FCAA2E-D87C-4608-B96E-B357472D0FE1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IN" sz="4400" b="0" strike="noStrike" spc="-1">
                <a:solidFill>
                  <a:srgbClr val="003366"/>
                </a:solidFill>
                <a:latin typeface="Times New Roman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77724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742680" lvl="1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1166760" y="6248520"/>
            <a:ext cx="190512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6B7E055-28E1-4879-A6ED-9AE750F951B0}" type="datetime">
              <a:rPr lang="en-US" sz="1400" b="0" strike="noStrike" spc="-1">
                <a:solidFill>
                  <a:srgbClr val="000000"/>
                </a:solidFill>
                <a:latin typeface="Arial"/>
              </a:rPr>
              <a:t>11/9/2022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581280" y="6248520"/>
            <a:ext cx="289584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algn="ct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010280" y="6248520"/>
            <a:ext cx="190512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59FB3D4-DC4F-4C95-BB87-BA46737F4CBB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173240" y="6265800"/>
            <a:ext cx="19047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B069245-50B1-45DD-91D7-EF22130F5051}" type="datetime">
              <a:rPr lang="en-US" sz="1400" b="0" strike="noStrike" spc="-1">
                <a:solidFill>
                  <a:srgbClr val="000000"/>
                </a:solidFill>
                <a:latin typeface="Arial"/>
              </a:rPr>
              <a:t>11/9/2022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D8B466A-D756-40D2-9EA3-8EA0C8D5CA46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1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990720" y="990720"/>
            <a:ext cx="8153280" cy="5867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8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8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8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0" strike="noStrike" spc="-1">
                <a:solidFill>
                  <a:srgbClr val="0099CC"/>
                </a:solidFill>
                <a:latin typeface="Times New Roman"/>
              </a:rPr>
              <a:t>Dynamic programming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8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0" strike="noStrike" spc="-1">
                <a:solidFill>
                  <a:srgbClr val="0099CC"/>
                </a:solidFill>
                <a:latin typeface="Times New Roman"/>
              </a:rPr>
              <a:t>Longest Common Subsequence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73C582F-8DA1-4BB4-AC79-6B3F05FF1B00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10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914040" y="-360"/>
            <a:ext cx="792468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LCS Example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990720" y="990720"/>
            <a:ext cx="8153280" cy="2590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720" indent="-342720">
              <a:lnSpc>
                <a:spcPct val="100000"/>
              </a:lnSpc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We’ll see how LCS algorithm works on the following example: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X = ABCB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Y = BDCAB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1295280" y="5146560"/>
            <a:ext cx="7315200" cy="155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LCS(X, Y) = BCB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X = A </a:t>
            </a:r>
            <a:r>
              <a:rPr lang="en-US" sz="32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    </a:t>
            </a:r>
            <a:r>
              <a:rPr lang="en-US" sz="32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    </a:t>
            </a:r>
            <a:r>
              <a:rPr lang="en-US" sz="32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Y =     </a:t>
            </a:r>
            <a:r>
              <a:rPr lang="en-US" sz="32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D </a:t>
            </a:r>
            <a:r>
              <a:rPr lang="en-US" sz="32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A </a:t>
            </a:r>
            <a:r>
              <a:rPr lang="en-US" sz="32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1203480" y="3676680"/>
            <a:ext cx="76356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99CC"/>
                </a:solidFill>
                <a:latin typeface="Times New Roman"/>
              </a:rPr>
              <a:t>What is the Longest Common Subsequence 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99CC"/>
                </a:solidFill>
                <a:latin typeface="Times New Roman"/>
              </a:rPr>
              <a:t>of X and Y?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18D506F-A12F-40F1-AD5D-B90ECA8B98D0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11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0"/>
            <a:ext cx="8305920" cy="914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LCS Example (0)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36" name="Line 3"/>
          <p:cNvSpPr/>
          <p:nvPr/>
        </p:nvSpPr>
        <p:spPr>
          <a:xfrm>
            <a:off x="3048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Line 4"/>
          <p:cNvSpPr/>
          <p:nvPr/>
        </p:nvSpPr>
        <p:spPr>
          <a:xfrm>
            <a:off x="3048120" y="16002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Line 5"/>
          <p:cNvSpPr/>
          <p:nvPr/>
        </p:nvSpPr>
        <p:spPr>
          <a:xfrm>
            <a:off x="5334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Line 6"/>
          <p:cNvSpPr/>
          <p:nvPr/>
        </p:nvSpPr>
        <p:spPr>
          <a:xfrm>
            <a:off x="44956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Line 7"/>
          <p:cNvSpPr/>
          <p:nvPr/>
        </p:nvSpPr>
        <p:spPr>
          <a:xfrm>
            <a:off x="37339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Line 8"/>
          <p:cNvSpPr/>
          <p:nvPr/>
        </p:nvSpPr>
        <p:spPr>
          <a:xfrm>
            <a:off x="61722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Line 9"/>
          <p:cNvSpPr/>
          <p:nvPr/>
        </p:nvSpPr>
        <p:spPr>
          <a:xfrm>
            <a:off x="77724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Line 10"/>
          <p:cNvSpPr/>
          <p:nvPr/>
        </p:nvSpPr>
        <p:spPr>
          <a:xfrm>
            <a:off x="70102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Line 11"/>
          <p:cNvSpPr/>
          <p:nvPr/>
        </p:nvSpPr>
        <p:spPr>
          <a:xfrm>
            <a:off x="3048120" y="28195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Line 12"/>
          <p:cNvSpPr/>
          <p:nvPr/>
        </p:nvSpPr>
        <p:spPr>
          <a:xfrm>
            <a:off x="3048120" y="35053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Line 13"/>
          <p:cNvSpPr/>
          <p:nvPr/>
        </p:nvSpPr>
        <p:spPr>
          <a:xfrm>
            <a:off x="3048120" y="41148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Line 14"/>
          <p:cNvSpPr/>
          <p:nvPr/>
        </p:nvSpPr>
        <p:spPr>
          <a:xfrm>
            <a:off x="3048120" y="22096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Line 15"/>
          <p:cNvSpPr/>
          <p:nvPr/>
        </p:nvSpPr>
        <p:spPr>
          <a:xfrm>
            <a:off x="3048120" y="47242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6"/>
          <p:cNvSpPr/>
          <p:nvPr/>
        </p:nvSpPr>
        <p:spPr>
          <a:xfrm>
            <a:off x="2592000" y="762120"/>
            <a:ext cx="51429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j       0        1          2         3        4         5 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CustomShape 17"/>
          <p:cNvSpPr/>
          <p:nvPr/>
        </p:nvSpPr>
        <p:spPr>
          <a:xfrm>
            <a:off x="1297080" y="16765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CustomShape 18"/>
          <p:cNvSpPr/>
          <p:nvPr/>
        </p:nvSpPr>
        <p:spPr>
          <a:xfrm>
            <a:off x="1297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CustomShape 19"/>
          <p:cNvSpPr/>
          <p:nvPr/>
        </p:nvSpPr>
        <p:spPr>
          <a:xfrm>
            <a:off x="1297080" y="29718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CustomShape 20"/>
          <p:cNvSpPr/>
          <p:nvPr/>
        </p:nvSpPr>
        <p:spPr>
          <a:xfrm>
            <a:off x="1297080" y="35812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CustomShape 21"/>
          <p:cNvSpPr/>
          <p:nvPr/>
        </p:nvSpPr>
        <p:spPr>
          <a:xfrm>
            <a:off x="1297080" y="4191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CustomShape 22"/>
          <p:cNvSpPr/>
          <p:nvPr/>
        </p:nvSpPr>
        <p:spPr>
          <a:xfrm>
            <a:off x="1280520" y="11080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CustomShape 23"/>
          <p:cNvSpPr/>
          <p:nvPr/>
        </p:nvSpPr>
        <p:spPr>
          <a:xfrm>
            <a:off x="2440080" y="16002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Xi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CustomShape 24"/>
          <p:cNvSpPr/>
          <p:nvPr/>
        </p:nvSpPr>
        <p:spPr>
          <a:xfrm>
            <a:off x="244044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CustomShape 25"/>
          <p:cNvSpPr/>
          <p:nvPr/>
        </p:nvSpPr>
        <p:spPr>
          <a:xfrm>
            <a:off x="2440080" y="289548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CustomShape 26"/>
          <p:cNvSpPr/>
          <p:nvPr/>
        </p:nvSpPr>
        <p:spPr>
          <a:xfrm>
            <a:off x="2440440" y="35812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CustomShape 27"/>
          <p:cNvSpPr/>
          <p:nvPr/>
        </p:nvSpPr>
        <p:spPr>
          <a:xfrm>
            <a:off x="2440080" y="41911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CustomShape 28"/>
          <p:cNvSpPr/>
          <p:nvPr/>
        </p:nvSpPr>
        <p:spPr>
          <a:xfrm>
            <a:off x="3125880" y="11430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Yj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CustomShape 29"/>
          <p:cNvSpPr/>
          <p:nvPr/>
        </p:nvSpPr>
        <p:spPr>
          <a:xfrm>
            <a:off x="724068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CustomShape 30"/>
          <p:cNvSpPr/>
          <p:nvPr/>
        </p:nvSpPr>
        <p:spPr>
          <a:xfrm>
            <a:off x="396432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CustomShape 31"/>
          <p:cNvSpPr/>
          <p:nvPr/>
        </p:nvSpPr>
        <p:spPr>
          <a:xfrm>
            <a:off x="640296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CustomShape 32"/>
          <p:cNvSpPr/>
          <p:nvPr/>
        </p:nvSpPr>
        <p:spPr>
          <a:xfrm>
            <a:off x="556488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CustomShape 33"/>
          <p:cNvSpPr/>
          <p:nvPr/>
        </p:nvSpPr>
        <p:spPr>
          <a:xfrm>
            <a:off x="472644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CustomShape 34"/>
          <p:cNvSpPr/>
          <p:nvPr/>
        </p:nvSpPr>
        <p:spPr>
          <a:xfrm>
            <a:off x="1373400" y="5059440"/>
            <a:ext cx="3838320" cy="124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X = ABCB;   m = |X| = 4</a:t>
            </a:r>
            <a:endParaRPr lang="en-IN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Y = BDCAB; n = |Y| = 5</a:t>
            </a:r>
            <a:endParaRPr lang="en-IN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Allocate array c[5,4]	</a:t>
            </a:r>
            <a:endParaRPr lang="en-IN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CustomShape 35"/>
          <p:cNvSpPr/>
          <p:nvPr/>
        </p:nvSpPr>
        <p:spPr>
          <a:xfrm>
            <a:off x="7542360" y="0"/>
            <a:ext cx="1600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ABCB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BDCAB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8EE19E1-2823-48F7-9268-EFE2099D5C76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12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080" y="0"/>
            <a:ext cx="8305920" cy="914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LCS Example (1)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71" name="Line 3"/>
          <p:cNvSpPr/>
          <p:nvPr/>
        </p:nvSpPr>
        <p:spPr>
          <a:xfrm>
            <a:off x="3048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Line 4"/>
          <p:cNvSpPr/>
          <p:nvPr/>
        </p:nvSpPr>
        <p:spPr>
          <a:xfrm>
            <a:off x="3048120" y="16002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Line 5"/>
          <p:cNvSpPr/>
          <p:nvPr/>
        </p:nvSpPr>
        <p:spPr>
          <a:xfrm>
            <a:off x="5334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Line 6"/>
          <p:cNvSpPr/>
          <p:nvPr/>
        </p:nvSpPr>
        <p:spPr>
          <a:xfrm>
            <a:off x="44956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Line 7"/>
          <p:cNvSpPr/>
          <p:nvPr/>
        </p:nvSpPr>
        <p:spPr>
          <a:xfrm>
            <a:off x="37339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Line 8"/>
          <p:cNvSpPr/>
          <p:nvPr/>
        </p:nvSpPr>
        <p:spPr>
          <a:xfrm>
            <a:off x="61722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Line 9"/>
          <p:cNvSpPr/>
          <p:nvPr/>
        </p:nvSpPr>
        <p:spPr>
          <a:xfrm>
            <a:off x="77724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Line 10"/>
          <p:cNvSpPr/>
          <p:nvPr/>
        </p:nvSpPr>
        <p:spPr>
          <a:xfrm>
            <a:off x="70102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Line 11"/>
          <p:cNvSpPr/>
          <p:nvPr/>
        </p:nvSpPr>
        <p:spPr>
          <a:xfrm>
            <a:off x="3048120" y="28195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Line 12"/>
          <p:cNvSpPr/>
          <p:nvPr/>
        </p:nvSpPr>
        <p:spPr>
          <a:xfrm>
            <a:off x="3048120" y="35053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13"/>
          <p:cNvSpPr/>
          <p:nvPr/>
        </p:nvSpPr>
        <p:spPr>
          <a:xfrm>
            <a:off x="3048120" y="41148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Line 14"/>
          <p:cNvSpPr/>
          <p:nvPr/>
        </p:nvSpPr>
        <p:spPr>
          <a:xfrm>
            <a:off x="3048120" y="22096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Line 15"/>
          <p:cNvSpPr/>
          <p:nvPr/>
        </p:nvSpPr>
        <p:spPr>
          <a:xfrm>
            <a:off x="3048120" y="47242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16"/>
          <p:cNvSpPr/>
          <p:nvPr/>
        </p:nvSpPr>
        <p:spPr>
          <a:xfrm>
            <a:off x="2592000" y="762120"/>
            <a:ext cx="51429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j       0        1          2         3        4         5 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CustomShape 17"/>
          <p:cNvSpPr/>
          <p:nvPr/>
        </p:nvSpPr>
        <p:spPr>
          <a:xfrm>
            <a:off x="1297080" y="16765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CustomShape 18"/>
          <p:cNvSpPr/>
          <p:nvPr/>
        </p:nvSpPr>
        <p:spPr>
          <a:xfrm>
            <a:off x="1297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CustomShape 19"/>
          <p:cNvSpPr/>
          <p:nvPr/>
        </p:nvSpPr>
        <p:spPr>
          <a:xfrm>
            <a:off x="1297080" y="29718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CustomShape 20"/>
          <p:cNvSpPr/>
          <p:nvPr/>
        </p:nvSpPr>
        <p:spPr>
          <a:xfrm>
            <a:off x="1297080" y="35812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CustomShape 21"/>
          <p:cNvSpPr/>
          <p:nvPr/>
        </p:nvSpPr>
        <p:spPr>
          <a:xfrm>
            <a:off x="1297080" y="4191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CustomShape 22"/>
          <p:cNvSpPr/>
          <p:nvPr/>
        </p:nvSpPr>
        <p:spPr>
          <a:xfrm>
            <a:off x="1280520" y="11080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CustomShape 23"/>
          <p:cNvSpPr/>
          <p:nvPr/>
        </p:nvSpPr>
        <p:spPr>
          <a:xfrm>
            <a:off x="2440080" y="16002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Xi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CustomShape 24"/>
          <p:cNvSpPr/>
          <p:nvPr/>
        </p:nvSpPr>
        <p:spPr>
          <a:xfrm>
            <a:off x="244044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CustomShape 25"/>
          <p:cNvSpPr/>
          <p:nvPr/>
        </p:nvSpPr>
        <p:spPr>
          <a:xfrm>
            <a:off x="2440080" y="289548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CustomShape 26"/>
          <p:cNvSpPr/>
          <p:nvPr/>
        </p:nvSpPr>
        <p:spPr>
          <a:xfrm>
            <a:off x="2440440" y="35812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CustomShape 27"/>
          <p:cNvSpPr/>
          <p:nvPr/>
        </p:nvSpPr>
        <p:spPr>
          <a:xfrm>
            <a:off x="2440080" y="41911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CustomShape 28"/>
          <p:cNvSpPr/>
          <p:nvPr/>
        </p:nvSpPr>
        <p:spPr>
          <a:xfrm>
            <a:off x="3125880" y="11430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Yj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CustomShape 29"/>
          <p:cNvSpPr/>
          <p:nvPr/>
        </p:nvSpPr>
        <p:spPr>
          <a:xfrm>
            <a:off x="724068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CustomShape 30"/>
          <p:cNvSpPr/>
          <p:nvPr/>
        </p:nvSpPr>
        <p:spPr>
          <a:xfrm>
            <a:off x="396432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CustomShape 31"/>
          <p:cNvSpPr/>
          <p:nvPr/>
        </p:nvSpPr>
        <p:spPr>
          <a:xfrm>
            <a:off x="640296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CustomShape 32"/>
          <p:cNvSpPr/>
          <p:nvPr/>
        </p:nvSpPr>
        <p:spPr>
          <a:xfrm>
            <a:off x="556488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CustomShape 33"/>
          <p:cNvSpPr/>
          <p:nvPr/>
        </p:nvSpPr>
        <p:spPr>
          <a:xfrm>
            <a:off x="472644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CustomShape 34"/>
          <p:cNvSpPr/>
          <p:nvPr/>
        </p:nvSpPr>
        <p:spPr>
          <a:xfrm>
            <a:off x="32022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CustomShape 35"/>
          <p:cNvSpPr/>
          <p:nvPr/>
        </p:nvSpPr>
        <p:spPr>
          <a:xfrm>
            <a:off x="32022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CustomShape 36"/>
          <p:cNvSpPr/>
          <p:nvPr/>
        </p:nvSpPr>
        <p:spPr>
          <a:xfrm>
            <a:off x="72406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CustomShape 37"/>
          <p:cNvSpPr/>
          <p:nvPr/>
        </p:nvSpPr>
        <p:spPr>
          <a:xfrm>
            <a:off x="64026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CustomShape 38"/>
          <p:cNvSpPr/>
          <p:nvPr/>
        </p:nvSpPr>
        <p:spPr>
          <a:xfrm>
            <a:off x="55645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CustomShape 39"/>
          <p:cNvSpPr/>
          <p:nvPr/>
        </p:nvSpPr>
        <p:spPr>
          <a:xfrm>
            <a:off x="47260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CustomShape 40"/>
          <p:cNvSpPr/>
          <p:nvPr/>
        </p:nvSpPr>
        <p:spPr>
          <a:xfrm>
            <a:off x="39643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CustomShape 41"/>
          <p:cNvSpPr/>
          <p:nvPr/>
        </p:nvSpPr>
        <p:spPr>
          <a:xfrm>
            <a:off x="320220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CustomShape 42"/>
          <p:cNvSpPr/>
          <p:nvPr/>
        </p:nvSpPr>
        <p:spPr>
          <a:xfrm>
            <a:off x="320220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CustomShape 43"/>
          <p:cNvSpPr/>
          <p:nvPr/>
        </p:nvSpPr>
        <p:spPr>
          <a:xfrm>
            <a:off x="320220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CustomShape 44"/>
          <p:cNvSpPr/>
          <p:nvPr/>
        </p:nvSpPr>
        <p:spPr>
          <a:xfrm>
            <a:off x="1373400" y="5105520"/>
            <a:ext cx="4752720" cy="122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for i = 1 to m 	c[i,0] = 0 	</a:t>
            </a:r>
            <a:endParaRPr lang="en-IN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for j = 1 to n  	c[0,j] = 0	</a:t>
            </a:r>
            <a:endParaRPr lang="en-IN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CustomShape 45"/>
          <p:cNvSpPr/>
          <p:nvPr/>
        </p:nvSpPr>
        <p:spPr>
          <a:xfrm>
            <a:off x="7543800" y="0"/>
            <a:ext cx="1600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ABCB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BDCAB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F8940A-6756-4D37-A4E4-51598B3BD02E}"/>
                  </a:ext>
                </a:extLst>
              </p14:cNvPr>
              <p14:cNvContentPartPr/>
              <p14:nvPr/>
            </p14:nvContentPartPr>
            <p14:xfrm>
              <a:off x="5591520" y="5783040"/>
              <a:ext cx="259920" cy="19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F8940A-6756-4D37-A4E4-51598B3BD0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2160" y="5773680"/>
                <a:ext cx="278640" cy="3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173240" y="6265800"/>
            <a:ext cx="19047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48A5D33-1012-4996-B581-1D28FF813D44}" type="datetime">
              <a:rPr lang="en-US" sz="1400" b="0" strike="noStrike" spc="-1">
                <a:solidFill>
                  <a:srgbClr val="000000"/>
                </a:solidFill>
                <a:latin typeface="Arial"/>
              </a:rPr>
              <a:t>11/9/2022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34CADA3-1563-4E7A-B313-EE72F3FE3932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13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838080" y="0"/>
            <a:ext cx="8305920" cy="914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LCS Example (2)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17" name="Line 4"/>
          <p:cNvSpPr/>
          <p:nvPr/>
        </p:nvSpPr>
        <p:spPr>
          <a:xfrm>
            <a:off x="3048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Line 5"/>
          <p:cNvSpPr/>
          <p:nvPr/>
        </p:nvSpPr>
        <p:spPr>
          <a:xfrm>
            <a:off x="3048120" y="16002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Line 6"/>
          <p:cNvSpPr/>
          <p:nvPr/>
        </p:nvSpPr>
        <p:spPr>
          <a:xfrm>
            <a:off x="5334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Line 7"/>
          <p:cNvSpPr/>
          <p:nvPr/>
        </p:nvSpPr>
        <p:spPr>
          <a:xfrm>
            <a:off x="44956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Line 8"/>
          <p:cNvSpPr/>
          <p:nvPr/>
        </p:nvSpPr>
        <p:spPr>
          <a:xfrm>
            <a:off x="37339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Line 9"/>
          <p:cNvSpPr/>
          <p:nvPr/>
        </p:nvSpPr>
        <p:spPr>
          <a:xfrm>
            <a:off x="61722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Line 10"/>
          <p:cNvSpPr/>
          <p:nvPr/>
        </p:nvSpPr>
        <p:spPr>
          <a:xfrm>
            <a:off x="77724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Line 11"/>
          <p:cNvSpPr/>
          <p:nvPr/>
        </p:nvSpPr>
        <p:spPr>
          <a:xfrm>
            <a:off x="70102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Line 12"/>
          <p:cNvSpPr/>
          <p:nvPr/>
        </p:nvSpPr>
        <p:spPr>
          <a:xfrm>
            <a:off x="3048120" y="28195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Line 13"/>
          <p:cNvSpPr/>
          <p:nvPr/>
        </p:nvSpPr>
        <p:spPr>
          <a:xfrm>
            <a:off x="3048120" y="35053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Line 14"/>
          <p:cNvSpPr/>
          <p:nvPr/>
        </p:nvSpPr>
        <p:spPr>
          <a:xfrm>
            <a:off x="3048120" y="41148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Line 15"/>
          <p:cNvSpPr/>
          <p:nvPr/>
        </p:nvSpPr>
        <p:spPr>
          <a:xfrm>
            <a:off x="3048120" y="22096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Line 16"/>
          <p:cNvSpPr/>
          <p:nvPr/>
        </p:nvSpPr>
        <p:spPr>
          <a:xfrm>
            <a:off x="3048120" y="47242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17"/>
          <p:cNvSpPr/>
          <p:nvPr/>
        </p:nvSpPr>
        <p:spPr>
          <a:xfrm>
            <a:off x="2592000" y="762120"/>
            <a:ext cx="51426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j       0        </a:t>
            </a: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1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         2         3        4         5 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CustomShape 18"/>
          <p:cNvSpPr/>
          <p:nvPr/>
        </p:nvSpPr>
        <p:spPr>
          <a:xfrm>
            <a:off x="1297080" y="16765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CustomShape 19"/>
          <p:cNvSpPr/>
          <p:nvPr/>
        </p:nvSpPr>
        <p:spPr>
          <a:xfrm>
            <a:off x="1297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1297080" y="29718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CustomShape 21"/>
          <p:cNvSpPr/>
          <p:nvPr/>
        </p:nvSpPr>
        <p:spPr>
          <a:xfrm>
            <a:off x="1297080" y="35812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CustomShape 22"/>
          <p:cNvSpPr/>
          <p:nvPr/>
        </p:nvSpPr>
        <p:spPr>
          <a:xfrm>
            <a:off x="1297080" y="4191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CustomShape 23"/>
          <p:cNvSpPr/>
          <p:nvPr/>
        </p:nvSpPr>
        <p:spPr>
          <a:xfrm>
            <a:off x="1280520" y="11080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CustomShape 24"/>
          <p:cNvSpPr/>
          <p:nvPr/>
        </p:nvSpPr>
        <p:spPr>
          <a:xfrm>
            <a:off x="2440080" y="16002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Xi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CustomShape 25"/>
          <p:cNvSpPr/>
          <p:nvPr/>
        </p:nvSpPr>
        <p:spPr>
          <a:xfrm>
            <a:off x="244044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CustomShape 26"/>
          <p:cNvSpPr/>
          <p:nvPr/>
        </p:nvSpPr>
        <p:spPr>
          <a:xfrm>
            <a:off x="2440080" y="289548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CustomShape 27"/>
          <p:cNvSpPr/>
          <p:nvPr/>
        </p:nvSpPr>
        <p:spPr>
          <a:xfrm>
            <a:off x="2440440" y="35812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CustomShape 28"/>
          <p:cNvSpPr/>
          <p:nvPr/>
        </p:nvSpPr>
        <p:spPr>
          <a:xfrm>
            <a:off x="2440080" y="41911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CustomShape 29"/>
          <p:cNvSpPr/>
          <p:nvPr/>
        </p:nvSpPr>
        <p:spPr>
          <a:xfrm>
            <a:off x="3125880" y="11430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Yj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CustomShape 30"/>
          <p:cNvSpPr/>
          <p:nvPr/>
        </p:nvSpPr>
        <p:spPr>
          <a:xfrm>
            <a:off x="724068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CustomShape 31"/>
          <p:cNvSpPr/>
          <p:nvPr/>
        </p:nvSpPr>
        <p:spPr>
          <a:xfrm>
            <a:off x="396432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CustomShape 32"/>
          <p:cNvSpPr/>
          <p:nvPr/>
        </p:nvSpPr>
        <p:spPr>
          <a:xfrm>
            <a:off x="640296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CustomShape 33"/>
          <p:cNvSpPr/>
          <p:nvPr/>
        </p:nvSpPr>
        <p:spPr>
          <a:xfrm>
            <a:off x="556488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CustomShape 34"/>
          <p:cNvSpPr/>
          <p:nvPr/>
        </p:nvSpPr>
        <p:spPr>
          <a:xfrm>
            <a:off x="472644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CustomShape 35"/>
          <p:cNvSpPr/>
          <p:nvPr/>
        </p:nvSpPr>
        <p:spPr>
          <a:xfrm>
            <a:off x="32022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CustomShape 36"/>
          <p:cNvSpPr/>
          <p:nvPr/>
        </p:nvSpPr>
        <p:spPr>
          <a:xfrm>
            <a:off x="32022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CustomShape 37"/>
          <p:cNvSpPr/>
          <p:nvPr/>
        </p:nvSpPr>
        <p:spPr>
          <a:xfrm>
            <a:off x="72406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CustomShape 38"/>
          <p:cNvSpPr/>
          <p:nvPr/>
        </p:nvSpPr>
        <p:spPr>
          <a:xfrm>
            <a:off x="64026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CustomShape 39"/>
          <p:cNvSpPr/>
          <p:nvPr/>
        </p:nvSpPr>
        <p:spPr>
          <a:xfrm>
            <a:off x="55645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CustomShape 40"/>
          <p:cNvSpPr/>
          <p:nvPr/>
        </p:nvSpPr>
        <p:spPr>
          <a:xfrm>
            <a:off x="47260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CustomShape 41"/>
          <p:cNvSpPr/>
          <p:nvPr/>
        </p:nvSpPr>
        <p:spPr>
          <a:xfrm>
            <a:off x="39643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CustomShape 42"/>
          <p:cNvSpPr/>
          <p:nvPr/>
        </p:nvSpPr>
        <p:spPr>
          <a:xfrm>
            <a:off x="320220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CustomShape 43"/>
          <p:cNvSpPr/>
          <p:nvPr/>
        </p:nvSpPr>
        <p:spPr>
          <a:xfrm>
            <a:off x="320220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CustomShape 44"/>
          <p:cNvSpPr/>
          <p:nvPr/>
        </p:nvSpPr>
        <p:spPr>
          <a:xfrm>
            <a:off x="320220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CustomShape 45"/>
          <p:cNvSpPr/>
          <p:nvPr/>
        </p:nvSpPr>
        <p:spPr>
          <a:xfrm>
            <a:off x="1363680" y="5105520"/>
            <a:ext cx="6189840" cy="145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		if ( X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== Y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j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)		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			c[i,j] = c[i-1,j-1] + 1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		</a:t>
            </a: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else c[i,j] = max( c[i-1,j], c[i,j-1]</a:t>
            </a:r>
            <a:r>
              <a:rPr lang="en-US" sz="2400" b="0" strike="noStrike" spc="-1">
                <a:solidFill>
                  <a:srgbClr val="33CC33"/>
                </a:solidFill>
                <a:latin typeface="Times New Roman"/>
              </a:rPr>
              <a:t> )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CustomShape 46"/>
          <p:cNvSpPr/>
          <p:nvPr/>
        </p:nvSpPr>
        <p:spPr>
          <a:xfrm>
            <a:off x="2362320" y="2209680"/>
            <a:ext cx="533160" cy="533520"/>
          </a:xfrm>
          <a:prstGeom prst="ellipse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7"/>
          <p:cNvSpPr/>
          <p:nvPr/>
        </p:nvSpPr>
        <p:spPr>
          <a:xfrm>
            <a:off x="3886200" y="1143000"/>
            <a:ext cx="533520" cy="533520"/>
          </a:xfrm>
          <a:prstGeom prst="ellipse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Line 48"/>
          <p:cNvSpPr/>
          <p:nvPr/>
        </p:nvSpPr>
        <p:spPr>
          <a:xfrm>
            <a:off x="3962520" y="2057400"/>
            <a:ext cx="0" cy="30492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Line 49"/>
          <p:cNvSpPr/>
          <p:nvPr/>
        </p:nvSpPr>
        <p:spPr>
          <a:xfrm>
            <a:off x="3581280" y="2438280"/>
            <a:ext cx="30492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50"/>
          <p:cNvSpPr/>
          <p:nvPr/>
        </p:nvSpPr>
        <p:spPr>
          <a:xfrm>
            <a:off x="39643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CustomShape 51"/>
          <p:cNvSpPr/>
          <p:nvPr/>
        </p:nvSpPr>
        <p:spPr>
          <a:xfrm>
            <a:off x="7542360" y="0"/>
            <a:ext cx="1600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FF0000"/>
                </a:solidFill>
                <a:latin typeface="Times New Roman"/>
              </a:rPr>
              <a:t>A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BCB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FF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DCAB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173240" y="6265800"/>
            <a:ext cx="19047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19E214C-D025-452C-A2E9-EFEF79D3C5E1}" type="datetime">
              <a:rPr lang="en-US" sz="1400" b="0" strike="noStrike" spc="-1">
                <a:solidFill>
                  <a:srgbClr val="000000"/>
                </a:solidFill>
                <a:latin typeface="Arial"/>
              </a:rPr>
              <a:t>11/9/2022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1BA6FC9-5A21-47D5-8929-368214F915B1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14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838080" y="0"/>
            <a:ext cx="8305920" cy="914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LCS Example (3)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68" name="Line 4"/>
          <p:cNvSpPr/>
          <p:nvPr/>
        </p:nvSpPr>
        <p:spPr>
          <a:xfrm>
            <a:off x="3048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Line 5"/>
          <p:cNvSpPr/>
          <p:nvPr/>
        </p:nvSpPr>
        <p:spPr>
          <a:xfrm>
            <a:off x="3048120" y="16002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Line 6"/>
          <p:cNvSpPr/>
          <p:nvPr/>
        </p:nvSpPr>
        <p:spPr>
          <a:xfrm>
            <a:off x="5334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Line 7"/>
          <p:cNvSpPr/>
          <p:nvPr/>
        </p:nvSpPr>
        <p:spPr>
          <a:xfrm>
            <a:off x="44956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Line 8"/>
          <p:cNvSpPr/>
          <p:nvPr/>
        </p:nvSpPr>
        <p:spPr>
          <a:xfrm>
            <a:off x="37339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Line 9"/>
          <p:cNvSpPr/>
          <p:nvPr/>
        </p:nvSpPr>
        <p:spPr>
          <a:xfrm>
            <a:off x="61722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Line 10"/>
          <p:cNvSpPr/>
          <p:nvPr/>
        </p:nvSpPr>
        <p:spPr>
          <a:xfrm>
            <a:off x="77724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Line 11"/>
          <p:cNvSpPr/>
          <p:nvPr/>
        </p:nvSpPr>
        <p:spPr>
          <a:xfrm>
            <a:off x="70102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Line 12"/>
          <p:cNvSpPr/>
          <p:nvPr/>
        </p:nvSpPr>
        <p:spPr>
          <a:xfrm>
            <a:off x="3048120" y="28195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Line 13"/>
          <p:cNvSpPr/>
          <p:nvPr/>
        </p:nvSpPr>
        <p:spPr>
          <a:xfrm>
            <a:off x="3048120" y="35053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Line 14"/>
          <p:cNvSpPr/>
          <p:nvPr/>
        </p:nvSpPr>
        <p:spPr>
          <a:xfrm>
            <a:off x="3048120" y="41148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Line 15"/>
          <p:cNvSpPr/>
          <p:nvPr/>
        </p:nvSpPr>
        <p:spPr>
          <a:xfrm>
            <a:off x="3048120" y="22096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Line 16"/>
          <p:cNvSpPr/>
          <p:nvPr/>
        </p:nvSpPr>
        <p:spPr>
          <a:xfrm>
            <a:off x="3048120" y="47242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17"/>
          <p:cNvSpPr/>
          <p:nvPr/>
        </p:nvSpPr>
        <p:spPr>
          <a:xfrm>
            <a:off x="2592000" y="762120"/>
            <a:ext cx="51429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j       0        1          2         3        4         5 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CustomShape 18"/>
          <p:cNvSpPr/>
          <p:nvPr/>
        </p:nvSpPr>
        <p:spPr>
          <a:xfrm>
            <a:off x="1297080" y="16765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CustomShape 19"/>
          <p:cNvSpPr/>
          <p:nvPr/>
        </p:nvSpPr>
        <p:spPr>
          <a:xfrm>
            <a:off x="1297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CustomShape 20"/>
          <p:cNvSpPr/>
          <p:nvPr/>
        </p:nvSpPr>
        <p:spPr>
          <a:xfrm>
            <a:off x="1297080" y="29718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CustomShape 21"/>
          <p:cNvSpPr/>
          <p:nvPr/>
        </p:nvSpPr>
        <p:spPr>
          <a:xfrm>
            <a:off x="1297080" y="35812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CustomShape 22"/>
          <p:cNvSpPr/>
          <p:nvPr/>
        </p:nvSpPr>
        <p:spPr>
          <a:xfrm>
            <a:off x="1297080" y="4191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CustomShape 23"/>
          <p:cNvSpPr/>
          <p:nvPr/>
        </p:nvSpPr>
        <p:spPr>
          <a:xfrm>
            <a:off x="1280520" y="11080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CustomShape 24"/>
          <p:cNvSpPr/>
          <p:nvPr/>
        </p:nvSpPr>
        <p:spPr>
          <a:xfrm>
            <a:off x="2440080" y="16002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Xi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CustomShape 25"/>
          <p:cNvSpPr/>
          <p:nvPr/>
        </p:nvSpPr>
        <p:spPr>
          <a:xfrm>
            <a:off x="244044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CustomShape 26"/>
          <p:cNvSpPr/>
          <p:nvPr/>
        </p:nvSpPr>
        <p:spPr>
          <a:xfrm>
            <a:off x="2440080" y="289548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CustomShape 27"/>
          <p:cNvSpPr/>
          <p:nvPr/>
        </p:nvSpPr>
        <p:spPr>
          <a:xfrm>
            <a:off x="2440440" y="35812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CustomShape 28"/>
          <p:cNvSpPr/>
          <p:nvPr/>
        </p:nvSpPr>
        <p:spPr>
          <a:xfrm>
            <a:off x="2440080" y="41911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CustomShape 29"/>
          <p:cNvSpPr/>
          <p:nvPr/>
        </p:nvSpPr>
        <p:spPr>
          <a:xfrm>
            <a:off x="3125880" y="11430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Yj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CustomShape 30"/>
          <p:cNvSpPr/>
          <p:nvPr/>
        </p:nvSpPr>
        <p:spPr>
          <a:xfrm>
            <a:off x="724068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CustomShape 31"/>
          <p:cNvSpPr/>
          <p:nvPr/>
        </p:nvSpPr>
        <p:spPr>
          <a:xfrm>
            <a:off x="396432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CustomShape 32"/>
          <p:cNvSpPr/>
          <p:nvPr/>
        </p:nvSpPr>
        <p:spPr>
          <a:xfrm>
            <a:off x="640296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CustomShape 33"/>
          <p:cNvSpPr/>
          <p:nvPr/>
        </p:nvSpPr>
        <p:spPr>
          <a:xfrm>
            <a:off x="556488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CustomShape 34"/>
          <p:cNvSpPr/>
          <p:nvPr/>
        </p:nvSpPr>
        <p:spPr>
          <a:xfrm>
            <a:off x="472644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CustomShape 35"/>
          <p:cNvSpPr/>
          <p:nvPr/>
        </p:nvSpPr>
        <p:spPr>
          <a:xfrm>
            <a:off x="32022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CustomShape 36"/>
          <p:cNvSpPr/>
          <p:nvPr/>
        </p:nvSpPr>
        <p:spPr>
          <a:xfrm>
            <a:off x="32022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CustomShape 37"/>
          <p:cNvSpPr/>
          <p:nvPr/>
        </p:nvSpPr>
        <p:spPr>
          <a:xfrm>
            <a:off x="72406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CustomShape 38"/>
          <p:cNvSpPr/>
          <p:nvPr/>
        </p:nvSpPr>
        <p:spPr>
          <a:xfrm>
            <a:off x="64026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CustomShape 39"/>
          <p:cNvSpPr/>
          <p:nvPr/>
        </p:nvSpPr>
        <p:spPr>
          <a:xfrm>
            <a:off x="55645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CustomShape 40"/>
          <p:cNvSpPr/>
          <p:nvPr/>
        </p:nvSpPr>
        <p:spPr>
          <a:xfrm>
            <a:off x="47260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CustomShape 41"/>
          <p:cNvSpPr/>
          <p:nvPr/>
        </p:nvSpPr>
        <p:spPr>
          <a:xfrm>
            <a:off x="39643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CustomShape 42"/>
          <p:cNvSpPr/>
          <p:nvPr/>
        </p:nvSpPr>
        <p:spPr>
          <a:xfrm>
            <a:off x="320220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CustomShape 43"/>
          <p:cNvSpPr/>
          <p:nvPr/>
        </p:nvSpPr>
        <p:spPr>
          <a:xfrm>
            <a:off x="320220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CustomShape 44"/>
          <p:cNvSpPr/>
          <p:nvPr/>
        </p:nvSpPr>
        <p:spPr>
          <a:xfrm>
            <a:off x="320220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CustomShape 45"/>
          <p:cNvSpPr/>
          <p:nvPr/>
        </p:nvSpPr>
        <p:spPr>
          <a:xfrm>
            <a:off x="1363680" y="5105520"/>
            <a:ext cx="6189840" cy="112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		if ( X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== Y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j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)		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			c[i,j] = c[i-1,j-1] + 1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		else c[i,j] = max( c[i-1,j], c[i,j-1] )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CustomShape 46"/>
          <p:cNvSpPr/>
          <p:nvPr/>
        </p:nvSpPr>
        <p:spPr>
          <a:xfrm>
            <a:off x="39643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CustomShape 47"/>
          <p:cNvSpPr/>
          <p:nvPr/>
        </p:nvSpPr>
        <p:spPr>
          <a:xfrm>
            <a:off x="4726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CustomShape 48"/>
          <p:cNvSpPr/>
          <p:nvPr/>
        </p:nvSpPr>
        <p:spPr>
          <a:xfrm>
            <a:off x="55645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CustomShape 49"/>
          <p:cNvSpPr/>
          <p:nvPr/>
        </p:nvSpPr>
        <p:spPr>
          <a:xfrm>
            <a:off x="7543800" y="0"/>
            <a:ext cx="159876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FF0000"/>
                </a:solidFill>
                <a:latin typeface="Times New Roman"/>
              </a:rPr>
              <a:t>A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BCB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8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FF0000"/>
                </a:solidFill>
                <a:latin typeface="Times New Roman"/>
              </a:rPr>
              <a:t>DC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1173240" y="6265800"/>
            <a:ext cx="19047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AF4C787-4756-408C-BCD9-6F79C0D621A8}" type="datetime">
              <a:rPr lang="en-US" sz="1400" b="0" strike="noStrike" spc="-1">
                <a:solidFill>
                  <a:srgbClr val="000000"/>
                </a:solidFill>
                <a:latin typeface="Arial"/>
              </a:rPr>
              <a:t>11/9/2022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43721EB-F00C-4320-A156-C6B1909039DE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15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838080" y="0"/>
            <a:ext cx="8305920" cy="914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LCS Example (4)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17" name="Line 4"/>
          <p:cNvSpPr/>
          <p:nvPr/>
        </p:nvSpPr>
        <p:spPr>
          <a:xfrm>
            <a:off x="3048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Line 5"/>
          <p:cNvSpPr/>
          <p:nvPr/>
        </p:nvSpPr>
        <p:spPr>
          <a:xfrm>
            <a:off x="3048120" y="16002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Line 6"/>
          <p:cNvSpPr/>
          <p:nvPr/>
        </p:nvSpPr>
        <p:spPr>
          <a:xfrm>
            <a:off x="5334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Line 7"/>
          <p:cNvSpPr/>
          <p:nvPr/>
        </p:nvSpPr>
        <p:spPr>
          <a:xfrm>
            <a:off x="44956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Line 8"/>
          <p:cNvSpPr/>
          <p:nvPr/>
        </p:nvSpPr>
        <p:spPr>
          <a:xfrm>
            <a:off x="37339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Line 9"/>
          <p:cNvSpPr/>
          <p:nvPr/>
        </p:nvSpPr>
        <p:spPr>
          <a:xfrm>
            <a:off x="61722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Line 10"/>
          <p:cNvSpPr/>
          <p:nvPr/>
        </p:nvSpPr>
        <p:spPr>
          <a:xfrm>
            <a:off x="77724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Line 11"/>
          <p:cNvSpPr/>
          <p:nvPr/>
        </p:nvSpPr>
        <p:spPr>
          <a:xfrm>
            <a:off x="70102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Line 12"/>
          <p:cNvSpPr/>
          <p:nvPr/>
        </p:nvSpPr>
        <p:spPr>
          <a:xfrm>
            <a:off x="3048120" y="28195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Line 13"/>
          <p:cNvSpPr/>
          <p:nvPr/>
        </p:nvSpPr>
        <p:spPr>
          <a:xfrm>
            <a:off x="3048120" y="35053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Line 14"/>
          <p:cNvSpPr/>
          <p:nvPr/>
        </p:nvSpPr>
        <p:spPr>
          <a:xfrm>
            <a:off x="3048120" y="41148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Line 15"/>
          <p:cNvSpPr/>
          <p:nvPr/>
        </p:nvSpPr>
        <p:spPr>
          <a:xfrm>
            <a:off x="3048120" y="22096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Line 16"/>
          <p:cNvSpPr/>
          <p:nvPr/>
        </p:nvSpPr>
        <p:spPr>
          <a:xfrm>
            <a:off x="3048120" y="47242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17"/>
          <p:cNvSpPr/>
          <p:nvPr/>
        </p:nvSpPr>
        <p:spPr>
          <a:xfrm>
            <a:off x="2592000" y="762120"/>
            <a:ext cx="51426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j       0        1          2         3        </a:t>
            </a: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4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        5 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CustomShape 18"/>
          <p:cNvSpPr/>
          <p:nvPr/>
        </p:nvSpPr>
        <p:spPr>
          <a:xfrm>
            <a:off x="1297080" y="16765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CustomShape 19"/>
          <p:cNvSpPr/>
          <p:nvPr/>
        </p:nvSpPr>
        <p:spPr>
          <a:xfrm>
            <a:off x="1297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CustomShape 20"/>
          <p:cNvSpPr/>
          <p:nvPr/>
        </p:nvSpPr>
        <p:spPr>
          <a:xfrm>
            <a:off x="1297080" y="29718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CustomShape 21"/>
          <p:cNvSpPr/>
          <p:nvPr/>
        </p:nvSpPr>
        <p:spPr>
          <a:xfrm>
            <a:off x="1297080" y="35812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CustomShape 22"/>
          <p:cNvSpPr/>
          <p:nvPr/>
        </p:nvSpPr>
        <p:spPr>
          <a:xfrm>
            <a:off x="1297080" y="4191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CustomShape 23"/>
          <p:cNvSpPr/>
          <p:nvPr/>
        </p:nvSpPr>
        <p:spPr>
          <a:xfrm>
            <a:off x="1280520" y="11080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CustomShape 24"/>
          <p:cNvSpPr/>
          <p:nvPr/>
        </p:nvSpPr>
        <p:spPr>
          <a:xfrm>
            <a:off x="2440080" y="16002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Xi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CustomShape 25"/>
          <p:cNvSpPr/>
          <p:nvPr/>
        </p:nvSpPr>
        <p:spPr>
          <a:xfrm>
            <a:off x="244044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CustomShape 26"/>
          <p:cNvSpPr/>
          <p:nvPr/>
        </p:nvSpPr>
        <p:spPr>
          <a:xfrm>
            <a:off x="2440080" y="289548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CustomShape 27"/>
          <p:cNvSpPr/>
          <p:nvPr/>
        </p:nvSpPr>
        <p:spPr>
          <a:xfrm>
            <a:off x="2440440" y="35812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CustomShape 28"/>
          <p:cNvSpPr/>
          <p:nvPr/>
        </p:nvSpPr>
        <p:spPr>
          <a:xfrm>
            <a:off x="2440080" y="41911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CustomShape 29"/>
          <p:cNvSpPr/>
          <p:nvPr/>
        </p:nvSpPr>
        <p:spPr>
          <a:xfrm>
            <a:off x="3125880" y="11430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Yj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CustomShape 30"/>
          <p:cNvSpPr/>
          <p:nvPr/>
        </p:nvSpPr>
        <p:spPr>
          <a:xfrm>
            <a:off x="724068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CustomShape 31"/>
          <p:cNvSpPr/>
          <p:nvPr/>
        </p:nvSpPr>
        <p:spPr>
          <a:xfrm>
            <a:off x="396432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CustomShape 32"/>
          <p:cNvSpPr/>
          <p:nvPr/>
        </p:nvSpPr>
        <p:spPr>
          <a:xfrm>
            <a:off x="640296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" name="CustomShape 33"/>
          <p:cNvSpPr/>
          <p:nvPr/>
        </p:nvSpPr>
        <p:spPr>
          <a:xfrm>
            <a:off x="556488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CustomShape 34"/>
          <p:cNvSpPr/>
          <p:nvPr/>
        </p:nvSpPr>
        <p:spPr>
          <a:xfrm>
            <a:off x="472644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CustomShape 35"/>
          <p:cNvSpPr/>
          <p:nvPr/>
        </p:nvSpPr>
        <p:spPr>
          <a:xfrm>
            <a:off x="32022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CustomShape 36"/>
          <p:cNvSpPr/>
          <p:nvPr/>
        </p:nvSpPr>
        <p:spPr>
          <a:xfrm>
            <a:off x="32022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" name="CustomShape 37"/>
          <p:cNvSpPr/>
          <p:nvPr/>
        </p:nvSpPr>
        <p:spPr>
          <a:xfrm>
            <a:off x="72406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CustomShape 38"/>
          <p:cNvSpPr/>
          <p:nvPr/>
        </p:nvSpPr>
        <p:spPr>
          <a:xfrm>
            <a:off x="64026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CustomShape 39"/>
          <p:cNvSpPr/>
          <p:nvPr/>
        </p:nvSpPr>
        <p:spPr>
          <a:xfrm>
            <a:off x="55645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CustomShape 40"/>
          <p:cNvSpPr/>
          <p:nvPr/>
        </p:nvSpPr>
        <p:spPr>
          <a:xfrm>
            <a:off x="47260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CustomShape 41"/>
          <p:cNvSpPr/>
          <p:nvPr/>
        </p:nvSpPr>
        <p:spPr>
          <a:xfrm>
            <a:off x="39643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CustomShape 42"/>
          <p:cNvSpPr/>
          <p:nvPr/>
        </p:nvSpPr>
        <p:spPr>
          <a:xfrm>
            <a:off x="320220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CustomShape 43"/>
          <p:cNvSpPr/>
          <p:nvPr/>
        </p:nvSpPr>
        <p:spPr>
          <a:xfrm>
            <a:off x="320220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CustomShape 44"/>
          <p:cNvSpPr/>
          <p:nvPr/>
        </p:nvSpPr>
        <p:spPr>
          <a:xfrm>
            <a:off x="320220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CustomShape 45"/>
          <p:cNvSpPr/>
          <p:nvPr/>
        </p:nvSpPr>
        <p:spPr>
          <a:xfrm>
            <a:off x="1363680" y="5105520"/>
            <a:ext cx="6189840" cy="112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		if ( X</a:t>
            </a:r>
            <a:r>
              <a:rPr lang="en-US" sz="2400" b="0" strike="noStrike" spc="-1" baseline="-25000">
                <a:solidFill>
                  <a:srgbClr val="008000"/>
                </a:solidFill>
                <a:latin typeface="Times New Roman"/>
              </a:rPr>
              <a:t>i</a:t>
            </a: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== Y</a:t>
            </a:r>
            <a:r>
              <a:rPr lang="en-US" sz="2400" b="0" strike="noStrike" spc="-1" baseline="-25000">
                <a:solidFill>
                  <a:srgbClr val="008000"/>
                </a:solidFill>
                <a:latin typeface="Times New Roman"/>
              </a:rPr>
              <a:t>j</a:t>
            </a: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)		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			c[i,j] = c[i-1,j-1] + 1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		else c[i,j] = max( c[i-1,j], c[i,j-1] )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CustomShape 46"/>
          <p:cNvSpPr/>
          <p:nvPr/>
        </p:nvSpPr>
        <p:spPr>
          <a:xfrm>
            <a:off x="39643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CustomShape 47"/>
          <p:cNvSpPr/>
          <p:nvPr/>
        </p:nvSpPr>
        <p:spPr>
          <a:xfrm>
            <a:off x="4726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CustomShape 48"/>
          <p:cNvSpPr/>
          <p:nvPr/>
        </p:nvSpPr>
        <p:spPr>
          <a:xfrm>
            <a:off x="55645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" name="CustomShape 49"/>
          <p:cNvSpPr/>
          <p:nvPr/>
        </p:nvSpPr>
        <p:spPr>
          <a:xfrm>
            <a:off x="2362320" y="2133720"/>
            <a:ext cx="609480" cy="609480"/>
          </a:xfrm>
          <a:prstGeom prst="ellipse">
            <a:avLst/>
          </a:prstGeom>
          <a:noFill/>
          <a:ln w="38160">
            <a:solidFill>
              <a:srgbClr val="008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50"/>
          <p:cNvSpPr/>
          <p:nvPr/>
        </p:nvSpPr>
        <p:spPr>
          <a:xfrm>
            <a:off x="6324480" y="1143000"/>
            <a:ext cx="609840" cy="609480"/>
          </a:xfrm>
          <a:prstGeom prst="ellipse">
            <a:avLst/>
          </a:prstGeom>
          <a:noFill/>
          <a:ln w="38160">
            <a:solidFill>
              <a:srgbClr val="008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Line 51"/>
          <p:cNvSpPr/>
          <p:nvPr/>
        </p:nvSpPr>
        <p:spPr>
          <a:xfrm>
            <a:off x="6019920" y="2057400"/>
            <a:ext cx="304560" cy="30492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52"/>
          <p:cNvSpPr/>
          <p:nvPr/>
        </p:nvSpPr>
        <p:spPr>
          <a:xfrm>
            <a:off x="64026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CustomShape 53"/>
          <p:cNvSpPr/>
          <p:nvPr/>
        </p:nvSpPr>
        <p:spPr>
          <a:xfrm>
            <a:off x="7542360" y="0"/>
            <a:ext cx="1600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FF0000"/>
                </a:solidFill>
                <a:latin typeface="Times New Roman"/>
              </a:rPr>
              <a:t>A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BCB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8000"/>
                </a:solidFill>
                <a:latin typeface="Times New Roman"/>
              </a:rPr>
              <a:t>BDC</a:t>
            </a:r>
            <a:r>
              <a:rPr lang="en-US" sz="3200" b="0" strike="noStrike" spc="-1">
                <a:solidFill>
                  <a:srgbClr val="FF0000"/>
                </a:solidFill>
                <a:latin typeface="Times New Roman"/>
              </a:rPr>
              <a:t>A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1173240" y="6265800"/>
            <a:ext cx="19047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5638DCC-5872-45C3-B318-C135B54BD4D7}" type="datetime">
              <a:rPr lang="en-US" sz="1400" b="0" strike="noStrike" spc="-1">
                <a:solidFill>
                  <a:srgbClr val="000000"/>
                </a:solidFill>
                <a:latin typeface="Arial"/>
              </a:rPr>
              <a:t>11/9/2022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8F1E42F-009D-4302-892D-C99AB4543ED2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16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838080" y="0"/>
            <a:ext cx="8305920" cy="914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LCS Example (5)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70" name="Line 4"/>
          <p:cNvSpPr/>
          <p:nvPr/>
        </p:nvSpPr>
        <p:spPr>
          <a:xfrm>
            <a:off x="3048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Line 5"/>
          <p:cNvSpPr/>
          <p:nvPr/>
        </p:nvSpPr>
        <p:spPr>
          <a:xfrm>
            <a:off x="3048120" y="16002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Line 6"/>
          <p:cNvSpPr/>
          <p:nvPr/>
        </p:nvSpPr>
        <p:spPr>
          <a:xfrm>
            <a:off x="5334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Line 7"/>
          <p:cNvSpPr/>
          <p:nvPr/>
        </p:nvSpPr>
        <p:spPr>
          <a:xfrm>
            <a:off x="44956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Line 8"/>
          <p:cNvSpPr/>
          <p:nvPr/>
        </p:nvSpPr>
        <p:spPr>
          <a:xfrm>
            <a:off x="37339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Line 9"/>
          <p:cNvSpPr/>
          <p:nvPr/>
        </p:nvSpPr>
        <p:spPr>
          <a:xfrm>
            <a:off x="61722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Line 10"/>
          <p:cNvSpPr/>
          <p:nvPr/>
        </p:nvSpPr>
        <p:spPr>
          <a:xfrm>
            <a:off x="77724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Line 11"/>
          <p:cNvSpPr/>
          <p:nvPr/>
        </p:nvSpPr>
        <p:spPr>
          <a:xfrm>
            <a:off x="70102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Line 12"/>
          <p:cNvSpPr/>
          <p:nvPr/>
        </p:nvSpPr>
        <p:spPr>
          <a:xfrm>
            <a:off x="3048120" y="28195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Line 13"/>
          <p:cNvSpPr/>
          <p:nvPr/>
        </p:nvSpPr>
        <p:spPr>
          <a:xfrm>
            <a:off x="3048120" y="35053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Line 14"/>
          <p:cNvSpPr/>
          <p:nvPr/>
        </p:nvSpPr>
        <p:spPr>
          <a:xfrm>
            <a:off x="3048120" y="41148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Line 15"/>
          <p:cNvSpPr/>
          <p:nvPr/>
        </p:nvSpPr>
        <p:spPr>
          <a:xfrm>
            <a:off x="3048120" y="22096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Line 16"/>
          <p:cNvSpPr/>
          <p:nvPr/>
        </p:nvSpPr>
        <p:spPr>
          <a:xfrm>
            <a:off x="3048120" y="47242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17"/>
          <p:cNvSpPr/>
          <p:nvPr/>
        </p:nvSpPr>
        <p:spPr>
          <a:xfrm>
            <a:off x="2592000" y="762120"/>
            <a:ext cx="51429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j       0        1          2         3        4         5 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" name="CustomShape 18"/>
          <p:cNvSpPr/>
          <p:nvPr/>
        </p:nvSpPr>
        <p:spPr>
          <a:xfrm>
            <a:off x="1297080" y="16765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CustomShape 19"/>
          <p:cNvSpPr/>
          <p:nvPr/>
        </p:nvSpPr>
        <p:spPr>
          <a:xfrm>
            <a:off x="1297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CustomShape 20"/>
          <p:cNvSpPr/>
          <p:nvPr/>
        </p:nvSpPr>
        <p:spPr>
          <a:xfrm>
            <a:off x="1297080" y="29718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CustomShape 21"/>
          <p:cNvSpPr/>
          <p:nvPr/>
        </p:nvSpPr>
        <p:spPr>
          <a:xfrm>
            <a:off x="1297080" y="35812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" name="CustomShape 22"/>
          <p:cNvSpPr/>
          <p:nvPr/>
        </p:nvSpPr>
        <p:spPr>
          <a:xfrm>
            <a:off x="1297080" y="4191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" name="CustomShape 23"/>
          <p:cNvSpPr/>
          <p:nvPr/>
        </p:nvSpPr>
        <p:spPr>
          <a:xfrm>
            <a:off x="1280520" y="11080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CustomShape 24"/>
          <p:cNvSpPr/>
          <p:nvPr/>
        </p:nvSpPr>
        <p:spPr>
          <a:xfrm>
            <a:off x="2440080" y="16002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Xi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CustomShape 25"/>
          <p:cNvSpPr/>
          <p:nvPr/>
        </p:nvSpPr>
        <p:spPr>
          <a:xfrm>
            <a:off x="244044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" name="CustomShape 26"/>
          <p:cNvSpPr/>
          <p:nvPr/>
        </p:nvSpPr>
        <p:spPr>
          <a:xfrm>
            <a:off x="2440080" y="289548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CustomShape 27"/>
          <p:cNvSpPr/>
          <p:nvPr/>
        </p:nvSpPr>
        <p:spPr>
          <a:xfrm>
            <a:off x="2440440" y="35812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" name="CustomShape 28"/>
          <p:cNvSpPr/>
          <p:nvPr/>
        </p:nvSpPr>
        <p:spPr>
          <a:xfrm>
            <a:off x="2440080" y="41911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5" name="CustomShape 29"/>
          <p:cNvSpPr/>
          <p:nvPr/>
        </p:nvSpPr>
        <p:spPr>
          <a:xfrm>
            <a:off x="3125880" y="11430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Yj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" name="CustomShape 30"/>
          <p:cNvSpPr/>
          <p:nvPr/>
        </p:nvSpPr>
        <p:spPr>
          <a:xfrm>
            <a:off x="724068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" name="CustomShape 31"/>
          <p:cNvSpPr/>
          <p:nvPr/>
        </p:nvSpPr>
        <p:spPr>
          <a:xfrm>
            <a:off x="396432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" name="CustomShape 32"/>
          <p:cNvSpPr/>
          <p:nvPr/>
        </p:nvSpPr>
        <p:spPr>
          <a:xfrm>
            <a:off x="640296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CustomShape 33"/>
          <p:cNvSpPr/>
          <p:nvPr/>
        </p:nvSpPr>
        <p:spPr>
          <a:xfrm>
            <a:off x="556488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CustomShape 34"/>
          <p:cNvSpPr/>
          <p:nvPr/>
        </p:nvSpPr>
        <p:spPr>
          <a:xfrm>
            <a:off x="472644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" name="CustomShape 35"/>
          <p:cNvSpPr/>
          <p:nvPr/>
        </p:nvSpPr>
        <p:spPr>
          <a:xfrm>
            <a:off x="32022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CustomShape 36"/>
          <p:cNvSpPr/>
          <p:nvPr/>
        </p:nvSpPr>
        <p:spPr>
          <a:xfrm>
            <a:off x="32022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" name="CustomShape 37"/>
          <p:cNvSpPr/>
          <p:nvPr/>
        </p:nvSpPr>
        <p:spPr>
          <a:xfrm>
            <a:off x="72406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CustomShape 38"/>
          <p:cNvSpPr/>
          <p:nvPr/>
        </p:nvSpPr>
        <p:spPr>
          <a:xfrm>
            <a:off x="64026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" name="CustomShape 39"/>
          <p:cNvSpPr/>
          <p:nvPr/>
        </p:nvSpPr>
        <p:spPr>
          <a:xfrm>
            <a:off x="55645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CustomShape 40"/>
          <p:cNvSpPr/>
          <p:nvPr/>
        </p:nvSpPr>
        <p:spPr>
          <a:xfrm>
            <a:off x="47260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" name="CustomShape 41"/>
          <p:cNvSpPr/>
          <p:nvPr/>
        </p:nvSpPr>
        <p:spPr>
          <a:xfrm>
            <a:off x="39643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CustomShape 42"/>
          <p:cNvSpPr/>
          <p:nvPr/>
        </p:nvSpPr>
        <p:spPr>
          <a:xfrm>
            <a:off x="320220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CustomShape 43"/>
          <p:cNvSpPr/>
          <p:nvPr/>
        </p:nvSpPr>
        <p:spPr>
          <a:xfrm>
            <a:off x="320220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CustomShape 44"/>
          <p:cNvSpPr/>
          <p:nvPr/>
        </p:nvSpPr>
        <p:spPr>
          <a:xfrm>
            <a:off x="320220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1" name="CustomShape 45"/>
          <p:cNvSpPr/>
          <p:nvPr/>
        </p:nvSpPr>
        <p:spPr>
          <a:xfrm>
            <a:off x="1363680" y="5105520"/>
            <a:ext cx="6189840" cy="112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		if ( X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== Y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j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)		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			c[i,j] = c[i-1,j-1] + 1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		else c[i,j] = max( c[i-1,j], c[i,j-1] )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CustomShape 46"/>
          <p:cNvSpPr/>
          <p:nvPr/>
        </p:nvSpPr>
        <p:spPr>
          <a:xfrm>
            <a:off x="55645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3" name="CustomShape 47"/>
          <p:cNvSpPr/>
          <p:nvPr/>
        </p:nvSpPr>
        <p:spPr>
          <a:xfrm>
            <a:off x="4726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4" name="CustomShape 48"/>
          <p:cNvSpPr/>
          <p:nvPr/>
        </p:nvSpPr>
        <p:spPr>
          <a:xfrm>
            <a:off x="39643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CustomShape 49"/>
          <p:cNvSpPr/>
          <p:nvPr/>
        </p:nvSpPr>
        <p:spPr>
          <a:xfrm>
            <a:off x="64026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6" name="CustomShape 50"/>
          <p:cNvSpPr/>
          <p:nvPr/>
        </p:nvSpPr>
        <p:spPr>
          <a:xfrm>
            <a:off x="72406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Line 51"/>
          <p:cNvSpPr/>
          <p:nvPr/>
        </p:nvSpPr>
        <p:spPr>
          <a:xfrm>
            <a:off x="6858000" y="2590920"/>
            <a:ext cx="30492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52"/>
          <p:cNvSpPr/>
          <p:nvPr/>
        </p:nvSpPr>
        <p:spPr>
          <a:xfrm>
            <a:off x="2362320" y="2209680"/>
            <a:ext cx="609480" cy="609840"/>
          </a:xfrm>
          <a:prstGeom prst="ellipse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CustomShape 53"/>
          <p:cNvSpPr/>
          <p:nvPr/>
        </p:nvSpPr>
        <p:spPr>
          <a:xfrm>
            <a:off x="7162920" y="1066680"/>
            <a:ext cx="609480" cy="609840"/>
          </a:xfrm>
          <a:prstGeom prst="ellipse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54"/>
          <p:cNvSpPr/>
          <p:nvPr/>
        </p:nvSpPr>
        <p:spPr>
          <a:xfrm>
            <a:off x="7542360" y="0"/>
            <a:ext cx="1600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FF0000"/>
                </a:solidFill>
                <a:latin typeface="Times New Roman"/>
              </a:rPr>
              <a:t>A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BCB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8000"/>
                </a:solidFill>
                <a:latin typeface="Times New Roman"/>
              </a:rPr>
              <a:t>BDCA</a:t>
            </a:r>
            <a:r>
              <a:rPr lang="en-US" sz="3200" b="0" strike="noStrike" spc="-1">
                <a:solidFill>
                  <a:srgbClr val="FF0000"/>
                </a:solidFill>
                <a:latin typeface="Times New Roman"/>
              </a:rPr>
              <a:t>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1173240" y="6265800"/>
            <a:ext cx="19047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F329C1A-8847-4B6A-826C-7478993D2871}" type="datetime">
              <a:rPr lang="en-US" sz="1400" b="0" strike="noStrike" spc="-1">
                <a:solidFill>
                  <a:srgbClr val="000000"/>
                </a:solidFill>
                <a:latin typeface="Arial"/>
              </a:rPr>
              <a:t>11/9/2022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B81994C-0B2E-4018-9B3B-4F1618A33AB0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17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TextShape 3"/>
          <p:cNvSpPr txBox="1"/>
          <p:nvPr/>
        </p:nvSpPr>
        <p:spPr>
          <a:xfrm>
            <a:off x="838080" y="0"/>
            <a:ext cx="8305920" cy="914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LCS Example (6)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424" name="Line 4"/>
          <p:cNvSpPr/>
          <p:nvPr/>
        </p:nvSpPr>
        <p:spPr>
          <a:xfrm>
            <a:off x="3048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Line 5"/>
          <p:cNvSpPr/>
          <p:nvPr/>
        </p:nvSpPr>
        <p:spPr>
          <a:xfrm>
            <a:off x="3048120" y="16002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Line 6"/>
          <p:cNvSpPr/>
          <p:nvPr/>
        </p:nvSpPr>
        <p:spPr>
          <a:xfrm>
            <a:off x="5334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Line 7"/>
          <p:cNvSpPr/>
          <p:nvPr/>
        </p:nvSpPr>
        <p:spPr>
          <a:xfrm>
            <a:off x="44956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Line 8"/>
          <p:cNvSpPr/>
          <p:nvPr/>
        </p:nvSpPr>
        <p:spPr>
          <a:xfrm>
            <a:off x="37339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Line 9"/>
          <p:cNvSpPr/>
          <p:nvPr/>
        </p:nvSpPr>
        <p:spPr>
          <a:xfrm>
            <a:off x="61722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Line 10"/>
          <p:cNvSpPr/>
          <p:nvPr/>
        </p:nvSpPr>
        <p:spPr>
          <a:xfrm>
            <a:off x="77724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Line 11"/>
          <p:cNvSpPr/>
          <p:nvPr/>
        </p:nvSpPr>
        <p:spPr>
          <a:xfrm>
            <a:off x="70102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Line 12"/>
          <p:cNvSpPr/>
          <p:nvPr/>
        </p:nvSpPr>
        <p:spPr>
          <a:xfrm>
            <a:off x="3048120" y="28195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Line 13"/>
          <p:cNvSpPr/>
          <p:nvPr/>
        </p:nvSpPr>
        <p:spPr>
          <a:xfrm>
            <a:off x="3048120" y="35053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Line 14"/>
          <p:cNvSpPr/>
          <p:nvPr/>
        </p:nvSpPr>
        <p:spPr>
          <a:xfrm>
            <a:off x="3048120" y="41148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Line 15"/>
          <p:cNvSpPr/>
          <p:nvPr/>
        </p:nvSpPr>
        <p:spPr>
          <a:xfrm>
            <a:off x="3048120" y="22096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Line 16"/>
          <p:cNvSpPr/>
          <p:nvPr/>
        </p:nvSpPr>
        <p:spPr>
          <a:xfrm>
            <a:off x="3048120" y="47242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17"/>
          <p:cNvSpPr/>
          <p:nvPr/>
        </p:nvSpPr>
        <p:spPr>
          <a:xfrm>
            <a:off x="2592000" y="762120"/>
            <a:ext cx="51426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j       0        </a:t>
            </a: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1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         2         3        4         5 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8" name="CustomShape 18"/>
          <p:cNvSpPr/>
          <p:nvPr/>
        </p:nvSpPr>
        <p:spPr>
          <a:xfrm>
            <a:off x="1297080" y="16765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CustomShape 19"/>
          <p:cNvSpPr/>
          <p:nvPr/>
        </p:nvSpPr>
        <p:spPr>
          <a:xfrm>
            <a:off x="1297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CustomShape 20"/>
          <p:cNvSpPr/>
          <p:nvPr/>
        </p:nvSpPr>
        <p:spPr>
          <a:xfrm>
            <a:off x="1297080" y="29718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CustomShape 21"/>
          <p:cNvSpPr/>
          <p:nvPr/>
        </p:nvSpPr>
        <p:spPr>
          <a:xfrm>
            <a:off x="1297080" y="35812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CustomShape 22"/>
          <p:cNvSpPr/>
          <p:nvPr/>
        </p:nvSpPr>
        <p:spPr>
          <a:xfrm>
            <a:off x="1297080" y="4191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CustomShape 23"/>
          <p:cNvSpPr/>
          <p:nvPr/>
        </p:nvSpPr>
        <p:spPr>
          <a:xfrm>
            <a:off x="1280520" y="11080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4" name="CustomShape 24"/>
          <p:cNvSpPr/>
          <p:nvPr/>
        </p:nvSpPr>
        <p:spPr>
          <a:xfrm>
            <a:off x="2440080" y="16002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Xi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CustomShape 25"/>
          <p:cNvSpPr/>
          <p:nvPr/>
        </p:nvSpPr>
        <p:spPr>
          <a:xfrm>
            <a:off x="244044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CustomShape 26"/>
          <p:cNvSpPr/>
          <p:nvPr/>
        </p:nvSpPr>
        <p:spPr>
          <a:xfrm>
            <a:off x="2440080" y="289548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7" name="CustomShape 27"/>
          <p:cNvSpPr/>
          <p:nvPr/>
        </p:nvSpPr>
        <p:spPr>
          <a:xfrm>
            <a:off x="2440440" y="35812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CustomShape 28"/>
          <p:cNvSpPr/>
          <p:nvPr/>
        </p:nvSpPr>
        <p:spPr>
          <a:xfrm>
            <a:off x="2440080" y="41911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9" name="CustomShape 29"/>
          <p:cNvSpPr/>
          <p:nvPr/>
        </p:nvSpPr>
        <p:spPr>
          <a:xfrm>
            <a:off x="3125880" y="11430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Yj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CustomShape 30"/>
          <p:cNvSpPr/>
          <p:nvPr/>
        </p:nvSpPr>
        <p:spPr>
          <a:xfrm>
            <a:off x="724068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CustomShape 31"/>
          <p:cNvSpPr/>
          <p:nvPr/>
        </p:nvSpPr>
        <p:spPr>
          <a:xfrm>
            <a:off x="396432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CustomShape 32"/>
          <p:cNvSpPr/>
          <p:nvPr/>
        </p:nvSpPr>
        <p:spPr>
          <a:xfrm>
            <a:off x="640296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CustomShape 33"/>
          <p:cNvSpPr/>
          <p:nvPr/>
        </p:nvSpPr>
        <p:spPr>
          <a:xfrm>
            <a:off x="556488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CustomShape 34"/>
          <p:cNvSpPr/>
          <p:nvPr/>
        </p:nvSpPr>
        <p:spPr>
          <a:xfrm>
            <a:off x="472644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CustomShape 35"/>
          <p:cNvSpPr/>
          <p:nvPr/>
        </p:nvSpPr>
        <p:spPr>
          <a:xfrm>
            <a:off x="32022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CustomShape 36"/>
          <p:cNvSpPr/>
          <p:nvPr/>
        </p:nvSpPr>
        <p:spPr>
          <a:xfrm>
            <a:off x="32022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7" name="CustomShape 37"/>
          <p:cNvSpPr/>
          <p:nvPr/>
        </p:nvSpPr>
        <p:spPr>
          <a:xfrm>
            <a:off x="72406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CustomShape 38"/>
          <p:cNvSpPr/>
          <p:nvPr/>
        </p:nvSpPr>
        <p:spPr>
          <a:xfrm>
            <a:off x="64026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9" name="CustomShape 39"/>
          <p:cNvSpPr/>
          <p:nvPr/>
        </p:nvSpPr>
        <p:spPr>
          <a:xfrm>
            <a:off x="55645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0" name="CustomShape 40"/>
          <p:cNvSpPr/>
          <p:nvPr/>
        </p:nvSpPr>
        <p:spPr>
          <a:xfrm>
            <a:off x="47260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1" name="CustomShape 41"/>
          <p:cNvSpPr/>
          <p:nvPr/>
        </p:nvSpPr>
        <p:spPr>
          <a:xfrm>
            <a:off x="39643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2" name="CustomShape 42"/>
          <p:cNvSpPr/>
          <p:nvPr/>
        </p:nvSpPr>
        <p:spPr>
          <a:xfrm>
            <a:off x="320220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3" name="CustomShape 43"/>
          <p:cNvSpPr/>
          <p:nvPr/>
        </p:nvSpPr>
        <p:spPr>
          <a:xfrm>
            <a:off x="320220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4" name="CustomShape 44"/>
          <p:cNvSpPr/>
          <p:nvPr/>
        </p:nvSpPr>
        <p:spPr>
          <a:xfrm>
            <a:off x="320220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5" name="CustomShape 45"/>
          <p:cNvSpPr/>
          <p:nvPr/>
        </p:nvSpPr>
        <p:spPr>
          <a:xfrm>
            <a:off x="1363680" y="5105520"/>
            <a:ext cx="6189840" cy="112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		if ( X</a:t>
            </a:r>
            <a:r>
              <a:rPr lang="en-US" sz="2400" b="0" strike="noStrike" spc="-1" baseline="-25000">
                <a:solidFill>
                  <a:srgbClr val="008000"/>
                </a:solidFill>
                <a:latin typeface="Times New Roman"/>
              </a:rPr>
              <a:t>i</a:t>
            </a: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== Y</a:t>
            </a:r>
            <a:r>
              <a:rPr lang="en-US" sz="2400" b="0" strike="noStrike" spc="-1" baseline="-25000">
                <a:solidFill>
                  <a:srgbClr val="008000"/>
                </a:solidFill>
                <a:latin typeface="Times New Roman"/>
              </a:rPr>
              <a:t>j</a:t>
            </a: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)		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			c[i,j] = c[i-1,j-1] + 1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		else c[i,j] = max( c[i-1,j], c[i,j-1] )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6" name="CustomShape 46"/>
          <p:cNvSpPr/>
          <p:nvPr/>
        </p:nvSpPr>
        <p:spPr>
          <a:xfrm>
            <a:off x="4726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CustomShape 47"/>
          <p:cNvSpPr/>
          <p:nvPr/>
        </p:nvSpPr>
        <p:spPr>
          <a:xfrm>
            <a:off x="55645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8" name="CustomShape 48"/>
          <p:cNvSpPr/>
          <p:nvPr/>
        </p:nvSpPr>
        <p:spPr>
          <a:xfrm>
            <a:off x="64026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9" name="CustomShape 49"/>
          <p:cNvSpPr/>
          <p:nvPr/>
        </p:nvSpPr>
        <p:spPr>
          <a:xfrm>
            <a:off x="39643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0" name="CustomShape 50"/>
          <p:cNvSpPr/>
          <p:nvPr/>
        </p:nvSpPr>
        <p:spPr>
          <a:xfrm>
            <a:off x="72406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1" name="CustomShape 51"/>
          <p:cNvSpPr/>
          <p:nvPr/>
        </p:nvSpPr>
        <p:spPr>
          <a:xfrm>
            <a:off x="3886200" y="1143000"/>
            <a:ext cx="609480" cy="609480"/>
          </a:xfrm>
          <a:prstGeom prst="ellipse">
            <a:avLst/>
          </a:prstGeom>
          <a:noFill/>
          <a:ln w="38160">
            <a:solidFill>
              <a:srgbClr val="008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CustomShape 52"/>
          <p:cNvSpPr/>
          <p:nvPr/>
        </p:nvSpPr>
        <p:spPr>
          <a:xfrm>
            <a:off x="2362320" y="2819520"/>
            <a:ext cx="609480" cy="609480"/>
          </a:xfrm>
          <a:prstGeom prst="ellipse">
            <a:avLst/>
          </a:prstGeom>
          <a:noFill/>
          <a:ln w="38160">
            <a:solidFill>
              <a:srgbClr val="008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Line 53"/>
          <p:cNvSpPr/>
          <p:nvPr/>
        </p:nvSpPr>
        <p:spPr>
          <a:xfrm>
            <a:off x="3581280" y="2743200"/>
            <a:ext cx="304920" cy="22860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54"/>
          <p:cNvSpPr/>
          <p:nvPr/>
        </p:nvSpPr>
        <p:spPr>
          <a:xfrm>
            <a:off x="396432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5" name="CustomShape 55"/>
          <p:cNvSpPr/>
          <p:nvPr/>
        </p:nvSpPr>
        <p:spPr>
          <a:xfrm>
            <a:off x="7542360" y="0"/>
            <a:ext cx="1600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8000"/>
                </a:solidFill>
                <a:latin typeface="Times New Roman"/>
              </a:rPr>
              <a:t>A</a:t>
            </a:r>
            <a:r>
              <a:rPr lang="en-US" sz="3200" b="0" strike="noStrike" spc="-1">
                <a:solidFill>
                  <a:srgbClr val="FF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FF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DCAB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1173240" y="6265800"/>
            <a:ext cx="19047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78E62A-B463-432A-9733-DD3A2328E1E3}" type="datetime">
              <a:rPr lang="en-US" sz="1400" b="0" strike="noStrike" spc="-1">
                <a:solidFill>
                  <a:srgbClr val="000000"/>
                </a:solidFill>
                <a:latin typeface="Arial"/>
              </a:rPr>
              <a:t>11/9/2022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A010A48-9643-459D-8D15-6F0843D3A4C4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18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8" name="TextShape 3"/>
          <p:cNvSpPr txBox="1"/>
          <p:nvPr/>
        </p:nvSpPr>
        <p:spPr>
          <a:xfrm>
            <a:off x="838080" y="0"/>
            <a:ext cx="8305920" cy="914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LCS Example (7)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479" name="Line 4"/>
          <p:cNvSpPr/>
          <p:nvPr/>
        </p:nvSpPr>
        <p:spPr>
          <a:xfrm>
            <a:off x="3048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Line 5"/>
          <p:cNvSpPr/>
          <p:nvPr/>
        </p:nvSpPr>
        <p:spPr>
          <a:xfrm>
            <a:off x="3048120" y="16002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Line 6"/>
          <p:cNvSpPr/>
          <p:nvPr/>
        </p:nvSpPr>
        <p:spPr>
          <a:xfrm>
            <a:off x="5334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Line 7"/>
          <p:cNvSpPr/>
          <p:nvPr/>
        </p:nvSpPr>
        <p:spPr>
          <a:xfrm>
            <a:off x="44956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Line 8"/>
          <p:cNvSpPr/>
          <p:nvPr/>
        </p:nvSpPr>
        <p:spPr>
          <a:xfrm>
            <a:off x="37339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Line 9"/>
          <p:cNvSpPr/>
          <p:nvPr/>
        </p:nvSpPr>
        <p:spPr>
          <a:xfrm>
            <a:off x="61722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Line 10"/>
          <p:cNvSpPr/>
          <p:nvPr/>
        </p:nvSpPr>
        <p:spPr>
          <a:xfrm>
            <a:off x="77724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Line 11"/>
          <p:cNvSpPr/>
          <p:nvPr/>
        </p:nvSpPr>
        <p:spPr>
          <a:xfrm>
            <a:off x="70102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Line 12"/>
          <p:cNvSpPr/>
          <p:nvPr/>
        </p:nvSpPr>
        <p:spPr>
          <a:xfrm>
            <a:off x="3048120" y="28195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Line 13"/>
          <p:cNvSpPr/>
          <p:nvPr/>
        </p:nvSpPr>
        <p:spPr>
          <a:xfrm>
            <a:off x="3048120" y="35053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Line 14"/>
          <p:cNvSpPr/>
          <p:nvPr/>
        </p:nvSpPr>
        <p:spPr>
          <a:xfrm>
            <a:off x="3048120" y="41148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Line 15"/>
          <p:cNvSpPr/>
          <p:nvPr/>
        </p:nvSpPr>
        <p:spPr>
          <a:xfrm>
            <a:off x="3048120" y="22096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Line 16"/>
          <p:cNvSpPr/>
          <p:nvPr/>
        </p:nvSpPr>
        <p:spPr>
          <a:xfrm>
            <a:off x="3048120" y="47242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17"/>
          <p:cNvSpPr/>
          <p:nvPr/>
        </p:nvSpPr>
        <p:spPr>
          <a:xfrm>
            <a:off x="2592000" y="762120"/>
            <a:ext cx="51426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j       0        1          </a:t>
            </a:r>
            <a:r>
              <a:rPr lang="en-US" sz="2400" b="0" strike="noStrike" spc="-1">
                <a:solidFill>
                  <a:srgbClr val="FF0000"/>
                </a:solidFill>
                <a:latin typeface="Times New Roman"/>
              </a:rPr>
              <a:t>2         3        4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        5 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CustomShape 18"/>
          <p:cNvSpPr/>
          <p:nvPr/>
        </p:nvSpPr>
        <p:spPr>
          <a:xfrm>
            <a:off x="1297080" y="16765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4" name="CustomShape 19"/>
          <p:cNvSpPr/>
          <p:nvPr/>
        </p:nvSpPr>
        <p:spPr>
          <a:xfrm>
            <a:off x="1297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CustomShape 20"/>
          <p:cNvSpPr/>
          <p:nvPr/>
        </p:nvSpPr>
        <p:spPr>
          <a:xfrm>
            <a:off x="1297080" y="29718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6" name="CustomShape 21"/>
          <p:cNvSpPr/>
          <p:nvPr/>
        </p:nvSpPr>
        <p:spPr>
          <a:xfrm>
            <a:off x="1297080" y="35812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CustomShape 22"/>
          <p:cNvSpPr/>
          <p:nvPr/>
        </p:nvSpPr>
        <p:spPr>
          <a:xfrm>
            <a:off x="1297080" y="4191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CustomShape 23"/>
          <p:cNvSpPr/>
          <p:nvPr/>
        </p:nvSpPr>
        <p:spPr>
          <a:xfrm>
            <a:off x="1280520" y="11080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9" name="CustomShape 24"/>
          <p:cNvSpPr/>
          <p:nvPr/>
        </p:nvSpPr>
        <p:spPr>
          <a:xfrm>
            <a:off x="2440080" y="16002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Xi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CustomShape 25"/>
          <p:cNvSpPr/>
          <p:nvPr/>
        </p:nvSpPr>
        <p:spPr>
          <a:xfrm>
            <a:off x="244044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1" name="CustomShape 26"/>
          <p:cNvSpPr/>
          <p:nvPr/>
        </p:nvSpPr>
        <p:spPr>
          <a:xfrm>
            <a:off x="2440080" y="289548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2" name="CustomShape 27"/>
          <p:cNvSpPr/>
          <p:nvPr/>
        </p:nvSpPr>
        <p:spPr>
          <a:xfrm>
            <a:off x="2440440" y="35812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3" name="CustomShape 28"/>
          <p:cNvSpPr/>
          <p:nvPr/>
        </p:nvSpPr>
        <p:spPr>
          <a:xfrm>
            <a:off x="2440080" y="41911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CustomShape 29"/>
          <p:cNvSpPr/>
          <p:nvPr/>
        </p:nvSpPr>
        <p:spPr>
          <a:xfrm>
            <a:off x="3125880" y="11430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Yj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5" name="CustomShape 30"/>
          <p:cNvSpPr/>
          <p:nvPr/>
        </p:nvSpPr>
        <p:spPr>
          <a:xfrm>
            <a:off x="724068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6" name="CustomShape 31"/>
          <p:cNvSpPr/>
          <p:nvPr/>
        </p:nvSpPr>
        <p:spPr>
          <a:xfrm>
            <a:off x="396432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7" name="CustomShape 32"/>
          <p:cNvSpPr/>
          <p:nvPr/>
        </p:nvSpPr>
        <p:spPr>
          <a:xfrm>
            <a:off x="640296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CustomShape 33"/>
          <p:cNvSpPr/>
          <p:nvPr/>
        </p:nvSpPr>
        <p:spPr>
          <a:xfrm>
            <a:off x="556488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9" name="CustomShape 34"/>
          <p:cNvSpPr/>
          <p:nvPr/>
        </p:nvSpPr>
        <p:spPr>
          <a:xfrm>
            <a:off x="472644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CustomShape 35"/>
          <p:cNvSpPr/>
          <p:nvPr/>
        </p:nvSpPr>
        <p:spPr>
          <a:xfrm>
            <a:off x="32022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1" name="CustomShape 36"/>
          <p:cNvSpPr/>
          <p:nvPr/>
        </p:nvSpPr>
        <p:spPr>
          <a:xfrm>
            <a:off x="32022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2" name="CustomShape 37"/>
          <p:cNvSpPr/>
          <p:nvPr/>
        </p:nvSpPr>
        <p:spPr>
          <a:xfrm>
            <a:off x="72406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CustomShape 38"/>
          <p:cNvSpPr/>
          <p:nvPr/>
        </p:nvSpPr>
        <p:spPr>
          <a:xfrm>
            <a:off x="64026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4" name="CustomShape 39"/>
          <p:cNvSpPr/>
          <p:nvPr/>
        </p:nvSpPr>
        <p:spPr>
          <a:xfrm>
            <a:off x="55645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5" name="CustomShape 40"/>
          <p:cNvSpPr/>
          <p:nvPr/>
        </p:nvSpPr>
        <p:spPr>
          <a:xfrm>
            <a:off x="47260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6" name="CustomShape 41"/>
          <p:cNvSpPr/>
          <p:nvPr/>
        </p:nvSpPr>
        <p:spPr>
          <a:xfrm>
            <a:off x="39643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CustomShape 42"/>
          <p:cNvSpPr/>
          <p:nvPr/>
        </p:nvSpPr>
        <p:spPr>
          <a:xfrm>
            <a:off x="320220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8" name="CustomShape 43"/>
          <p:cNvSpPr/>
          <p:nvPr/>
        </p:nvSpPr>
        <p:spPr>
          <a:xfrm>
            <a:off x="320220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CustomShape 44"/>
          <p:cNvSpPr/>
          <p:nvPr/>
        </p:nvSpPr>
        <p:spPr>
          <a:xfrm>
            <a:off x="320220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0" name="CustomShape 45"/>
          <p:cNvSpPr/>
          <p:nvPr/>
        </p:nvSpPr>
        <p:spPr>
          <a:xfrm>
            <a:off x="1363680" y="5105520"/>
            <a:ext cx="6189840" cy="112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		if ( X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== Y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j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)		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			c[i,j] = c[i-1,j-1] + 1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		else c[i,j] = max( c[i-1,j], c[i,j-1] )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1" name="CustomShape 46"/>
          <p:cNvSpPr/>
          <p:nvPr/>
        </p:nvSpPr>
        <p:spPr>
          <a:xfrm>
            <a:off x="64026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2" name="CustomShape 47"/>
          <p:cNvSpPr/>
          <p:nvPr/>
        </p:nvSpPr>
        <p:spPr>
          <a:xfrm>
            <a:off x="55645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CustomShape 48"/>
          <p:cNvSpPr/>
          <p:nvPr/>
        </p:nvSpPr>
        <p:spPr>
          <a:xfrm>
            <a:off x="4726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CustomShape 49"/>
          <p:cNvSpPr/>
          <p:nvPr/>
        </p:nvSpPr>
        <p:spPr>
          <a:xfrm>
            <a:off x="39643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5" name="CustomShape 50"/>
          <p:cNvSpPr/>
          <p:nvPr/>
        </p:nvSpPr>
        <p:spPr>
          <a:xfrm>
            <a:off x="72406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6" name="CustomShape 51"/>
          <p:cNvSpPr/>
          <p:nvPr/>
        </p:nvSpPr>
        <p:spPr>
          <a:xfrm>
            <a:off x="396432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7" name="CustomShape 52"/>
          <p:cNvSpPr/>
          <p:nvPr/>
        </p:nvSpPr>
        <p:spPr>
          <a:xfrm>
            <a:off x="472608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CustomShape 53"/>
          <p:cNvSpPr/>
          <p:nvPr/>
        </p:nvSpPr>
        <p:spPr>
          <a:xfrm>
            <a:off x="640260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9" name="CustomShape 54"/>
          <p:cNvSpPr/>
          <p:nvPr/>
        </p:nvSpPr>
        <p:spPr>
          <a:xfrm>
            <a:off x="556452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0" name="CustomShape 55"/>
          <p:cNvSpPr/>
          <p:nvPr/>
        </p:nvSpPr>
        <p:spPr>
          <a:xfrm>
            <a:off x="2362320" y="2819520"/>
            <a:ext cx="609480" cy="609480"/>
          </a:xfrm>
          <a:prstGeom prst="ellipse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" name="CustomShape 56"/>
          <p:cNvSpPr/>
          <p:nvPr/>
        </p:nvSpPr>
        <p:spPr>
          <a:xfrm>
            <a:off x="4572000" y="1066680"/>
            <a:ext cx="2590920" cy="609840"/>
          </a:xfrm>
          <a:prstGeom prst="ellipse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Line 57"/>
          <p:cNvSpPr/>
          <p:nvPr/>
        </p:nvSpPr>
        <p:spPr>
          <a:xfrm>
            <a:off x="4343400" y="3048120"/>
            <a:ext cx="304920" cy="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Line 58"/>
          <p:cNvSpPr/>
          <p:nvPr/>
        </p:nvSpPr>
        <p:spPr>
          <a:xfrm>
            <a:off x="5181480" y="3048120"/>
            <a:ext cx="304920" cy="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Line 59"/>
          <p:cNvSpPr/>
          <p:nvPr/>
        </p:nvSpPr>
        <p:spPr>
          <a:xfrm>
            <a:off x="6400800" y="2666880"/>
            <a:ext cx="0" cy="38124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" name="Line 60"/>
          <p:cNvSpPr/>
          <p:nvPr/>
        </p:nvSpPr>
        <p:spPr>
          <a:xfrm>
            <a:off x="6019920" y="3048120"/>
            <a:ext cx="304560" cy="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CustomShape 61"/>
          <p:cNvSpPr/>
          <p:nvPr/>
        </p:nvSpPr>
        <p:spPr>
          <a:xfrm>
            <a:off x="7542360" y="0"/>
            <a:ext cx="1600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8000"/>
                </a:solidFill>
                <a:latin typeface="Times New Roman"/>
              </a:rPr>
              <a:t>A</a:t>
            </a:r>
            <a:r>
              <a:rPr lang="en-US" sz="3200" b="0" strike="noStrike" spc="-1">
                <a:solidFill>
                  <a:srgbClr val="FF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8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FF0000"/>
                </a:solidFill>
                <a:latin typeface="Times New Roman"/>
              </a:rPr>
              <a:t>DCA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1173240" y="6265800"/>
            <a:ext cx="19047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ED4FBC0-492D-4227-AC87-E9C7A42FF035}" type="datetime">
              <a:rPr lang="en-US" sz="1400" b="0" strike="noStrike" spc="-1">
                <a:solidFill>
                  <a:srgbClr val="000000"/>
                </a:solidFill>
                <a:latin typeface="Arial"/>
              </a:rPr>
              <a:t>11/9/2022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8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9C92CE-72EF-41AB-BC69-408BD0F7DB12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19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9" name="TextShape 3"/>
          <p:cNvSpPr txBox="1"/>
          <p:nvPr/>
        </p:nvSpPr>
        <p:spPr>
          <a:xfrm>
            <a:off x="838080" y="0"/>
            <a:ext cx="8305920" cy="914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LCS Example (8)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540" name="Line 4"/>
          <p:cNvSpPr/>
          <p:nvPr/>
        </p:nvSpPr>
        <p:spPr>
          <a:xfrm>
            <a:off x="3048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Line 5"/>
          <p:cNvSpPr/>
          <p:nvPr/>
        </p:nvSpPr>
        <p:spPr>
          <a:xfrm>
            <a:off x="3048120" y="16002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Line 6"/>
          <p:cNvSpPr/>
          <p:nvPr/>
        </p:nvSpPr>
        <p:spPr>
          <a:xfrm>
            <a:off x="5334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Line 7"/>
          <p:cNvSpPr/>
          <p:nvPr/>
        </p:nvSpPr>
        <p:spPr>
          <a:xfrm>
            <a:off x="44956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Line 8"/>
          <p:cNvSpPr/>
          <p:nvPr/>
        </p:nvSpPr>
        <p:spPr>
          <a:xfrm>
            <a:off x="37339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Line 9"/>
          <p:cNvSpPr/>
          <p:nvPr/>
        </p:nvSpPr>
        <p:spPr>
          <a:xfrm>
            <a:off x="61722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Line 10"/>
          <p:cNvSpPr/>
          <p:nvPr/>
        </p:nvSpPr>
        <p:spPr>
          <a:xfrm>
            <a:off x="77724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7" name="Line 11"/>
          <p:cNvSpPr/>
          <p:nvPr/>
        </p:nvSpPr>
        <p:spPr>
          <a:xfrm>
            <a:off x="70102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" name="Line 12"/>
          <p:cNvSpPr/>
          <p:nvPr/>
        </p:nvSpPr>
        <p:spPr>
          <a:xfrm>
            <a:off x="3048120" y="28195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" name="Line 13"/>
          <p:cNvSpPr/>
          <p:nvPr/>
        </p:nvSpPr>
        <p:spPr>
          <a:xfrm>
            <a:off x="3048120" y="35053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0" name="Line 14"/>
          <p:cNvSpPr/>
          <p:nvPr/>
        </p:nvSpPr>
        <p:spPr>
          <a:xfrm>
            <a:off x="3048120" y="41148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" name="Line 15"/>
          <p:cNvSpPr/>
          <p:nvPr/>
        </p:nvSpPr>
        <p:spPr>
          <a:xfrm>
            <a:off x="3048120" y="22096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" name="Line 16"/>
          <p:cNvSpPr/>
          <p:nvPr/>
        </p:nvSpPr>
        <p:spPr>
          <a:xfrm>
            <a:off x="3048120" y="47242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3" name="CustomShape 17"/>
          <p:cNvSpPr/>
          <p:nvPr/>
        </p:nvSpPr>
        <p:spPr>
          <a:xfrm>
            <a:off x="2592000" y="762120"/>
            <a:ext cx="51429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j       0        1          2         3        4         </a:t>
            </a: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5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4" name="CustomShape 18"/>
          <p:cNvSpPr/>
          <p:nvPr/>
        </p:nvSpPr>
        <p:spPr>
          <a:xfrm>
            <a:off x="1297080" y="16765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5" name="CustomShape 19"/>
          <p:cNvSpPr/>
          <p:nvPr/>
        </p:nvSpPr>
        <p:spPr>
          <a:xfrm>
            <a:off x="1297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6" name="CustomShape 20"/>
          <p:cNvSpPr/>
          <p:nvPr/>
        </p:nvSpPr>
        <p:spPr>
          <a:xfrm>
            <a:off x="1297080" y="29718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7" name="CustomShape 21"/>
          <p:cNvSpPr/>
          <p:nvPr/>
        </p:nvSpPr>
        <p:spPr>
          <a:xfrm>
            <a:off x="1297080" y="35812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8" name="CustomShape 22"/>
          <p:cNvSpPr/>
          <p:nvPr/>
        </p:nvSpPr>
        <p:spPr>
          <a:xfrm>
            <a:off x="1297080" y="4191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9" name="CustomShape 23"/>
          <p:cNvSpPr/>
          <p:nvPr/>
        </p:nvSpPr>
        <p:spPr>
          <a:xfrm>
            <a:off x="1280520" y="11080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0" name="CustomShape 24"/>
          <p:cNvSpPr/>
          <p:nvPr/>
        </p:nvSpPr>
        <p:spPr>
          <a:xfrm>
            <a:off x="2440080" y="16002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Xi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1" name="CustomShape 25"/>
          <p:cNvSpPr/>
          <p:nvPr/>
        </p:nvSpPr>
        <p:spPr>
          <a:xfrm>
            <a:off x="244044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2" name="CustomShape 26"/>
          <p:cNvSpPr/>
          <p:nvPr/>
        </p:nvSpPr>
        <p:spPr>
          <a:xfrm>
            <a:off x="2440080" y="289548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3" name="CustomShape 27"/>
          <p:cNvSpPr/>
          <p:nvPr/>
        </p:nvSpPr>
        <p:spPr>
          <a:xfrm>
            <a:off x="2440440" y="35812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4" name="CustomShape 28"/>
          <p:cNvSpPr/>
          <p:nvPr/>
        </p:nvSpPr>
        <p:spPr>
          <a:xfrm>
            <a:off x="2440080" y="41911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5" name="CustomShape 29"/>
          <p:cNvSpPr/>
          <p:nvPr/>
        </p:nvSpPr>
        <p:spPr>
          <a:xfrm>
            <a:off x="3125880" y="11430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Yj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6" name="CustomShape 30"/>
          <p:cNvSpPr/>
          <p:nvPr/>
        </p:nvSpPr>
        <p:spPr>
          <a:xfrm>
            <a:off x="724068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7" name="CustomShape 31"/>
          <p:cNvSpPr/>
          <p:nvPr/>
        </p:nvSpPr>
        <p:spPr>
          <a:xfrm>
            <a:off x="396432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8" name="CustomShape 32"/>
          <p:cNvSpPr/>
          <p:nvPr/>
        </p:nvSpPr>
        <p:spPr>
          <a:xfrm>
            <a:off x="640296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9" name="CustomShape 33"/>
          <p:cNvSpPr/>
          <p:nvPr/>
        </p:nvSpPr>
        <p:spPr>
          <a:xfrm>
            <a:off x="556488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0" name="CustomShape 34"/>
          <p:cNvSpPr/>
          <p:nvPr/>
        </p:nvSpPr>
        <p:spPr>
          <a:xfrm>
            <a:off x="472644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1" name="CustomShape 35"/>
          <p:cNvSpPr/>
          <p:nvPr/>
        </p:nvSpPr>
        <p:spPr>
          <a:xfrm>
            <a:off x="32022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2" name="CustomShape 36"/>
          <p:cNvSpPr/>
          <p:nvPr/>
        </p:nvSpPr>
        <p:spPr>
          <a:xfrm>
            <a:off x="32022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3" name="CustomShape 37"/>
          <p:cNvSpPr/>
          <p:nvPr/>
        </p:nvSpPr>
        <p:spPr>
          <a:xfrm>
            <a:off x="72406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4" name="CustomShape 38"/>
          <p:cNvSpPr/>
          <p:nvPr/>
        </p:nvSpPr>
        <p:spPr>
          <a:xfrm>
            <a:off x="64026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5" name="CustomShape 39"/>
          <p:cNvSpPr/>
          <p:nvPr/>
        </p:nvSpPr>
        <p:spPr>
          <a:xfrm>
            <a:off x="55645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6" name="CustomShape 40"/>
          <p:cNvSpPr/>
          <p:nvPr/>
        </p:nvSpPr>
        <p:spPr>
          <a:xfrm>
            <a:off x="47260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7" name="CustomShape 41"/>
          <p:cNvSpPr/>
          <p:nvPr/>
        </p:nvSpPr>
        <p:spPr>
          <a:xfrm>
            <a:off x="39643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8" name="CustomShape 42"/>
          <p:cNvSpPr/>
          <p:nvPr/>
        </p:nvSpPr>
        <p:spPr>
          <a:xfrm>
            <a:off x="320220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9" name="CustomShape 43"/>
          <p:cNvSpPr/>
          <p:nvPr/>
        </p:nvSpPr>
        <p:spPr>
          <a:xfrm>
            <a:off x="320220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0" name="CustomShape 44"/>
          <p:cNvSpPr/>
          <p:nvPr/>
        </p:nvSpPr>
        <p:spPr>
          <a:xfrm>
            <a:off x="320220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1" name="CustomShape 45"/>
          <p:cNvSpPr/>
          <p:nvPr/>
        </p:nvSpPr>
        <p:spPr>
          <a:xfrm>
            <a:off x="1363680" y="5105520"/>
            <a:ext cx="6189840" cy="112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		if ( X</a:t>
            </a:r>
            <a:r>
              <a:rPr lang="en-US" sz="2400" b="0" strike="noStrike" spc="-1" baseline="-25000">
                <a:solidFill>
                  <a:srgbClr val="008000"/>
                </a:solidFill>
                <a:latin typeface="Times New Roman"/>
              </a:rPr>
              <a:t>i</a:t>
            </a: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== Y</a:t>
            </a:r>
            <a:r>
              <a:rPr lang="en-US" sz="2400" b="0" strike="noStrike" spc="-1" baseline="-25000">
                <a:solidFill>
                  <a:srgbClr val="008000"/>
                </a:solidFill>
                <a:latin typeface="Times New Roman"/>
              </a:rPr>
              <a:t>j</a:t>
            </a: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)		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			c[i,j] = c[i-1,j-1] + 1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		else c[i,j] = max( c[i-1,j], c[i,j-1] )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2" name="CustomShape 46"/>
          <p:cNvSpPr/>
          <p:nvPr/>
        </p:nvSpPr>
        <p:spPr>
          <a:xfrm>
            <a:off x="64026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3" name="CustomShape 47"/>
          <p:cNvSpPr/>
          <p:nvPr/>
        </p:nvSpPr>
        <p:spPr>
          <a:xfrm>
            <a:off x="55645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4" name="CustomShape 48"/>
          <p:cNvSpPr/>
          <p:nvPr/>
        </p:nvSpPr>
        <p:spPr>
          <a:xfrm>
            <a:off x="4726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5" name="CustomShape 49"/>
          <p:cNvSpPr/>
          <p:nvPr/>
        </p:nvSpPr>
        <p:spPr>
          <a:xfrm>
            <a:off x="39643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6" name="CustomShape 50"/>
          <p:cNvSpPr/>
          <p:nvPr/>
        </p:nvSpPr>
        <p:spPr>
          <a:xfrm>
            <a:off x="72406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7" name="CustomShape 51"/>
          <p:cNvSpPr/>
          <p:nvPr/>
        </p:nvSpPr>
        <p:spPr>
          <a:xfrm>
            <a:off x="396432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8" name="CustomShape 52"/>
          <p:cNvSpPr/>
          <p:nvPr/>
        </p:nvSpPr>
        <p:spPr>
          <a:xfrm>
            <a:off x="472608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9" name="CustomShape 53"/>
          <p:cNvSpPr/>
          <p:nvPr/>
        </p:nvSpPr>
        <p:spPr>
          <a:xfrm>
            <a:off x="556452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0" name="CustomShape 54"/>
          <p:cNvSpPr/>
          <p:nvPr/>
        </p:nvSpPr>
        <p:spPr>
          <a:xfrm>
            <a:off x="640260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1" name="CustomShape 55"/>
          <p:cNvSpPr/>
          <p:nvPr/>
        </p:nvSpPr>
        <p:spPr>
          <a:xfrm>
            <a:off x="724068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2" name="CustomShape 56"/>
          <p:cNvSpPr/>
          <p:nvPr/>
        </p:nvSpPr>
        <p:spPr>
          <a:xfrm>
            <a:off x="2362320" y="2819520"/>
            <a:ext cx="609480" cy="609480"/>
          </a:xfrm>
          <a:prstGeom prst="ellipse">
            <a:avLst/>
          </a:prstGeom>
          <a:noFill/>
          <a:ln w="38160">
            <a:solidFill>
              <a:srgbClr val="008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57"/>
          <p:cNvSpPr/>
          <p:nvPr/>
        </p:nvSpPr>
        <p:spPr>
          <a:xfrm>
            <a:off x="7162920" y="1066680"/>
            <a:ext cx="609480" cy="609840"/>
          </a:xfrm>
          <a:prstGeom prst="ellipse">
            <a:avLst/>
          </a:prstGeom>
          <a:noFill/>
          <a:ln w="38160">
            <a:solidFill>
              <a:srgbClr val="008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Line 58"/>
          <p:cNvSpPr/>
          <p:nvPr/>
        </p:nvSpPr>
        <p:spPr>
          <a:xfrm>
            <a:off x="6934320" y="2666880"/>
            <a:ext cx="304560" cy="38124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59"/>
          <p:cNvSpPr/>
          <p:nvPr/>
        </p:nvSpPr>
        <p:spPr>
          <a:xfrm>
            <a:off x="7542360" y="0"/>
            <a:ext cx="1600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8000"/>
                </a:solidFill>
                <a:latin typeface="Times New Roman"/>
              </a:rPr>
              <a:t>A</a:t>
            </a:r>
            <a:r>
              <a:rPr lang="en-US" sz="3200" b="0" strike="noStrike" spc="-1">
                <a:solidFill>
                  <a:srgbClr val="FF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8000"/>
                </a:solidFill>
                <a:latin typeface="Times New Roman"/>
              </a:rPr>
              <a:t>BDCA</a:t>
            </a:r>
            <a:r>
              <a:rPr lang="en-US" sz="3200" b="0" strike="noStrike" spc="-1">
                <a:solidFill>
                  <a:srgbClr val="FF0000"/>
                </a:solidFill>
                <a:latin typeface="Times New Roman"/>
              </a:rPr>
              <a:t>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55D6730-E127-4BB4-A030-F68FF7F205C3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30153" y="15228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 dirty="0">
                <a:solidFill>
                  <a:srgbClr val="003366"/>
                </a:solidFill>
                <a:latin typeface="Times New Roman"/>
              </a:rPr>
              <a:t>Dynamic programming</a:t>
            </a:r>
            <a:endParaRPr lang="en-IN" sz="4400" b="0" strike="noStrike" spc="-1" dirty="0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612673" y="1219320"/>
            <a:ext cx="7589880" cy="5257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720" indent="-342720">
              <a:lnSpc>
                <a:spcPct val="12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It is used, when the solution can be recursively described in terms of solutions to subproblems (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optimal substructure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)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2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Algorithm finds solutions to subproblems and stores them in memory for later use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2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More efficient than “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brute-force methods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”, which solve the same subproblems over and over again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CustomShape 1"/>
          <p:cNvSpPr/>
          <p:nvPr/>
        </p:nvSpPr>
        <p:spPr>
          <a:xfrm>
            <a:off x="1173240" y="6265800"/>
            <a:ext cx="19047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00E4DA8-5013-4489-AEF1-A6B87BDC6580}" type="datetime">
              <a:rPr lang="en-US" sz="1400" b="0" strike="noStrike" spc="-1">
                <a:solidFill>
                  <a:srgbClr val="000000"/>
                </a:solidFill>
                <a:latin typeface="Arial"/>
              </a:rPr>
              <a:t>11/9/2022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7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99933C7-BCC3-4075-8012-A9EE8C79B3A5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20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8" name="TextShape 3"/>
          <p:cNvSpPr txBox="1"/>
          <p:nvPr/>
        </p:nvSpPr>
        <p:spPr>
          <a:xfrm>
            <a:off x="838080" y="0"/>
            <a:ext cx="8305920" cy="914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LCS Example (10)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599" name="Line 4"/>
          <p:cNvSpPr/>
          <p:nvPr/>
        </p:nvSpPr>
        <p:spPr>
          <a:xfrm>
            <a:off x="3048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0" name="Line 5"/>
          <p:cNvSpPr/>
          <p:nvPr/>
        </p:nvSpPr>
        <p:spPr>
          <a:xfrm>
            <a:off x="3048120" y="16002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1" name="Line 6"/>
          <p:cNvSpPr/>
          <p:nvPr/>
        </p:nvSpPr>
        <p:spPr>
          <a:xfrm>
            <a:off x="5334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2" name="Line 7"/>
          <p:cNvSpPr/>
          <p:nvPr/>
        </p:nvSpPr>
        <p:spPr>
          <a:xfrm>
            <a:off x="44956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3" name="Line 8"/>
          <p:cNvSpPr/>
          <p:nvPr/>
        </p:nvSpPr>
        <p:spPr>
          <a:xfrm>
            <a:off x="37339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Line 9"/>
          <p:cNvSpPr/>
          <p:nvPr/>
        </p:nvSpPr>
        <p:spPr>
          <a:xfrm>
            <a:off x="61722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5" name="Line 10"/>
          <p:cNvSpPr/>
          <p:nvPr/>
        </p:nvSpPr>
        <p:spPr>
          <a:xfrm>
            <a:off x="77724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6" name="Line 11"/>
          <p:cNvSpPr/>
          <p:nvPr/>
        </p:nvSpPr>
        <p:spPr>
          <a:xfrm>
            <a:off x="70102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Line 12"/>
          <p:cNvSpPr/>
          <p:nvPr/>
        </p:nvSpPr>
        <p:spPr>
          <a:xfrm>
            <a:off x="3048120" y="28195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Line 13"/>
          <p:cNvSpPr/>
          <p:nvPr/>
        </p:nvSpPr>
        <p:spPr>
          <a:xfrm>
            <a:off x="3048120" y="35053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Line 14"/>
          <p:cNvSpPr/>
          <p:nvPr/>
        </p:nvSpPr>
        <p:spPr>
          <a:xfrm>
            <a:off x="3048120" y="41148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0" name="Line 15"/>
          <p:cNvSpPr/>
          <p:nvPr/>
        </p:nvSpPr>
        <p:spPr>
          <a:xfrm>
            <a:off x="3048120" y="22096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1" name="Line 16"/>
          <p:cNvSpPr/>
          <p:nvPr/>
        </p:nvSpPr>
        <p:spPr>
          <a:xfrm>
            <a:off x="3048120" y="47242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2" name="CustomShape 17"/>
          <p:cNvSpPr/>
          <p:nvPr/>
        </p:nvSpPr>
        <p:spPr>
          <a:xfrm>
            <a:off x="2592000" y="762120"/>
            <a:ext cx="51426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j       0        </a:t>
            </a: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1          2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        3        4         5 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3" name="CustomShape 18"/>
          <p:cNvSpPr/>
          <p:nvPr/>
        </p:nvSpPr>
        <p:spPr>
          <a:xfrm>
            <a:off x="1297080" y="16765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4" name="CustomShape 19"/>
          <p:cNvSpPr/>
          <p:nvPr/>
        </p:nvSpPr>
        <p:spPr>
          <a:xfrm>
            <a:off x="1297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5" name="CustomShape 20"/>
          <p:cNvSpPr/>
          <p:nvPr/>
        </p:nvSpPr>
        <p:spPr>
          <a:xfrm>
            <a:off x="1297080" y="29718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6" name="CustomShape 21"/>
          <p:cNvSpPr/>
          <p:nvPr/>
        </p:nvSpPr>
        <p:spPr>
          <a:xfrm>
            <a:off x="1297080" y="35812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3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7" name="CustomShape 22"/>
          <p:cNvSpPr/>
          <p:nvPr/>
        </p:nvSpPr>
        <p:spPr>
          <a:xfrm>
            <a:off x="1297080" y="4191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8" name="CustomShape 23"/>
          <p:cNvSpPr/>
          <p:nvPr/>
        </p:nvSpPr>
        <p:spPr>
          <a:xfrm>
            <a:off x="1280520" y="11080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9" name="CustomShape 24"/>
          <p:cNvSpPr/>
          <p:nvPr/>
        </p:nvSpPr>
        <p:spPr>
          <a:xfrm>
            <a:off x="2440080" y="16002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Xi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0" name="CustomShape 25"/>
          <p:cNvSpPr/>
          <p:nvPr/>
        </p:nvSpPr>
        <p:spPr>
          <a:xfrm>
            <a:off x="244044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1" name="CustomShape 26"/>
          <p:cNvSpPr/>
          <p:nvPr/>
        </p:nvSpPr>
        <p:spPr>
          <a:xfrm>
            <a:off x="2440080" y="289548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2" name="CustomShape 27"/>
          <p:cNvSpPr/>
          <p:nvPr/>
        </p:nvSpPr>
        <p:spPr>
          <a:xfrm>
            <a:off x="2440440" y="35812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3" name="CustomShape 28"/>
          <p:cNvSpPr/>
          <p:nvPr/>
        </p:nvSpPr>
        <p:spPr>
          <a:xfrm>
            <a:off x="2440080" y="41911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4" name="CustomShape 29"/>
          <p:cNvSpPr/>
          <p:nvPr/>
        </p:nvSpPr>
        <p:spPr>
          <a:xfrm>
            <a:off x="3125880" y="11430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Yj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5" name="CustomShape 30"/>
          <p:cNvSpPr/>
          <p:nvPr/>
        </p:nvSpPr>
        <p:spPr>
          <a:xfrm>
            <a:off x="724068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6" name="CustomShape 31"/>
          <p:cNvSpPr/>
          <p:nvPr/>
        </p:nvSpPr>
        <p:spPr>
          <a:xfrm>
            <a:off x="396432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7" name="CustomShape 32"/>
          <p:cNvSpPr/>
          <p:nvPr/>
        </p:nvSpPr>
        <p:spPr>
          <a:xfrm>
            <a:off x="640296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8" name="CustomShape 33"/>
          <p:cNvSpPr/>
          <p:nvPr/>
        </p:nvSpPr>
        <p:spPr>
          <a:xfrm>
            <a:off x="556488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9" name="CustomShape 34"/>
          <p:cNvSpPr/>
          <p:nvPr/>
        </p:nvSpPr>
        <p:spPr>
          <a:xfrm>
            <a:off x="472644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0" name="CustomShape 35"/>
          <p:cNvSpPr/>
          <p:nvPr/>
        </p:nvSpPr>
        <p:spPr>
          <a:xfrm>
            <a:off x="32022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1" name="CustomShape 36"/>
          <p:cNvSpPr/>
          <p:nvPr/>
        </p:nvSpPr>
        <p:spPr>
          <a:xfrm>
            <a:off x="32022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2" name="CustomShape 37"/>
          <p:cNvSpPr/>
          <p:nvPr/>
        </p:nvSpPr>
        <p:spPr>
          <a:xfrm>
            <a:off x="72406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3" name="CustomShape 38"/>
          <p:cNvSpPr/>
          <p:nvPr/>
        </p:nvSpPr>
        <p:spPr>
          <a:xfrm>
            <a:off x="64026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4" name="CustomShape 39"/>
          <p:cNvSpPr/>
          <p:nvPr/>
        </p:nvSpPr>
        <p:spPr>
          <a:xfrm>
            <a:off x="55645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" name="CustomShape 40"/>
          <p:cNvSpPr/>
          <p:nvPr/>
        </p:nvSpPr>
        <p:spPr>
          <a:xfrm>
            <a:off x="47260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6" name="CustomShape 41"/>
          <p:cNvSpPr/>
          <p:nvPr/>
        </p:nvSpPr>
        <p:spPr>
          <a:xfrm>
            <a:off x="39643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7" name="CustomShape 42"/>
          <p:cNvSpPr/>
          <p:nvPr/>
        </p:nvSpPr>
        <p:spPr>
          <a:xfrm>
            <a:off x="320220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8" name="CustomShape 43"/>
          <p:cNvSpPr/>
          <p:nvPr/>
        </p:nvSpPr>
        <p:spPr>
          <a:xfrm>
            <a:off x="320220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9" name="CustomShape 44"/>
          <p:cNvSpPr/>
          <p:nvPr/>
        </p:nvSpPr>
        <p:spPr>
          <a:xfrm>
            <a:off x="320220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0" name="CustomShape 45"/>
          <p:cNvSpPr/>
          <p:nvPr/>
        </p:nvSpPr>
        <p:spPr>
          <a:xfrm>
            <a:off x="1363680" y="5105520"/>
            <a:ext cx="6189840" cy="145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	if ( X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== Y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j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)		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		c[i,j] = c[i-1,j-1] + 1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		else c[i,j] = max( c[i-1,j], c[i,j-1] )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1" name="CustomShape 46"/>
          <p:cNvSpPr/>
          <p:nvPr/>
        </p:nvSpPr>
        <p:spPr>
          <a:xfrm>
            <a:off x="64026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2" name="CustomShape 47"/>
          <p:cNvSpPr/>
          <p:nvPr/>
        </p:nvSpPr>
        <p:spPr>
          <a:xfrm>
            <a:off x="55645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3" name="CustomShape 48"/>
          <p:cNvSpPr/>
          <p:nvPr/>
        </p:nvSpPr>
        <p:spPr>
          <a:xfrm>
            <a:off x="4726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4" name="CustomShape 49"/>
          <p:cNvSpPr/>
          <p:nvPr/>
        </p:nvSpPr>
        <p:spPr>
          <a:xfrm>
            <a:off x="39643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5" name="CustomShape 50"/>
          <p:cNvSpPr/>
          <p:nvPr/>
        </p:nvSpPr>
        <p:spPr>
          <a:xfrm>
            <a:off x="72406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6" name="CustomShape 51"/>
          <p:cNvSpPr/>
          <p:nvPr/>
        </p:nvSpPr>
        <p:spPr>
          <a:xfrm>
            <a:off x="724068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7" name="CustomShape 52"/>
          <p:cNvSpPr/>
          <p:nvPr/>
        </p:nvSpPr>
        <p:spPr>
          <a:xfrm>
            <a:off x="396432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8" name="CustomShape 53"/>
          <p:cNvSpPr/>
          <p:nvPr/>
        </p:nvSpPr>
        <p:spPr>
          <a:xfrm>
            <a:off x="556452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9" name="CustomShape 54"/>
          <p:cNvSpPr/>
          <p:nvPr/>
        </p:nvSpPr>
        <p:spPr>
          <a:xfrm>
            <a:off x="640260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0" name="CustomShape 55"/>
          <p:cNvSpPr/>
          <p:nvPr/>
        </p:nvSpPr>
        <p:spPr>
          <a:xfrm>
            <a:off x="472608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1" name="CustomShape 56"/>
          <p:cNvSpPr/>
          <p:nvPr/>
        </p:nvSpPr>
        <p:spPr>
          <a:xfrm>
            <a:off x="2362320" y="3505320"/>
            <a:ext cx="609480" cy="609480"/>
          </a:xfrm>
          <a:prstGeom prst="ellipse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2" name="CustomShape 57"/>
          <p:cNvSpPr/>
          <p:nvPr/>
        </p:nvSpPr>
        <p:spPr>
          <a:xfrm>
            <a:off x="3809880" y="1066680"/>
            <a:ext cx="1524240" cy="609840"/>
          </a:xfrm>
          <a:prstGeom prst="ellipse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3" name="CustomShape 58"/>
          <p:cNvSpPr/>
          <p:nvPr/>
        </p:nvSpPr>
        <p:spPr>
          <a:xfrm>
            <a:off x="396432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4" name="CustomShape 59"/>
          <p:cNvSpPr/>
          <p:nvPr/>
        </p:nvSpPr>
        <p:spPr>
          <a:xfrm>
            <a:off x="472608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5" name="Line 60"/>
          <p:cNvSpPr/>
          <p:nvPr/>
        </p:nvSpPr>
        <p:spPr>
          <a:xfrm>
            <a:off x="3886200" y="3429000"/>
            <a:ext cx="0" cy="30492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6" name="Line 61"/>
          <p:cNvSpPr/>
          <p:nvPr/>
        </p:nvSpPr>
        <p:spPr>
          <a:xfrm>
            <a:off x="4724280" y="3429000"/>
            <a:ext cx="0" cy="30492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7" name="Line 62"/>
          <p:cNvSpPr/>
          <p:nvPr/>
        </p:nvSpPr>
        <p:spPr>
          <a:xfrm>
            <a:off x="4343400" y="3809880"/>
            <a:ext cx="304920" cy="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8" name="CustomShape 63"/>
          <p:cNvSpPr/>
          <p:nvPr/>
        </p:nvSpPr>
        <p:spPr>
          <a:xfrm>
            <a:off x="7542360" y="0"/>
            <a:ext cx="1600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8000"/>
                </a:solidFill>
                <a:latin typeface="Times New Roman"/>
              </a:rPr>
              <a:t>AB</a:t>
            </a:r>
            <a:r>
              <a:rPr lang="en-US" sz="3200" b="0" strike="noStrike" spc="-1">
                <a:solidFill>
                  <a:srgbClr val="FF0000"/>
                </a:solidFill>
                <a:latin typeface="Times New Roman"/>
              </a:rPr>
              <a:t>C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FF0000"/>
                </a:solidFill>
                <a:latin typeface="Times New Roman"/>
              </a:rPr>
              <a:t>BD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CAB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CustomShape 1"/>
          <p:cNvSpPr/>
          <p:nvPr/>
        </p:nvSpPr>
        <p:spPr>
          <a:xfrm>
            <a:off x="1173240" y="6265800"/>
            <a:ext cx="19047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68FB500-B633-4ADB-BF0F-291606673307}" type="datetime">
              <a:rPr lang="en-US" sz="1400" b="0" strike="noStrike" spc="-1">
                <a:solidFill>
                  <a:srgbClr val="000000"/>
                </a:solidFill>
                <a:latin typeface="Arial"/>
              </a:rPr>
              <a:t>11/9/2022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0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7909441-684D-4A0D-986B-2FFDB24A35D9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21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1" name="TextShape 3"/>
          <p:cNvSpPr txBox="1"/>
          <p:nvPr/>
        </p:nvSpPr>
        <p:spPr>
          <a:xfrm>
            <a:off x="838080" y="0"/>
            <a:ext cx="8305920" cy="914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LCS Example (11)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662" name="Line 4"/>
          <p:cNvSpPr/>
          <p:nvPr/>
        </p:nvSpPr>
        <p:spPr>
          <a:xfrm>
            <a:off x="3048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3" name="Line 5"/>
          <p:cNvSpPr/>
          <p:nvPr/>
        </p:nvSpPr>
        <p:spPr>
          <a:xfrm>
            <a:off x="3048120" y="16002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4" name="Line 6"/>
          <p:cNvSpPr/>
          <p:nvPr/>
        </p:nvSpPr>
        <p:spPr>
          <a:xfrm>
            <a:off x="5334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5" name="Line 7"/>
          <p:cNvSpPr/>
          <p:nvPr/>
        </p:nvSpPr>
        <p:spPr>
          <a:xfrm>
            <a:off x="44956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6" name="Line 8"/>
          <p:cNvSpPr/>
          <p:nvPr/>
        </p:nvSpPr>
        <p:spPr>
          <a:xfrm>
            <a:off x="37339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7" name="Line 9"/>
          <p:cNvSpPr/>
          <p:nvPr/>
        </p:nvSpPr>
        <p:spPr>
          <a:xfrm>
            <a:off x="61722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8" name="Line 10"/>
          <p:cNvSpPr/>
          <p:nvPr/>
        </p:nvSpPr>
        <p:spPr>
          <a:xfrm>
            <a:off x="77724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9" name="Line 11"/>
          <p:cNvSpPr/>
          <p:nvPr/>
        </p:nvSpPr>
        <p:spPr>
          <a:xfrm>
            <a:off x="70102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Line 12"/>
          <p:cNvSpPr/>
          <p:nvPr/>
        </p:nvSpPr>
        <p:spPr>
          <a:xfrm>
            <a:off x="3048120" y="28195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Line 13"/>
          <p:cNvSpPr/>
          <p:nvPr/>
        </p:nvSpPr>
        <p:spPr>
          <a:xfrm>
            <a:off x="3048120" y="35053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Line 14"/>
          <p:cNvSpPr/>
          <p:nvPr/>
        </p:nvSpPr>
        <p:spPr>
          <a:xfrm>
            <a:off x="3048120" y="41148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Line 15"/>
          <p:cNvSpPr/>
          <p:nvPr/>
        </p:nvSpPr>
        <p:spPr>
          <a:xfrm>
            <a:off x="3048120" y="22096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4" name="Line 16"/>
          <p:cNvSpPr/>
          <p:nvPr/>
        </p:nvSpPr>
        <p:spPr>
          <a:xfrm>
            <a:off x="3048120" y="47242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5" name="CustomShape 17"/>
          <p:cNvSpPr/>
          <p:nvPr/>
        </p:nvSpPr>
        <p:spPr>
          <a:xfrm>
            <a:off x="2592000" y="762120"/>
            <a:ext cx="51429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j       0        1          2         </a:t>
            </a: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3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       4         5 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6" name="CustomShape 18"/>
          <p:cNvSpPr/>
          <p:nvPr/>
        </p:nvSpPr>
        <p:spPr>
          <a:xfrm>
            <a:off x="1297080" y="16765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7" name="CustomShape 19"/>
          <p:cNvSpPr/>
          <p:nvPr/>
        </p:nvSpPr>
        <p:spPr>
          <a:xfrm>
            <a:off x="1297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8" name="CustomShape 20"/>
          <p:cNvSpPr/>
          <p:nvPr/>
        </p:nvSpPr>
        <p:spPr>
          <a:xfrm>
            <a:off x="1297080" y="29718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9" name="CustomShape 21"/>
          <p:cNvSpPr/>
          <p:nvPr/>
        </p:nvSpPr>
        <p:spPr>
          <a:xfrm>
            <a:off x="1297080" y="35812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3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0" name="CustomShape 22"/>
          <p:cNvSpPr/>
          <p:nvPr/>
        </p:nvSpPr>
        <p:spPr>
          <a:xfrm>
            <a:off x="1297080" y="4191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1" name="CustomShape 23"/>
          <p:cNvSpPr/>
          <p:nvPr/>
        </p:nvSpPr>
        <p:spPr>
          <a:xfrm>
            <a:off x="1280520" y="11080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2" name="CustomShape 24"/>
          <p:cNvSpPr/>
          <p:nvPr/>
        </p:nvSpPr>
        <p:spPr>
          <a:xfrm>
            <a:off x="2440080" y="16002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Xi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3" name="CustomShape 25"/>
          <p:cNvSpPr/>
          <p:nvPr/>
        </p:nvSpPr>
        <p:spPr>
          <a:xfrm>
            <a:off x="244044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4" name="CustomShape 26"/>
          <p:cNvSpPr/>
          <p:nvPr/>
        </p:nvSpPr>
        <p:spPr>
          <a:xfrm>
            <a:off x="2440080" y="289548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5" name="CustomShape 27"/>
          <p:cNvSpPr/>
          <p:nvPr/>
        </p:nvSpPr>
        <p:spPr>
          <a:xfrm>
            <a:off x="2440440" y="35812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6" name="CustomShape 28"/>
          <p:cNvSpPr/>
          <p:nvPr/>
        </p:nvSpPr>
        <p:spPr>
          <a:xfrm>
            <a:off x="2440080" y="41911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7" name="CustomShape 29"/>
          <p:cNvSpPr/>
          <p:nvPr/>
        </p:nvSpPr>
        <p:spPr>
          <a:xfrm>
            <a:off x="3125880" y="11430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Yj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8" name="CustomShape 30"/>
          <p:cNvSpPr/>
          <p:nvPr/>
        </p:nvSpPr>
        <p:spPr>
          <a:xfrm>
            <a:off x="724068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9" name="CustomShape 31"/>
          <p:cNvSpPr/>
          <p:nvPr/>
        </p:nvSpPr>
        <p:spPr>
          <a:xfrm>
            <a:off x="396432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0" name="CustomShape 32"/>
          <p:cNvSpPr/>
          <p:nvPr/>
        </p:nvSpPr>
        <p:spPr>
          <a:xfrm>
            <a:off x="640296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1" name="CustomShape 33"/>
          <p:cNvSpPr/>
          <p:nvPr/>
        </p:nvSpPr>
        <p:spPr>
          <a:xfrm>
            <a:off x="556488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2" name="CustomShape 34"/>
          <p:cNvSpPr/>
          <p:nvPr/>
        </p:nvSpPr>
        <p:spPr>
          <a:xfrm>
            <a:off x="472644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3" name="CustomShape 35"/>
          <p:cNvSpPr/>
          <p:nvPr/>
        </p:nvSpPr>
        <p:spPr>
          <a:xfrm>
            <a:off x="32022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4" name="CustomShape 36"/>
          <p:cNvSpPr/>
          <p:nvPr/>
        </p:nvSpPr>
        <p:spPr>
          <a:xfrm>
            <a:off x="32022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5" name="CustomShape 37"/>
          <p:cNvSpPr/>
          <p:nvPr/>
        </p:nvSpPr>
        <p:spPr>
          <a:xfrm>
            <a:off x="72406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6" name="CustomShape 38"/>
          <p:cNvSpPr/>
          <p:nvPr/>
        </p:nvSpPr>
        <p:spPr>
          <a:xfrm>
            <a:off x="64026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7" name="CustomShape 39"/>
          <p:cNvSpPr/>
          <p:nvPr/>
        </p:nvSpPr>
        <p:spPr>
          <a:xfrm>
            <a:off x="55645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8" name="CustomShape 40"/>
          <p:cNvSpPr/>
          <p:nvPr/>
        </p:nvSpPr>
        <p:spPr>
          <a:xfrm>
            <a:off x="47260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9" name="CustomShape 41"/>
          <p:cNvSpPr/>
          <p:nvPr/>
        </p:nvSpPr>
        <p:spPr>
          <a:xfrm>
            <a:off x="39643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0" name="CustomShape 42"/>
          <p:cNvSpPr/>
          <p:nvPr/>
        </p:nvSpPr>
        <p:spPr>
          <a:xfrm>
            <a:off x="320220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1" name="CustomShape 43"/>
          <p:cNvSpPr/>
          <p:nvPr/>
        </p:nvSpPr>
        <p:spPr>
          <a:xfrm>
            <a:off x="320220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2" name="CustomShape 44"/>
          <p:cNvSpPr/>
          <p:nvPr/>
        </p:nvSpPr>
        <p:spPr>
          <a:xfrm>
            <a:off x="320220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3" name="CustomShape 45"/>
          <p:cNvSpPr/>
          <p:nvPr/>
        </p:nvSpPr>
        <p:spPr>
          <a:xfrm>
            <a:off x="1363680" y="5105520"/>
            <a:ext cx="6189840" cy="112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		if ( X</a:t>
            </a:r>
            <a:r>
              <a:rPr lang="en-US" sz="2400" b="0" strike="noStrike" spc="-1" baseline="-25000">
                <a:solidFill>
                  <a:srgbClr val="008000"/>
                </a:solidFill>
                <a:latin typeface="Times New Roman"/>
              </a:rPr>
              <a:t>i</a:t>
            </a: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== Y</a:t>
            </a:r>
            <a:r>
              <a:rPr lang="en-US" sz="2400" b="0" strike="noStrike" spc="-1" baseline="-25000">
                <a:solidFill>
                  <a:srgbClr val="008000"/>
                </a:solidFill>
                <a:latin typeface="Times New Roman"/>
              </a:rPr>
              <a:t>j</a:t>
            </a: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)		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			c[i,j] = c[i-1,j-1] + 1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		else c[i,j] = max( c[i-1,j], c[i,j-1] )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4" name="CustomShape 46"/>
          <p:cNvSpPr/>
          <p:nvPr/>
        </p:nvSpPr>
        <p:spPr>
          <a:xfrm>
            <a:off x="64026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5" name="CustomShape 47"/>
          <p:cNvSpPr/>
          <p:nvPr/>
        </p:nvSpPr>
        <p:spPr>
          <a:xfrm>
            <a:off x="55645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6" name="CustomShape 48"/>
          <p:cNvSpPr/>
          <p:nvPr/>
        </p:nvSpPr>
        <p:spPr>
          <a:xfrm>
            <a:off x="4726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7" name="CustomShape 49"/>
          <p:cNvSpPr/>
          <p:nvPr/>
        </p:nvSpPr>
        <p:spPr>
          <a:xfrm>
            <a:off x="39643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8" name="CustomShape 50"/>
          <p:cNvSpPr/>
          <p:nvPr/>
        </p:nvSpPr>
        <p:spPr>
          <a:xfrm>
            <a:off x="72406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9" name="CustomShape 51"/>
          <p:cNvSpPr/>
          <p:nvPr/>
        </p:nvSpPr>
        <p:spPr>
          <a:xfrm>
            <a:off x="396432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0" name="CustomShape 52"/>
          <p:cNvSpPr/>
          <p:nvPr/>
        </p:nvSpPr>
        <p:spPr>
          <a:xfrm>
            <a:off x="724068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1" name="CustomShape 53"/>
          <p:cNvSpPr/>
          <p:nvPr/>
        </p:nvSpPr>
        <p:spPr>
          <a:xfrm>
            <a:off x="556452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2" name="CustomShape 54"/>
          <p:cNvSpPr/>
          <p:nvPr/>
        </p:nvSpPr>
        <p:spPr>
          <a:xfrm>
            <a:off x="640260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3" name="CustomShape 55"/>
          <p:cNvSpPr/>
          <p:nvPr/>
        </p:nvSpPr>
        <p:spPr>
          <a:xfrm>
            <a:off x="472608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4" name="CustomShape 56"/>
          <p:cNvSpPr/>
          <p:nvPr/>
        </p:nvSpPr>
        <p:spPr>
          <a:xfrm>
            <a:off x="396432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5" name="CustomShape 57"/>
          <p:cNvSpPr/>
          <p:nvPr/>
        </p:nvSpPr>
        <p:spPr>
          <a:xfrm>
            <a:off x="472608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6" name="CustomShape 58"/>
          <p:cNvSpPr/>
          <p:nvPr/>
        </p:nvSpPr>
        <p:spPr>
          <a:xfrm>
            <a:off x="556452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7" name="Line 59"/>
          <p:cNvSpPr/>
          <p:nvPr/>
        </p:nvSpPr>
        <p:spPr>
          <a:xfrm>
            <a:off x="5181480" y="3352680"/>
            <a:ext cx="304920" cy="38124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8" name="CustomShape 60"/>
          <p:cNvSpPr/>
          <p:nvPr/>
        </p:nvSpPr>
        <p:spPr>
          <a:xfrm>
            <a:off x="2362320" y="3505320"/>
            <a:ext cx="609480" cy="609480"/>
          </a:xfrm>
          <a:prstGeom prst="ellipse">
            <a:avLst/>
          </a:prstGeom>
          <a:noFill/>
          <a:ln w="57240">
            <a:solidFill>
              <a:srgbClr val="008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CustomShape 61"/>
          <p:cNvSpPr/>
          <p:nvPr/>
        </p:nvSpPr>
        <p:spPr>
          <a:xfrm>
            <a:off x="5486400" y="1066680"/>
            <a:ext cx="609480" cy="609840"/>
          </a:xfrm>
          <a:prstGeom prst="ellipse">
            <a:avLst/>
          </a:prstGeom>
          <a:noFill/>
          <a:ln w="57240">
            <a:solidFill>
              <a:srgbClr val="008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0" name="CustomShape 62"/>
          <p:cNvSpPr/>
          <p:nvPr/>
        </p:nvSpPr>
        <p:spPr>
          <a:xfrm>
            <a:off x="7542360" y="0"/>
            <a:ext cx="1600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8000"/>
                </a:solidFill>
                <a:latin typeface="Times New Roman"/>
              </a:rPr>
              <a:t>AB</a:t>
            </a:r>
            <a:r>
              <a:rPr lang="en-US" sz="3200" b="0" strike="noStrike" spc="-1">
                <a:solidFill>
                  <a:srgbClr val="FF0000"/>
                </a:solidFill>
                <a:latin typeface="Times New Roman"/>
              </a:rPr>
              <a:t>C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8000"/>
                </a:solidFill>
                <a:latin typeface="Times New Roman"/>
              </a:rPr>
              <a:t>BD</a:t>
            </a:r>
            <a:r>
              <a:rPr lang="en-US" sz="3200" b="0" strike="noStrike" spc="-1">
                <a:solidFill>
                  <a:srgbClr val="FF0000"/>
                </a:solidFill>
                <a:latin typeface="Times New Roman"/>
              </a:rPr>
              <a:t>C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CustomShape 1"/>
          <p:cNvSpPr/>
          <p:nvPr/>
        </p:nvSpPr>
        <p:spPr>
          <a:xfrm>
            <a:off x="1173240" y="6265800"/>
            <a:ext cx="19047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281EF57-83A0-4448-B8AD-9485568BB248}" type="datetime">
              <a:rPr lang="en-US" sz="1400" b="0" strike="noStrike" spc="-1">
                <a:solidFill>
                  <a:srgbClr val="000000"/>
                </a:solidFill>
                <a:latin typeface="Arial"/>
              </a:rPr>
              <a:t>11/9/2022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2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A07DBA3-77AF-48A6-B612-18EB8BB48C1E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3" name="TextShape 3"/>
          <p:cNvSpPr txBox="1"/>
          <p:nvPr/>
        </p:nvSpPr>
        <p:spPr>
          <a:xfrm>
            <a:off x="838080" y="0"/>
            <a:ext cx="8305920" cy="914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LCS Example (12)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724" name="Line 4"/>
          <p:cNvSpPr/>
          <p:nvPr/>
        </p:nvSpPr>
        <p:spPr>
          <a:xfrm>
            <a:off x="3048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Line 5"/>
          <p:cNvSpPr/>
          <p:nvPr/>
        </p:nvSpPr>
        <p:spPr>
          <a:xfrm>
            <a:off x="3048120" y="16002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6" name="Line 6"/>
          <p:cNvSpPr/>
          <p:nvPr/>
        </p:nvSpPr>
        <p:spPr>
          <a:xfrm>
            <a:off x="5334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Line 7"/>
          <p:cNvSpPr/>
          <p:nvPr/>
        </p:nvSpPr>
        <p:spPr>
          <a:xfrm>
            <a:off x="44956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Line 8"/>
          <p:cNvSpPr/>
          <p:nvPr/>
        </p:nvSpPr>
        <p:spPr>
          <a:xfrm>
            <a:off x="37339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Line 9"/>
          <p:cNvSpPr/>
          <p:nvPr/>
        </p:nvSpPr>
        <p:spPr>
          <a:xfrm>
            <a:off x="61722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Line 10"/>
          <p:cNvSpPr/>
          <p:nvPr/>
        </p:nvSpPr>
        <p:spPr>
          <a:xfrm>
            <a:off x="77724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Line 11"/>
          <p:cNvSpPr/>
          <p:nvPr/>
        </p:nvSpPr>
        <p:spPr>
          <a:xfrm>
            <a:off x="70102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Line 12"/>
          <p:cNvSpPr/>
          <p:nvPr/>
        </p:nvSpPr>
        <p:spPr>
          <a:xfrm>
            <a:off x="3048120" y="28195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Line 13"/>
          <p:cNvSpPr/>
          <p:nvPr/>
        </p:nvSpPr>
        <p:spPr>
          <a:xfrm>
            <a:off x="3048120" y="35053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4" name="Line 14"/>
          <p:cNvSpPr/>
          <p:nvPr/>
        </p:nvSpPr>
        <p:spPr>
          <a:xfrm>
            <a:off x="3048120" y="41148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5" name="Line 15"/>
          <p:cNvSpPr/>
          <p:nvPr/>
        </p:nvSpPr>
        <p:spPr>
          <a:xfrm>
            <a:off x="3048120" y="22096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6" name="Line 16"/>
          <p:cNvSpPr/>
          <p:nvPr/>
        </p:nvSpPr>
        <p:spPr>
          <a:xfrm>
            <a:off x="3048120" y="47242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7" name="CustomShape 17"/>
          <p:cNvSpPr/>
          <p:nvPr/>
        </p:nvSpPr>
        <p:spPr>
          <a:xfrm>
            <a:off x="2592000" y="762120"/>
            <a:ext cx="51429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j       0        1          2         3        4         5 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8" name="CustomShape 18"/>
          <p:cNvSpPr/>
          <p:nvPr/>
        </p:nvSpPr>
        <p:spPr>
          <a:xfrm>
            <a:off x="1297080" y="16765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9" name="CustomShape 19"/>
          <p:cNvSpPr/>
          <p:nvPr/>
        </p:nvSpPr>
        <p:spPr>
          <a:xfrm>
            <a:off x="1297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0" name="CustomShape 20"/>
          <p:cNvSpPr/>
          <p:nvPr/>
        </p:nvSpPr>
        <p:spPr>
          <a:xfrm>
            <a:off x="1297080" y="29718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1" name="CustomShape 21"/>
          <p:cNvSpPr/>
          <p:nvPr/>
        </p:nvSpPr>
        <p:spPr>
          <a:xfrm>
            <a:off x="1297080" y="35812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2" name="CustomShape 22"/>
          <p:cNvSpPr/>
          <p:nvPr/>
        </p:nvSpPr>
        <p:spPr>
          <a:xfrm>
            <a:off x="1297080" y="4191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3" name="CustomShape 23"/>
          <p:cNvSpPr/>
          <p:nvPr/>
        </p:nvSpPr>
        <p:spPr>
          <a:xfrm>
            <a:off x="1280520" y="11080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4" name="CustomShape 24"/>
          <p:cNvSpPr/>
          <p:nvPr/>
        </p:nvSpPr>
        <p:spPr>
          <a:xfrm>
            <a:off x="2440080" y="16002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Xi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5" name="CustomShape 25"/>
          <p:cNvSpPr/>
          <p:nvPr/>
        </p:nvSpPr>
        <p:spPr>
          <a:xfrm>
            <a:off x="244044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6" name="CustomShape 26"/>
          <p:cNvSpPr/>
          <p:nvPr/>
        </p:nvSpPr>
        <p:spPr>
          <a:xfrm>
            <a:off x="2440080" y="289548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7" name="CustomShape 27"/>
          <p:cNvSpPr/>
          <p:nvPr/>
        </p:nvSpPr>
        <p:spPr>
          <a:xfrm>
            <a:off x="2440440" y="35812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8" name="CustomShape 28"/>
          <p:cNvSpPr/>
          <p:nvPr/>
        </p:nvSpPr>
        <p:spPr>
          <a:xfrm>
            <a:off x="2440080" y="41911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9" name="CustomShape 29"/>
          <p:cNvSpPr/>
          <p:nvPr/>
        </p:nvSpPr>
        <p:spPr>
          <a:xfrm>
            <a:off x="3125880" y="11430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Yj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0" name="CustomShape 30"/>
          <p:cNvSpPr/>
          <p:nvPr/>
        </p:nvSpPr>
        <p:spPr>
          <a:xfrm>
            <a:off x="724068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1" name="CustomShape 31"/>
          <p:cNvSpPr/>
          <p:nvPr/>
        </p:nvSpPr>
        <p:spPr>
          <a:xfrm>
            <a:off x="396432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2" name="CustomShape 32"/>
          <p:cNvSpPr/>
          <p:nvPr/>
        </p:nvSpPr>
        <p:spPr>
          <a:xfrm>
            <a:off x="640296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3" name="CustomShape 33"/>
          <p:cNvSpPr/>
          <p:nvPr/>
        </p:nvSpPr>
        <p:spPr>
          <a:xfrm>
            <a:off x="556488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4" name="CustomShape 34"/>
          <p:cNvSpPr/>
          <p:nvPr/>
        </p:nvSpPr>
        <p:spPr>
          <a:xfrm>
            <a:off x="472644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5" name="CustomShape 35"/>
          <p:cNvSpPr/>
          <p:nvPr/>
        </p:nvSpPr>
        <p:spPr>
          <a:xfrm>
            <a:off x="32022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6" name="CustomShape 36"/>
          <p:cNvSpPr/>
          <p:nvPr/>
        </p:nvSpPr>
        <p:spPr>
          <a:xfrm>
            <a:off x="32022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7" name="CustomShape 37"/>
          <p:cNvSpPr/>
          <p:nvPr/>
        </p:nvSpPr>
        <p:spPr>
          <a:xfrm>
            <a:off x="72406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8" name="CustomShape 38"/>
          <p:cNvSpPr/>
          <p:nvPr/>
        </p:nvSpPr>
        <p:spPr>
          <a:xfrm>
            <a:off x="64026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9" name="CustomShape 39"/>
          <p:cNvSpPr/>
          <p:nvPr/>
        </p:nvSpPr>
        <p:spPr>
          <a:xfrm>
            <a:off x="55645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0" name="CustomShape 40"/>
          <p:cNvSpPr/>
          <p:nvPr/>
        </p:nvSpPr>
        <p:spPr>
          <a:xfrm>
            <a:off x="47260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1" name="CustomShape 41"/>
          <p:cNvSpPr/>
          <p:nvPr/>
        </p:nvSpPr>
        <p:spPr>
          <a:xfrm>
            <a:off x="39643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2" name="CustomShape 42"/>
          <p:cNvSpPr/>
          <p:nvPr/>
        </p:nvSpPr>
        <p:spPr>
          <a:xfrm>
            <a:off x="320220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3" name="CustomShape 43"/>
          <p:cNvSpPr/>
          <p:nvPr/>
        </p:nvSpPr>
        <p:spPr>
          <a:xfrm>
            <a:off x="320220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4" name="CustomShape 44"/>
          <p:cNvSpPr/>
          <p:nvPr/>
        </p:nvSpPr>
        <p:spPr>
          <a:xfrm>
            <a:off x="320220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5" name="CustomShape 45"/>
          <p:cNvSpPr/>
          <p:nvPr/>
        </p:nvSpPr>
        <p:spPr>
          <a:xfrm>
            <a:off x="1363680" y="5105520"/>
            <a:ext cx="6189840" cy="112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	if ( X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== Y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j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)		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		c[i,j] = c[i-1,j-1] + 1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		else c[i,j] = max( c[i-1,j], c[i,j-1] )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6" name="CustomShape 46"/>
          <p:cNvSpPr/>
          <p:nvPr/>
        </p:nvSpPr>
        <p:spPr>
          <a:xfrm>
            <a:off x="64026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7" name="CustomShape 47"/>
          <p:cNvSpPr/>
          <p:nvPr/>
        </p:nvSpPr>
        <p:spPr>
          <a:xfrm>
            <a:off x="55645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8" name="CustomShape 48"/>
          <p:cNvSpPr/>
          <p:nvPr/>
        </p:nvSpPr>
        <p:spPr>
          <a:xfrm>
            <a:off x="4726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9" name="CustomShape 49"/>
          <p:cNvSpPr/>
          <p:nvPr/>
        </p:nvSpPr>
        <p:spPr>
          <a:xfrm>
            <a:off x="39643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0" name="CustomShape 50"/>
          <p:cNvSpPr/>
          <p:nvPr/>
        </p:nvSpPr>
        <p:spPr>
          <a:xfrm>
            <a:off x="72406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1" name="CustomShape 51"/>
          <p:cNvSpPr/>
          <p:nvPr/>
        </p:nvSpPr>
        <p:spPr>
          <a:xfrm>
            <a:off x="396432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2" name="CustomShape 52"/>
          <p:cNvSpPr/>
          <p:nvPr/>
        </p:nvSpPr>
        <p:spPr>
          <a:xfrm>
            <a:off x="724068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3" name="CustomShape 53"/>
          <p:cNvSpPr/>
          <p:nvPr/>
        </p:nvSpPr>
        <p:spPr>
          <a:xfrm>
            <a:off x="556452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4" name="CustomShape 54"/>
          <p:cNvSpPr/>
          <p:nvPr/>
        </p:nvSpPr>
        <p:spPr>
          <a:xfrm>
            <a:off x="640260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5" name="CustomShape 55"/>
          <p:cNvSpPr/>
          <p:nvPr/>
        </p:nvSpPr>
        <p:spPr>
          <a:xfrm>
            <a:off x="396432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6" name="CustomShape 56"/>
          <p:cNvSpPr/>
          <p:nvPr/>
        </p:nvSpPr>
        <p:spPr>
          <a:xfrm>
            <a:off x="472608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7" name="CustomShape 57"/>
          <p:cNvSpPr/>
          <p:nvPr/>
        </p:nvSpPr>
        <p:spPr>
          <a:xfrm>
            <a:off x="556452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8" name="CustomShape 58"/>
          <p:cNvSpPr/>
          <p:nvPr/>
        </p:nvSpPr>
        <p:spPr>
          <a:xfrm>
            <a:off x="472608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9" name="CustomShape 59"/>
          <p:cNvSpPr/>
          <p:nvPr/>
        </p:nvSpPr>
        <p:spPr>
          <a:xfrm>
            <a:off x="724068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0" name="CustomShape 60"/>
          <p:cNvSpPr/>
          <p:nvPr/>
        </p:nvSpPr>
        <p:spPr>
          <a:xfrm>
            <a:off x="640260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1" name="Line 61"/>
          <p:cNvSpPr/>
          <p:nvPr/>
        </p:nvSpPr>
        <p:spPr>
          <a:xfrm>
            <a:off x="6019920" y="3809880"/>
            <a:ext cx="380880" cy="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2" name="Line 62"/>
          <p:cNvSpPr/>
          <p:nvPr/>
        </p:nvSpPr>
        <p:spPr>
          <a:xfrm>
            <a:off x="6781680" y="3809880"/>
            <a:ext cx="381240" cy="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3" name="Line 63"/>
          <p:cNvSpPr/>
          <p:nvPr/>
        </p:nvSpPr>
        <p:spPr>
          <a:xfrm>
            <a:off x="7238880" y="3352680"/>
            <a:ext cx="0" cy="38124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4" name="CustomShape 64"/>
          <p:cNvSpPr/>
          <p:nvPr/>
        </p:nvSpPr>
        <p:spPr>
          <a:xfrm>
            <a:off x="6172200" y="1066680"/>
            <a:ext cx="1752480" cy="685800"/>
          </a:xfrm>
          <a:prstGeom prst="ellipse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5" name="CustomShape 65"/>
          <p:cNvSpPr/>
          <p:nvPr/>
        </p:nvSpPr>
        <p:spPr>
          <a:xfrm>
            <a:off x="2286000" y="3505320"/>
            <a:ext cx="685800" cy="609480"/>
          </a:xfrm>
          <a:prstGeom prst="ellipse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6" name="CustomShape 66"/>
          <p:cNvSpPr/>
          <p:nvPr/>
        </p:nvSpPr>
        <p:spPr>
          <a:xfrm>
            <a:off x="7542360" y="0"/>
            <a:ext cx="1600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8000"/>
                </a:solidFill>
                <a:latin typeface="Times New Roman"/>
              </a:rPr>
              <a:t>AB</a:t>
            </a:r>
            <a:r>
              <a:rPr lang="en-US" sz="3200" b="0" strike="noStrike" spc="-1">
                <a:solidFill>
                  <a:srgbClr val="FF0000"/>
                </a:solidFill>
                <a:latin typeface="Times New Roman"/>
              </a:rPr>
              <a:t>C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8000"/>
                </a:solidFill>
                <a:latin typeface="Times New Roman"/>
              </a:rPr>
              <a:t>BDC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CustomShape 1"/>
          <p:cNvSpPr/>
          <p:nvPr/>
        </p:nvSpPr>
        <p:spPr>
          <a:xfrm>
            <a:off x="1173240" y="6265800"/>
            <a:ext cx="19047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B0B04E3-E7AC-48DA-BECA-BC3534908C53}" type="datetime">
              <a:rPr lang="en-US" sz="1400" b="0" strike="noStrike" spc="-1">
                <a:solidFill>
                  <a:srgbClr val="000000"/>
                </a:solidFill>
                <a:latin typeface="Arial"/>
              </a:rPr>
              <a:t>11/9/2022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8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A6DB7FC-F199-4C3E-9CFE-40562C4F985B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23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9" name="TextShape 3"/>
          <p:cNvSpPr txBox="1"/>
          <p:nvPr/>
        </p:nvSpPr>
        <p:spPr>
          <a:xfrm>
            <a:off x="838080" y="0"/>
            <a:ext cx="8305920" cy="914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LCS Example (13)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790" name="Line 4"/>
          <p:cNvSpPr/>
          <p:nvPr/>
        </p:nvSpPr>
        <p:spPr>
          <a:xfrm>
            <a:off x="3048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1" name="Line 5"/>
          <p:cNvSpPr/>
          <p:nvPr/>
        </p:nvSpPr>
        <p:spPr>
          <a:xfrm>
            <a:off x="3048120" y="16002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2" name="Line 6"/>
          <p:cNvSpPr/>
          <p:nvPr/>
        </p:nvSpPr>
        <p:spPr>
          <a:xfrm>
            <a:off x="5334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3" name="Line 7"/>
          <p:cNvSpPr/>
          <p:nvPr/>
        </p:nvSpPr>
        <p:spPr>
          <a:xfrm>
            <a:off x="44956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4" name="Line 8"/>
          <p:cNvSpPr/>
          <p:nvPr/>
        </p:nvSpPr>
        <p:spPr>
          <a:xfrm>
            <a:off x="37339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5" name="Line 9"/>
          <p:cNvSpPr/>
          <p:nvPr/>
        </p:nvSpPr>
        <p:spPr>
          <a:xfrm>
            <a:off x="61722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6" name="Line 10"/>
          <p:cNvSpPr/>
          <p:nvPr/>
        </p:nvSpPr>
        <p:spPr>
          <a:xfrm>
            <a:off x="77724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7" name="Line 11"/>
          <p:cNvSpPr/>
          <p:nvPr/>
        </p:nvSpPr>
        <p:spPr>
          <a:xfrm>
            <a:off x="70102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8" name="Line 12"/>
          <p:cNvSpPr/>
          <p:nvPr/>
        </p:nvSpPr>
        <p:spPr>
          <a:xfrm>
            <a:off x="3048120" y="28195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9" name="Line 13"/>
          <p:cNvSpPr/>
          <p:nvPr/>
        </p:nvSpPr>
        <p:spPr>
          <a:xfrm>
            <a:off x="3048120" y="35053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Line 14"/>
          <p:cNvSpPr/>
          <p:nvPr/>
        </p:nvSpPr>
        <p:spPr>
          <a:xfrm>
            <a:off x="3048120" y="41148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Line 15"/>
          <p:cNvSpPr/>
          <p:nvPr/>
        </p:nvSpPr>
        <p:spPr>
          <a:xfrm>
            <a:off x="3048120" y="22096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2" name="Line 16"/>
          <p:cNvSpPr/>
          <p:nvPr/>
        </p:nvSpPr>
        <p:spPr>
          <a:xfrm>
            <a:off x="3048120" y="47242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3" name="CustomShape 17"/>
          <p:cNvSpPr/>
          <p:nvPr/>
        </p:nvSpPr>
        <p:spPr>
          <a:xfrm>
            <a:off x="2592000" y="762120"/>
            <a:ext cx="51426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j       0        </a:t>
            </a: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1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         2         3        4         5 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4" name="CustomShape 18"/>
          <p:cNvSpPr/>
          <p:nvPr/>
        </p:nvSpPr>
        <p:spPr>
          <a:xfrm>
            <a:off x="1297080" y="16765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5" name="CustomShape 19"/>
          <p:cNvSpPr/>
          <p:nvPr/>
        </p:nvSpPr>
        <p:spPr>
          <a:xfrm>
            <a:off x="1297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6" name="CustomShape 20"/>
          <p:cNvSpPr/>
          <p:nvPr/>
        </p:nvSpPr>
        <p:spPr>
          <a:xfrm>
            <a:off x="1297080" y="29718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7" name="CustomShape 21"/>
          <p:cNvSpPr/>
          <p:nvPr/>
        </p:nvSpPr>
        <p:spPr>
          <a:xfrm>
            <a:off x="1297080" y="35812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8" name="CustomShape 22"/>
          <p:cNvSpPr/>
          <p:nvPr/>
        </p:nvSpPr>
        <p:spPr>
          <a:xfrm>
            <a:off x="1297080" y="4191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4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9" name="CustomShape 23"/>
          <p:cNvSpPr/>
          <p:nvPr/>
        </p:nvSpPr>
        <p:spPr>
          <a:xfrm>
            <a:off x="1280520" y="11080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0" name="CustomShape 24"/>
          <p:cNvSpPr/>
          <p:nvPr/>
        </p:nvSpPr>
        <p:spPr>
          <a:xfrm>
            <a:off x="2440080" y="16002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Xi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1" name="CustomShape 25"/>
          <p:cNvSpPr/>
          <p:nvPr/>
        </p:nvSpPr>
        <p:spPr>
          <a:xfrm>
            <a:off x="244044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2" name="CustomShape 26"/>
          <p:cNvSpPr/>
          <p:nvPr/>
        </p:nvSpPr>
        <p:spPr>
          <a:xfrm>
            <a:off x="2440080" y="289548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3" name="CustomShape 27"/>
          <p:cNvSpPr/>
          <p:nvPr/>
        </p:nvSpPr>
        <p:spPr>
          <a:xfrm>
            <a:off x="2440440" y="35812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4" name="CustomShape 28"/>
          <p:cNvSpPr/>
          <p:nvPr/>
        </p:nvSpPr>
        <p:spPr>
          <a:xfrm>
            <a:off x="2440080" y="41911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5" name="CustomShape 29"/>
          <p:cNvSpPr/>
          <p:nvPr/>
        </p:nvSpPr>
        <p:spPr>
          <a:xfrm>
            <a:off x="3125880" y="11430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Yj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6" name="CustomShape 30"/>
          <p:cNvSpPr/>
          <p:nvPr/>
        </p:nvSpPr>
        <p:spPr>
          <a:xfrm>
            <a:off x="724068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7" name="CustomShape 31"/>
          <p:cNvSpPr/>
          <p:nvPr/>
        </p:nvSpPr>
        <p:spPr>
          <a:xfrm>
            <a:off x="396432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8" name="CustomShape 32"/>
          <p:cNvSpPr/>
          <p:nvPr/>
        </p:nvSpPr>
        <p:spPr>
          <a:xfrm>
            <a:off x="640296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9" name="CustomShape 33"/>
          <p:cNvSpPr/>
          <p:nvPr/>
        </p:nvSpPr>
        <p:spPr>
          <a:xfrm>
            <a:off x="556488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0" name="CustomShape 34"/>
          <p:cNvSpPr/>
          <p:nvPr/>
        </p:nvSpPr>
        <p:spPr>
          <a:xfrm>
            <a:off x="472644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1" name="CustomShape 35"/>
          <p:cNvSpPr/>
          <p:nvPr/>
        </p:nvSpPr>
        <p:spPr>
          <a:xfrm>
            <a:off x="32022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2" name="CustomShape 36"/>
          <p:cNvSpPr/>
          <p:nvPr/>
        </p:nvSpPr>
        <p:spPr>
          <a:xfrm>
            <a:off x="32022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3" name="CustomShape 37"/>
          <p:cNvSpPr/>
          <p:nvPr/>
        </p:nvSpPr>
        <p:spPr>
          <a:xfrm>
            <a:off x="72406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4" name="CustomShape 38"/>
          <p:cNvSpPr/>
          <p:nvPr/>
        </p:nvSpPr>
        <p:spPr>
          <a:xfrm>
            <a:off x="64026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5" name="CustomShape 39"/>
          <p:cNvSpPr/>
          <p:nvPr/>
        </p:nvSpPr>
        <p:spPr>
          <a:xfrm>
            <a:off x="55645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6" name="CustomShape 40"/>
          <p:cNvSpPr/>
          <p:nvPr/>
        </p:nvSpPr>
        <p:spPr>
          <a:xfrm>
            <a:off x="47260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7" name="CustomShape 41"/>
          <p:cNvSpPr/>
          <p:nvPr/>
        </p:nvSpPr>
        <p:spPr>
          <a:xfrm>
            <a:off x="39643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8" name="CustomShape 42"/>
          <p:cNvSpPr/>
          <p:nvPr/>
        </p:nvSpPr>
        <p:spPr>
          <a:xfrm>
            <a:off x="320220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9" name="CustomShape 43"/>
          <p:cNvSpPr/>
          <p:nvPr/>
        </p:nvSpPr>
        <p:spPr>
          <a:xfrm>
            <a:off x="320220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0" name="CustomShape 44"/>
          <p:cNvSpPr/>
          <p:nvPr/>
        </p:nvSpPr>
        <p:spPr>
          <a:xfrm>
            <a:off x="320220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1" name="CustomShape 45"/>
          <p:cNvSpPr/>
          <p:nvPr/>
        </p:nvSpPr>
        <p:spPr>
          <a:xfrm>
            <a:off x="1363680" y="5105520"/>
            <a:ext cx="6189840" cy="112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		if ( X</a:t>
            </a:r>
            <a:r>
              <a:rPr lang="en-US" sz="2400" b="0" strike="noStrike" spc="-1" baseline="-25000">
                <a:solidFill>
                  <a:srgbClr val="008000"/>
                </a:solidFill>
                <a:latin typeface="Times New Roman"/>
              </a:rPr>
              <a:t>i</a:t>
            </a: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== Y</a:t>
            </a:r>
            <a:r>
              <a:rPr lang="en-US" sz="2400" b="0" strike="noStrike" spc="-1" baseline="-25000">
                <a:solidFill>
                  <a:srgbClr val="008000"/>
                </a:solidFill>
                <a:latin typeface="Times New Roman"/>
              </a:rPr>
              <a:t>j</a:t>
            </a: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)		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			c[i,j] = c[i-1,j-1] + 1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		else c[i,j] = max( c[i-1,j], c[i,j-1] )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2" name="CustomShape 46"/>
          <p:cNvSpPr/>
          <p:nvPr/>
        </p:nvSpPr>
        <p:spPr>
          <a:xfrm>
            <a:off x="64026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3" name="CustomShape 47"/>
          <p:cNvSpPr/>
          <p:nvPr/>
        </p:nvSpPr>
        <p:spPr>
          <a:xfrm>
            <a:off x="55645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4" name="CustomShape 48"/>
          <p:cNvSpPr/>
          <p:nvPr/>
        </p:nvSpPr>
        <p:spPr>
          <a:xfrm>
            <a:off x="4726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5" name="CustomShape 49"/>
          <p:cNvSpPr/>
          <p:nvPr/>
        </p:nvSpPr>
        <p:spPr>
          <a:xfrm>
            <a:off x="39643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6" name="CustomShape 50"/>
          <p:cNvSpPr/>
          <p:nvPr/>
        </p:nvSpPr>
        <p:spPr>
          <a:xfrm>
            <a:off x="72406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7" name="CustomShape 51"/>
          <p:cNvSpPr/>
          <p:nvPr/>
        </p:nvSpPr>
        <p:spPr>
          <a:xfrm>
            <a:off x="396432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8" name="CustomShape 52"/>
          <p:cNvSpPr/>
          <p:nvPr/>
        </p:nvSpPr>
        <p:spPr>
          <a:xfrm>
            <a:off x="724068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9" name="CustomShape 53"/>
          <p:cNvSpPr/>
          <p:nvPr/>
        </p:nvSpPr>
        <p:spPr>
          <a:xfrm>
            <a:off x="556452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0" name="CustomShape 54"/>
          <p:cNvSpPr/>
          <p:nvPr/>
        </p:nvSpPr>
        <p:spPr>
          <a:xfrm>
            <a:off x="640260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1" name="CustomShape 55"/>
          <p:cNvSpPr/>
          <p:nvPr/>
        </p:nvSpPr>
        <p:spPr>
          <a:xfrm>
            <a:off x="396432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2" name="CustomShape 56"/>
          <p:cNvSpPr/>
          <p:nvPr/>
        </p:nvSpPr>
        <p:spPr>
          <a:xfrm>
            <a:off x="472608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3" name="CustomShape 57"/>
          <p:cNvSpPr/>
          <p:nvPr/>
        </p:nvSpPr>
        <p:spPr>
          <a:xfrm>
            <a:off x="556452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4" name="CustomShape 58"/>
          <p:cNvSpPr/>
          <p:nvPr/>
        </p:nvSpPr>
        <p:spPr>
          <a:xfrm>
            <a:off x="472608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5" name="CustomShape 59"/>
          <p:cNvSpPr/>
          <p:nvPr/>
        </p:nvSpPr>
        <p:spPr>
          <a:xfrm>
            <a:off x="724068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6" name="CustomShape 60"/>
          <p:cNvSpPr/>
          <p:nvPr/>
        </p:nvSpPr>
        <p:spPr>
          <a:xfrm>
            <a:off x="640260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7" name="CustomShape 61"/>
          <p:cNvSpPr/>
          <p:nvPr/>
        </p:nvSpPr>
        <p:spPr>
          <a:xfrm>
            <a:off x="2362320" y="4114800"/>
            <a:ext cx="609480" cy="609480"/>
          </a:xfrm>
          <a:prstGeom prst="ellipse">
            <a:avLst/>
          </a:prstGeom>
          <a:noFill/>
          <a:ln w="57240">
            <a:solidFill>
              <a:srgbClr val="008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8" name="CustomShape 62"/>
          <p:cNvSpPr/>
          <p:nvPr/>
        </p:nvSpPr>
        <p:spPr>
          <a:xfrm>
            <a:off x="3886200" y="1143000"/>
            <a:ext cx="609480" cy="609480"/>
          </a:xfrm>
          <a:prstGeom prst="ellipse">
            <a:avLst/>
          </a:prstGeom>
          <a:noFill/>
          <a:ln w="57240">
            <a:solidFill>
              <a:srgbClr val="008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9" name="Line 63"/>
          <p:cNvSpPr/>
          <p:nvPr/>
        </p:nvSpPr>
        <p:spPr>
          <a:xfrm>
            <a:off x="3581280" y="3962520"/>
            <a:ext cx="304920" cy="30456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0" name="CustomShape 64"/>
          <p:cNvSpPr/>
          <p:nvPr/>
        </p:nvSpPr>
        <p:spPr>
          <a:xfrm>
            <a:off x="396432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1" name="CustomShape 65"/>
          <p:cNvSpPr/>
          <p:nvPr/>
        </p:nvSpPr>
        <p:spPr>
          <a:xfrm>
            <a:off x="7542360" y="0"/>
            <a:ext cx="1600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8000"/>
                </a:solidFill>
                <a:latin typeface="Times New Roman"/>
              </a:rPr>
              <a:t>ABC</a:t>
            </a:r>
            <a:r>
              <a:rPr lang="en-US" sz="3200" b="0" strike="noStrike" spc="-1">
                <a:solidFill>
                  <a:srgbClr val="FF0000"/>
                </a:solidFill>
                <a:latin typeface="Times New Roman"/>
              </a:rPr>
              <a:t>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FF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DCAB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CustomShape 1"/>
          <p:cNvSpPr/>
          <p:nvPr/>
        </p:nvSpPr>
        <p:spPr>
          <a:xfrm>
            <a:off x="1173240" y="6265800"/>
            <a:ext cx="19047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5D7ED80-1154-488F-989D-32F6B6B165D9}" type="datetime">
              <a:rPr lang="en-US" sz="1400" b="0" strike="noStrike" spc="-1">
                <a:solidFill>
                  <a:srgbClr val="000000"/>
                </a:solidFill>
                <a:latin typeface="Arial"/>
              </a:rPr>
              <a:t>11/9/2022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3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00EC301-D98F-4E23-ACBB-0878E89F7C70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24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4" name="TextShape 3"/>
          <p:cNvSpPr txBox="1"/>
          <p:nvPr/>
        </p:nvSpPr>
        <p:spPr>
          <a:xfrm>
            <a:off x="838080" y="0"/>
            <a:ext cx="8305920" cy="914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LCS Example (14)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855" name="Line 4"/>
          <p:cNvSpPr/>
          <p:nvPr/>
        </p:nvSpPr>
        <p:spPr>
          <a:xfrm>
            <a:off x="3048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6" name="Line 5"/>
          <p:cNvSpPr/>
          <p:nvPr/>
        </p:nvSpPr>
        <p:spPr>
          <a:xfrm>
            <a:off x="3048120" y="16002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7" name="Line 6"/>
          <p:cNvSpPr/>
          <p:nvPr/>
        </p:nvSpPr>
        <p:spPr>
          <a:xfrm>
            <a:off x="5334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8" name="Line 7"/>
          <p:cNvSpPr/>
          <p:nvPr/>
        </p:nvSpPr>
        <p:spPr>
          <a:xfrm>
            <a:off x="44956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9" name="Line 8"/>
          <p:cNvSpPr/>
          <p:nvPr/>
        </p:nvSpPr>
        <p:spPr>
          <a:xfrm>
            <a:off x="37339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0" name="Line 9"/>
          <p:cNvSpPr/>
          <p:nvPr/>
        </p:nvSpPr>
        <p:spPr>
          <a:xfrm>
            <a:off x="61722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1" name="Line 10"/>
          <p:cNvSpPr/>
          <p:nvPr/>
        </p:nvSpPr>
        <p:spPr>
          <a:xfrm>
            <a:off x="77724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2" name="Line 11"/>
          <p:cNvSpPr/>
          <p:nvPr/>
        </p:nvSpPr>
        <p:spPr>
          <a:xfrm>
            <a:off x="70102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3" name="Line 12"/>
          <p:cNvSpPr/>
          <p:nvPr/>
        </p:nvSpPr>
        <p:spPr>
          <a:xfrm>
            <a:off x="3048120" y="28195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4" name="Line 13"/>
          <p:cNvSpPr/>
          <p:nvPr/>
        </p:nvSpPr>
        <p:spPr>
          <a:xfrm>
            <a:off x="3048120" y="35053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5" name="Line 14"/>
          <p:cNvSpPr/>
          <p:nvPr/>
        </p:nvSpPr>
        <p:spPr>
          <a:xfrm>
            <a:off x="3048120" y="41148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6" name="Line 15"/>
          <p:cNvSpPr/>
          <p:nvPr/>
        </p:nvSpPr>
        <p:spPr>
          <a:xfrm>
            <a:off x="3048120" y="22096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7" name="Line 16"/>
          <p:cNvSpPr/>
          <p:nvPr/>
        </p:nvSpPr>
        <p:spPr>
          <a:xfrm>
            <a:off x="3048120" y="47242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8" name="CustomShape 17"/>
          <p:cNvSpPr/>
          <p:nvPr/>
        </p:nvSpPr>
        <p:spPr>
          <a:xfrm>
            <a:off x="2592000" y="762120"/>
            <a:ext cx="51426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j       0        1          </a:t>
            </a: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2         3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4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        5 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9" name="CustomShape 18"/>
          <p:cNvSpPr/>
          <p:nvPr/>
        </p:nvSpPr>
        <p:spPr>
          <a:xfrm>
            <a:off x="1297080" y="16765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0" name="CustomShape 19"/>
          <p:cNvSpPr/>
          <p:nvPr/>
        </p:nvSpPr>
        <p:spPr>
          <a:xfrm>
            <a:off x="1297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1" name="CustomShape 20"/>
          <p:cNvSpPr/>
          <p:nvPr/>
        </p:nvSpPr>
        <p:spPr>
          <a:xfrm>
            <a:off x="1297080" y="29718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2" name="CustomShape 21"/>
          <p:cNvSpPr/>
          <p:nvPr/>
        </p:nvSpPr>
        <p:spPr>
          <a:xfrm>
            <a:off x="1297080" y="35812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3" name="CustomShape 22"/>
          <p:cNvSpPr/>
          <p:nvPr/>
        </p:nvSpPr>
        <p:spPr>
          <a:xfrm>
            <a:off x="1297080" y="4191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4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4" name="CustomShape 23"/>
          <p:cNvSpPr/>
          <p:nvPr/>
        </p:nvSpPr>
        <p:spPr>
          <a:xfrm>
            <a:off x="1280520" y="11080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5" name="CustomShape 24"/>
          <p:cNvSpPr/>
          <p:nvPr/>
        </p:nvSpPr>
        <p:spPr>
          <a:xfrm>
            <a:off x="2440080" y="16002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Xi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6" name="CustomShape 25"/>
          <p:cNvSpPr/>
          <p:nvPr/>
        </p:nvSpPr>
        <p:spPr>
          <a:xfrm>
            <a:off x="244044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7" name="CustomShape 26"/>
          <p:cNvSpPr/>
          <p:nvPr/>
        </p:nvSpPr>
        <p:spPr>
          <a:xfrm>
            <a:off x="2440080" y="289548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8" name="CustomShape 27"/>
          <p:cNvSpPr/>
          <p:nvPr/>
        </p:nvSpPr>
        <p:spPr>
          <a:xfrm>
            <a:off x="2440440" y="35812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9" name="CustomShape 28"/>
          <p:cNvSpPr/>
          <p:nvPr/>
        </p:nvSpPr>
        <p:spPr>
          <a:xfrm>
            <a:off x="2440080" y="41911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0" name="CustomShape 29"/>
          <p:cNvSpPr/>
          <p:nvPr/>
        </p:nvSpPr>
        <p:spPr>
          <a:xfrm>
            <a:off x="3125880" y="11430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Yj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1" name="CustomShape 30"/>
          <p:cNvSpPr/>
          <p:nvPr/>
        </p:nvSpPr>
        <p:spPr>
          <a:xfrm>
            <a:off x="724068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2" name="CustomShape 31"/>
          <p:cNvSpPr/>
          <p:nvPr/>
        </p:nvSpPr>
        <p:spPr>
          <a:xfrm>
            <a:off x="396432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3" name="CustomShape 32"/>
          <p:cNvSpPr/>
          <p:nvPr/>
        </p:nvSpPr>
        <p:spPr>
          <a:xfrm>
            <a:off x="640296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4" name="CustomShape 33"/>
          <p:cNvSpPr/>
          <p:nvPr/>
        </p:nvSpPr>
        <p:spPr>
          <a:xfrm>
            <a:off x="556488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5" name="CustomShape 34"/>
          <p:cNvSpPr/>
          <p:nvPr/>
        </p:nvSpPr>
        <p:spPr>
          <a:xfrm>
            <a:off x="472644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6" name="CustomShape 35"/>
          <p:cNvSpPr/>
          <p:nvPr/>
        </p:nvSpPr>
        <p:spPr>
          <a:xfrm>
            <a:off x="32022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7" name="CustomShape 36"/>
          <p:cNvSpPr/>
          <p:nvPr/>
        </p:nvSpPr>
        <p:spPr>
          <a:xfrm>
            <a:off x="32022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8" name="CustomShape 37"/>
          <p:cNvSpPr/>
          <p:nvPr/>
        </p:nvSpPr>
        <p:spPr>
          <a:xfrm>
            <a:off x="72406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9" name="CustomShape 38"/>
          <p:cNvSpPr/>
          <p:nvPr/>
        </p:nvSpPr>
        <p:spPr>
          <a:xfrm>
            <a:off x="64026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0" name="CustomShape 39"/>
          <p:cNvSpPr/>
          <p:nvPr/>
        </p:nvSpPr>
        <p:spPr>
          <a:xfrm>
            <a:off x="55645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1" name="CustomShape 40"/>
          <p:cNvSpPr/>
          <p:nvPr/>
        </p:nvSpPr>
        <p:spPr>
          <a:xfrm>
            <a:off x="47260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2" name="CustomShape 41"/>
          <p:cNvSpPr/>
          <p:nvPr/>
        </p:nvSpPr>
        <p:spPr>
          <a:xfrm>
            <a:off x="39643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3" name="CustomShape 42"/>
          <p:cNvSpPr/>
          <p:nvPr/>
        </p:nvSpPr>
        <p:spPr>
          <a:xfrm>
            <a:off x="320220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4" name="CustomShape 43"/>
          <p:cNvSpPr/>
          <p:nvPr/>
        </p:nvSpPr>
        <p:spPr>
          <a:xfrm>
            <a:off x="320220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5" name="CustomShape 44"/>
          <p:cNvSpPr/>
          <p:nvPr/>
        </p:nvSpPr>
        <p:spPr>
          <a:xfrm>
            <a:off x="320220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6" name="CustomShape 45"/>
          <p:cNvSpPr/>
          <p:nvPr/>
        </p:nvSpPr>
        <p:spPr>
          <a:xfrm>
            <a:off x="1363680" y="5105520"/>
            <a:ext cx="6189840" cy="112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	if ( X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== Y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j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)		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		c[i,j] = c[i-1,j-1] + 1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		else c[i,j] = max( c[i-1,j], c[i,j-1] )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7" name="CustomShape 46"/>
          <p:cNvSpPr/>
          <p:nvPr/>
        </p:nvSpPr>
        <p:spPr>
          <a:xfrm>
            <a:off x="64026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8" name="CustomShape 47"/>
          <p:cNvSpPr/>
          <p:nvPr/>
        </p:nvSpPr>
        <p:spPr>
          <a:xfrm>
            <a:off x="55645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9" name="CustomShape 48"/>
          <p:cNvSpPr/>
          <p:nvPr/>
        </p:nvSpPr>
        <p:spPr>
          <a:xfrm>
            <a:off x="4726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0" name="CustomShape 49"/>
          <p:cNvSpPr/>
          <p:nvPr/>
        </p:nvSpPr>
        <p:spPr>
          <a:xfrm>
            <a:off x="39643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1" name="CustomShape 50"/>
          <p:cNvSpPr/>
          <p:nvPr/>
        </p:nvSpPr>
        <p:spPr>
          <a:xfrm>
            <a:off x="72406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2" name="CustomShape 51"/>
          <p:cNvSpPr/>
          <p:nvPr/>
        </p:nvSpPr>
        <p:spPr>
          <a:xfrm>
            <a:off x="396432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3" name="CustomShape 52"/>
          <p:cNvSpPr/>
          <p:nvPr/>
        </p:nvSpPr>
        <p:spPr>
          <a:xfrm>
            <a:off x="724068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4" name="CustomShape 53"/>
          <p:cNvSpPr/>
          <p:nvPr/>
        </p:nvSpPr>
        <p:spPr>
          <a:xfrm>
            <a:off x="556452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5" name="CustomShape 54"/>
          <p:cNvSpPr/>
          <p:nvPr/>
        </p:nvSpPr>
        <p:spPr>
          <a:xfrm>
            <a:off x="640260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6" name="CustomShape 55"/>
          <p:cNvSpPr/>
          <p:nvPr/>
        </p:nvSpPr>
        <p:spPr>
          <a:xfrm>
            <a:off x="396432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7" name="CustomShape 56"/>
          <p:cNvSpPr/>
          <p:nvPr/>
        </p:nvSpPr>
        <p:spPr>
          <a:xfrm>
            <a:off x="472608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8" name="CustomShape 57"/>
          <p:cNvSpPr/>
          <p:nvPr/>
        </p:nvSpPr>
        <p:spPr>
          <a:xfrm>
            <a:off x="556452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9" name="CustomShape 58"/>
          <p:cNvSpPr/>
          <p:nvPr/>
        </p:nvSpPr>
        <p:spPr>
          <a:xfrm>
            <a:off x="472608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0" name="CustomShape 59"/>
          <p:cNvSpPr/>
          <p:nvPr/>
        </p:nvSpPr>
        <p:spPr>
          <a:xfrm>
            <a:off x="724068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1" name="CustomShape 60"/>
          <p:cNvSpPr/>
          <p:nvPr/>
        </p:nvSpPr>
        <p:spPr>
          <a:xfrm>
            <a:off x="640260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2" name="CustomShape 61"/>
          <p:cNvSpPr/>
          <p:nvPr/>
        </p:nvSpPr>
        <p:spPr>
          <a:xfrm>
            <a:off x="396432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3" name="CustomShape 62"/>
          <p:cNvSpPr/>
          <p:nvPr/>
        </p:nvSpPr>
        <p:spPr>
          <a:xfrm>
            <a:off x="472608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4" name="CustomShape 63"/>
          <p:cNvSpPr/>
          <p:nvPr/>
        </p:nvSpPr>
        <p:spPr>
          <a:xfrm>
            <a:off x="556452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5" name="Line 64"/>
          <p:cNvSpPr/>
          <p:nvPr/>
        </p:nvSpPr>
        <p:spPr>
          <a:xfrm>
            <a:off x="4343400" y="4419720"/>
            <a:ext cx="304920" cy="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6" name="Line 65"/>
          <p:cNvSpPr/>
          <p:nvPr/>
        </p:nvSpPr>
        <p:spPr>
          <a:xfrm>
            <a:off x="5562720" y="4038480"/>
            <a:ext cx="0" cy="30492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7" name="Line 66"/>
          <p:cNvSpPr/>
          <p:nvPr/>
        </p:nvSpPr>
        <p:spPr>
          <a:xfrm>
            <a:off x="4724280" y="4038480"/>
            <a:ext cx="0" cy="30492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8" name="CustomShape 67"/>
          <p:cNvSpPr/>
          <p:nvPr/>
        </p:nvSpPr>
        <p:spPr>
          <a:xfrm>
            <a:off x="2286000" y="4114800"/>
            <a:ext cx="685800" cy="609480"/>
          </a:xfrm>
          <a:prstGeom prst="ellipse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9" name="CustomShape 68"/>
          <p:cNvSpPr/>
          <p:nvPr/>
        </p:nvSpPr>
        <p:spPr>
          <a:xfrm>
            <a:off x="4572000" y="1066680"/>
            <a:ext cx="2590920" cy="609840"/>
          </a:xfrm>
          <a:prstGeom prst="ellipse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0" name="CustomShape 69"/>
          <p:cNvSpPr/>
          <p:nvPr/>
        </p:nvSpPr>
        <p:spPr>
          <a:xfrm>
            <a:off x="640260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1" name="Line 70"/>
          <p:cNvSpPr/>
          <p:nvPr/>
        </p:nvSpPr>
        <p:spPr>
          <a:xfrm>
            <a:off x="6324480" y="4038480"/>
            <a:ext cx="0" cy="30492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2" name="Line 71"/>
          <p:cNvSpPr/>
          <p:nvPr/>
        </p:nvSpPr>
        <p:spPr>
          <a:xfrm>
            <a:off x="6019920" y="4419720"/>
            <a:ext cx="304560" cy="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3" name="CustomShape 72"/>
          <p:cNvSpPr/>
          <p:nvPr/>
        </p:nvSpPr>
        <p:spPr>
          <a:xfrm>
            <a:off x="7542360" y="0"/>
            <a:ext cx="1600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8000"/>
                </a:solidFill>
                <a:latin typeface="Times New Roman"/>
              </a:rPr>
              <a:t>ABC</a:t>
            </a:r>
            <a:r>
              <a:rPr lang="en-US" sz="3200" b="0" strike="noStrike" spc="-1">
                <a:solidFill>
                  <a:srgbClr val="FF0000"/>
                </a:solidFill>
                <a:latin typeface="Times New Roman"/>
              </a:rPr>
              <a:t>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8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FF0000"/>
                </a:solidFill>
                <a:latin typeface="Times New Roman"/>
              </a:rPr>
              <a:t>DCA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CustomShape 1"/>
          <p:cNvSpPr/>
          <p:nvPr/>
        </p:nvSpPr>
        <p:spPr>
          <a:xfrm>
            <a:off x="1173240" y="6265800"/>
            <a:ext cx="19047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D6A8DD2-5B6C-4CD9-90BD-EBCB43F1C277}" type="datetime">
              <a:rPr lang="en-US" sz="1400" b="0" strike="noStrike" spc="-1">
                <a:solidFill>
                  <a:srgbClr val="000000"/>
                </a:solidFill>
                <a:latin typeface="Arial"/>
              </a:rPr>
              <a:t>11/9/2022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5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249705-0402-4FD2-8F97-0B26B92A90AA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25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6" name="TextShape 3"/>
          <p:cNvSpPr txBox="1"/>
          <p:nvPr/>
        </p:nvSpPr>
        <p:spPr>
          <a:xfrm>
            <a:off x="838080" y="0"/>
            <a:ext cx="8305920" cy="914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LCS Example (15)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927" name="Line 4"/>
          <p:cNvSpPr/>
          <p:nvPr/>
        </p:nvSpPr>
        <p:spPr>
          <a:xfrm>
            <a:off x="3048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8" name="Line 5"/>
          <p:cNvSpPr/>
          <p:nvPr/>
        </p:nvSpPr>
        <p:spPr>
          <a:xfrm>
            <a:off x="3048120" y="16002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9" name="Line 6"/>
          <p:cNvSpPr/>
          <p:nvPr/>
        </p:nvSpPr>
        <p:spPr>
          <a:xfrm>
            <a:off x="5334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0" name="Line 7"/>
          <p:cNvSpPr/>
          <p:nvPr/>
        </p:nvSpPr>
        <p:spPr>
          <a:xfrm>
            <a:off x="44956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1" name="Line 8"/>
          <p:cNvSpPr/>
          <p:nvPr/>
        </p:nvSpPr>
        <p:spPr>
          <a:xfrm>
            <a:off x="37339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2" name="Line 9"/>
          <p:cNvSpPr/>
          <p:nvPr/>
        </p:nvSpPr>
        <p:spPr>
          <a:xfrm>
            <a:off x="61722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3" name="Line 10"/>
          <p:cNvSpPr/>
          <p:nvPr/>
        </p:nvSpPr>
        <p:spPr>
          <a:xfrm>
            <a:off x="77724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4" name="Line 11"/>
          <p:cNvSpPr/>
          <p:nvPr/>
        </p:nvSpPr>
        <p:spPr>
          <a:xfrm>
            <a:off x="70102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5" name="Line 12"/>
          <p:cNvSpPr/>
          <p:nvPr/>
        </p:nvSpPr>
        <p:spPr>
          <a:xfrm>
            <a:off x="3048120" y="28195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6" name="Line 13"/>
          <p:cNvSpPr/>
          <p:nvPr/>
        </p:nvSpPr>
        <p:spPr>
          <a:xfrm>
            <a:off x="3048120" y="35053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7" name="Line 14"/>
          <p:cNvSpPr/>
          <p:nvPr/>
        </p:nvSpPr>
        <p:spPr>
          <a:xfrm>
            <a:off x="3048120" y="41148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8" name="Line 15"/>
          <p:cNvSpPr/>
          <p:nvPr/>
        </p:nvSpPr>
        <p:spPr>
          <a:xfrm>
            <a:off x="3048120" y="22096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9" name="Line 16"/>
          <p:cNvSpPr/>
          <p:nvPr/>
        </p:nvSpPr>
        <p:spPr>
          <a:xfrm>
            <a:off x="3048120" y="47242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0" name="CustomShape 17"/>
          <p:cNvSpPr/>
          <p:nvPr/>
        </p:nvSpPr>
        <p:spPr>
          <a:xfrm>
            <a:off x="2592000" y="762120"/>
            <a:ext cx="51429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j       0        1          2         3        4         </a:t>
            </a: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5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1" name="CustomShape 18"/>
          <p:cNvSpPr/>
          <p:nvPr/>
        </p:nvSpPr>
        <p:spPr>
          <a:xfrm>
            <a:off x="1297080" y="16765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2" name="CustomShape 19"/>
          <p:cNvSpPr/>
          <p:nvPr/>
        </p:nvSpPr>
        <p:spPr>
          <a:xfrm>
            <a:off x="1297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3" name="CustomShape 20"/>
          <p:cNvSpPr/>
          <p:nvPr/>
        </p:nvSpPr>
        <p:spPr>
          <a:xfrm>
            <a:off x="1297080" y="29718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4" name="CustomShape 21"/>
          <p:cNvSpPr/>
          <p:nvPr/>
        </p:nvSpPr>
        <p:spPr>
          <a:xfrm>
            <a:off x="1297080" y="35812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5" name="CustomShape 22"/>
          <p:cNvSpPr/>
          <p:nvPr/>
        </p:nvSpPr>
        <p:spPr>
          <a:xfrm>
            <a:off x="1297080" y="4191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4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6" name="CustomShape 23"/>
          <p:cNvSpPr/>
          <p:nvPr/>
        </p:nvSpPr>
        <p:spPr>
          <a:xfrm>
            <a:off x="1280520" y="11080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7" name="CustomShape 24"/>
          <p:cNvSpPr/>
          <p:nvPr/>
        </p:nvSpPr>
        <p:spPr>
          <a:xfrm>
            <a:off x="2440080" y="16002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Xi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8" name="CustomShape 25"/>
          <p:cNvSpPr/>
          <p:nvPr/>
        </p:nvSpPr>
        <p:spPr>
          <a:xfrm>
            <a:off x="244044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9" name="CustomShape 26"/>
          <p:cNvSpPr/>
          <p:nvPr/>
        </p:nvSpPr>
        <p:spPr>
          <a:xfrm>
            <a:off x="2440080" y="289548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0" name="CustomShape 27"/>
          <p:cNvSpPr/>
          <p:nvPr/>
        </p:nvSpPr>
        <p:spPr>
          <a:xfrm>
            <a:off x="2440440" y="35812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1" name="CustomShape 28"/>
          <p:cNvSpPr/>
          <p:nvPr/>
        </p:nvSpPr>
        <p:spPr>
          <a:xfrm>
            <a:off x="2440080" y="41911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2" name="CustomShape 29"/>
          <p:cNvSpPr/>
          <p:nvPr/>
        </p:nvSpPr>
        <p:spPr>
          <a:xfrm>
            <a:off x="3125880" y="11430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Yj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3" name="CustomShape 30"/>
          <p:cNvSpPr/>
          <p:nvPr/>
        </p:nvSpPr>
        <p:spPr>
          <a:xfrm>
            <a:off x="724068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4" name="CustomShape 31"/>
          <p:cNvSpPr/>
          <p:nvPr/>
        </p:nvSpPr>
        <p:spPr>
          <a:xfrm>
            <a:off x="396432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5" name="CustomShape 32"/>
          <p:cNvSpPr/>
          <p:nvPr/>
        </p:nvSpPr>
        <p:spPr>
          <a:xfrm>
            <a:off x="640296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6" name="CustomShape 33"/>
          <p:cNvSpPr/>
          <p:nvPr/>
        </p:nvSpPr>
        <p:spPr>
          <a:xfrm>
            <a:off x="556488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7" name="CustomShape 34"/>
          <p:cNvSpPr/>
          <p:nvPr/>
        </p:nvSpPr>
        <p:spPr>
          <a:xfrm>
            <a:off x="472644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8" name="CustomShape 35"/>
          <p:cNvSpPr/>
          <p:nvPr/>
        </p:nvSpPr>
        <p:spPr>
          <a:xfrm>
            <a:off x="32022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9" name="CustomShape 36"/>
          <p:cNvSpPr/>
          <p:nvPr/>
        </p:nvSpPr>
        <p:spPr>
          <a:xfrm>
            <a:off x="32022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0" name="CustomShape 37"/>
          <p:cNvSpPr/>
          <p:nvPr/>
        </p:nvSpPr>
        <p:spPr>
          <a:xfrm>
            <a:off x="72406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1" name="CustomShape 38"/>
          <p:cNvSpPr/>
          <p:nvPr/>
        </p:nvSpPr>
        <p:spPr>
          <a:xfrm>
            <a:off x="64026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2" name="CustomShape 39"/>
          <p:cNvSpPr/>
          <p:nvPr/>
        </p:nvSpPr>
        <p:spPr>
          <a:xfrm>
            <a:off x="55645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3" name="CustomShape 40"/>
          <p:cNvSpPr/>
          <p:nvPr/>
        </p:nvSpPr>
        <p:spPr>
          <a:xfrm>
            <a:off x="47260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4" name="CustomShape 41"/>
          <p:cNvSpPr/>
          <p:nvPr/>
        </p:nvSpPr>
        <p:spPr>
          <a:xfrm>
            <a:off x="39643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5" name="CustomShape 42"/>
          <p:cNvSpPr/>
          <p:nvPr/>
        </p:nvSpPr>
        <p:spPr>
          <a:xfrm>
            <a:off x="320220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6" name="CustomShape 43"/>
          <p:cNvSpPr/>
          <p:nvPr/>
        </p:nvSpPr>
        <p:spPr>
          <a:xfrm>
            <a:off x="320220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7" name="CustomShape 44"/>
          <p:cNvSpPr/>
          <p:nvPr/>
        </p:nvSpPr>
        <p:spPr>
          <a:xfrm>
            <a:off x="320220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8" name="CustomShape 45"/>
          <p:cNvSpPr/>
          <p:nvPr/>
        </p:nvSpPr>
        <p:spPr>
          <a:xfrm>
            <a:off x="1363680" y="5105520"/>
            <a:ext cx="6189840" cy="112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		if ( X</a:t>
            </a:r>
            <a:r>
              <a:rPr lang="en-US" sz="2400" b="0" strike="noStrike" spc="-1" baseline="-25000">
                <a:solidFill>
                  <a:srgbClr val="008000"/>
                </a:solidFill>
                <a:latin typeface="Times New Roman"/>
              </a:rPr>
              <a:t>i</a:t>
            </a: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== Y</a:t>
            </a:r>
            <a:r>
              <a:rPr lang="en-US" sz="2400" b="0" strike="noStrike" spc="-1" baseline="-25000">
                <a:solidFill>
                  <a:srgbClr val="008000"/>
                </a:solidFill>
                <a:latin typeface="Times New Roman"/>
              </a:rPr>
              <a:t>j</a:t>
            </a: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)		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8000"/>
                </a:solidFill>
                <a:latin typeface="Times New Roman"/>
              </a:rPr>
              <a:t> 			c[i,j] = c[i-1,j-1] + 1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		else c[i,j] = max( c[i-1,j], c[i,j-1] )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9" name="CustomShape 46"/>
          <p:cNvSpPr/>
          <p:nvPr/>
        </p:nvSpPr>
        <p:spPr>
          <a:xfrm>
            <a:off x="64026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0" name="CustomShape 47"/>
          <p:cNvSpPr/>
          <p:nvPr/>
        </p:nvSpPr>
        <p:spPr>
          <a:xfrm>
            <a:off x="55645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1" name="CustomShape 48"/>
          <p:cNvSpPr/>
          <p:nvPr/>
        </p:nvSpPr>
        <p:spPr>
          <a:xfrm>
            <a:off x="4726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2" name="CustomShape 49"/>
          <p:cNvSpPr/>
          <p:nvPr/>
        </p:nvSpPr>
        <p:spPr>
          <a:xfrm>
            <a:off x="39643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3" name="CustomShape 50"/>
          <p:cNvSpPr/>
          <p:nvPr/>
        </p:nvSpPr>
        <p:spPr>
          <a:xfrm>
            <a:off x="72406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4" name="CustomShape 51"/>
          <p:cNvSpPr/>
          <p:nvPr/>
        </p:nvSpPr>
        <p:spPr>
          <a:xfrm>
            <a:off x="396432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5" name="CustomShape 52"/>
          <p:cNvSpPr/>
          <p:nvPr/>
        </p:nvSpPr>
        <p:spPr>
          <a:xfrm>
            <a:off x="724068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6" name="CustomShape 53"/>
          <p:cNvSpPr/>
          <p:nvPr/>
        </p:nvSpPr>
        <p:spPr>
          <a:xfrm>
            <a:off x="556452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7" name="CustomShape 54"/>
          <p:cNvSpPr/>
          <p:nvPr/>
        </p:nvSpPr>
        <p:spPr>
          <a:xfrm>
            <a:off x="640260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8" name="CustomShape 55"/>
          <p:cNvSpPr/>
          <p:nvPr/>
        </p:nvSpPr>
        <p:spPr>
          <a:xfrm>
            <a:off x="396432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9" name="CustomShape 56"/>
          <p:cNvSpPr/>
          <p:nvPr/>
        </p:nvSpPr>
        <p:spPr>
          <a:xfrm>
            <a:off x="472608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0" name="CustomShape 57"/>
          <p:cNvSpPr/>
          <p:nvPr/>
        </p:nvSpPr>
        <p:spPr>
          <a:xfrm>
            <a:off x="556452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1" name="CustomShape 58"/>
          <p:cNvSpPr/>
          <p:nvPr/>
        </p:nvSpPr>
        <p:spPr>
          <a:xfrm>
            <a:off x="472608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2" name="CustomShape 59"/>
          <p:cNvSpPr/>
          <p:nvPr/>
        </p:nvSpPr>
        <p:spPr>
          <a:xfrm>
            <a:off x="724068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3" name="CustomShape 60"/>
          <p:cNvSpPr/>
          <p:nvPr/>
        </p:nvSpPr>
        <p:spPr>
          <a:xfrm>
            <a:off x="640260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4" name="CustomShape 61"/>
          <p:cNvSpPr/>
          <p:nvPr/>
        </p:nvSpPr>
        <p:spPr>
          <a:xfrm>
            <a:off x="396432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5" name="CustomShape 62"/>
          <p:cNvSpPr/>
          <p:nvPr/>
        </p:nvSpPr>
        <p:spPr>
          <a:xfrm>
            <a:off x="472608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6" name="CustomShape 63"/>
          <p:cNvSpPr/>
          <p:nvPr/>
        </p:nvSpPr>
        <p:spPr>
          <a:xfrm>
            <a:off x="556452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7" name="CustomShape 64"/>
          <p:cNvSpPr/>
          <p:nvPr/>
        </p:nvSpPr>
        <p:spPr>
          <a:xfrm>
            <a:off x="640260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8" name="CustomShape 65"/>
          <p:cNvSpPr/>
          <p:nvPr/>
        </p:nvSpPr>
        <p:spPr>
          <a:xfrm>
            <a:off x="7240680" y="4118040"/>
            <a:ext cx="409320" cy="64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1" strike="noStrike" spc="-1">
                <a:solidFill>
                  <a:srgbClr val="33CC33"/>
                </a:solidFill>
                <a:latin typeface="Times New Roman"/>
              </a:rPr>
              <a:t>3</a:t>
            </a:r>
            <a:endParaRPr lang="en-IN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9" name="CustomShape 66"/>
          <p:cNvSpPr/>
          <p:nvPr/>
        </p:nvSpPr>
        <p:spPr>
          <a:xfrm>
            <a:off x="2362320" y="4114800"/>
            <a:ext cx="609480" cy="609480"/>
          </a:xfrm>
          <a:prstGeom prst="ellipse">
            <a:avLst/>
          </a:prstGeom>
          <a:noFill/>
          <a:ln w="57240">
            <a:solidFill>
              <a:srgbClr val="008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0" name="CustomShape 67"/>
          <p:cNvSpPr/>
          <p:nvPr/>
        </p:nvSpPr>
        <p:spPr>
          <a:xfrm>
            <a:off x="7162920" y="1143000"/>
            <a:ext cx="609480" cy="609480"/>
          </a:xfrm>
          <a:prstGeom prst="ellipse">
            <a:avLst/>
          </a:prstGeom>
          <a:noFill/>
          <a:ln w="57240">
            <a:solidFill>
              <a:srgbClr val="008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1" name="Line 68"/>
          <p:cNvSpPr/>
          <p:nvPr/>
        </p:nvSpPr>
        <p:spPr>
          <a:xfrm>
            <a:off x="6858000" y="3886200"/>
            <a:ext cx="380880" cy="45720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2" name="CustomShape 69"/>
          <p:cNvSpPr/>
          <p:nvPr/>
        </p:nvSpPr>
        <p:spPr>
          <a:xfrm>
            <a:off x="7086600" y="4114800"/>
            <a:ext cx="685800" cy="685800"/>
          </a:xfrm>
          <a:prstGeom prst="ellipse">
            <a:avLst/>
          </a:prstGeom>
          <a:noFill/>
          <a:ln w="111240">
            <a:solidFill>
              <a:srgbClr val="008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3" name="CustomShape 70"/>
          <p:cNvSpPr/>
          <p:nvPr/>
        </p:nvSpPr>
        <p:spPr>
          <a:xfrm>
            <a:off x="7542360" y="0"/>
            <a:ext cx="1600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8000"/>
                </a:solidFill>
                <a:latin typeface="Times New Roman"/>
              </a:rPr>
              <a:t>ABC</a:t>
            </a:r>
            <a:r>
              <a:rPr lang="en-US" sz="3200" b="0" strike="noStrike" spc="-1">
                <a:solidFill>
                  <a:srgbClr val="FF0000"/>
                </a:solidFill>
                <a:latin typeface="Times New Roman"/>
              </a:rPr>
              <a:t>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8000"/>
                </a:solidFill>
                <a:latin typeface="Times New Roman"/>
              </a:rPr>
              <a:t>BDCA</a:t>
            </a:r>
            <a:r>
              <a:rPr lang="en-US" sz="3200" b="0" strike="noStrike" spc="-1">
                <a:solidFill>
                  <a:srgbClr val="FF0000"/>
                </a:solidFill>
                <a:latin typeface="Times New Roman"/>
              </a:rPr>
              <a:t>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CustomShape 1"/>
          <p:cNvSpPr/>
          <p:nvPr/>
        </p:nvSpPr>
        <p:spPr>
          <a:xfrm>
            <a:off x="1173240" y="6265800"/>
            <a:ext cx="19047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DE71A54-B4DA-41B8-94BA-57B6887595AC}" type="datetime">
              <a:rPr lang="en-US" sz="1400" b="0" strike="noStrike" spc="-1">
                <a:solidFill>
                  <a:srgbClr val="000000"/>
                </a:solidFill>
                <a:latin typeface="Arial"/>
              </a:rPr>
              <a:t>11/9/2022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5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D66E4E-9D38-4B45-8AD5-9338F6F9570F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26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6" name="TextShape 3"/>
          <p:cNvSpPr txBox="1"/>
          <p:nvPr/>
        </p:nvSpPr>
        <p:spPr>
          <a:xfrm>
            <a:off x="914040" y="-360"/>
            <a:ext cx="792468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LCS Algorithm Running Time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997" name="TextShape 4"/>
          <p:cNvSpPr txBox="1"/>
          <p:nvPr/>
        </p:nvSpPr>
        <p:spPr>
          <a:xfrm>
            <a:off x="990720" y="990720"/>
            <a:ext cx="8153280" cy="2209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lstStyle/>
          <a:p>
            <a:pPr marL="342720" indent="-342720">
              <a:lnSpc>
                <a:spcPct val="10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LCS algorithm calculates the values of each entry of the array c[m,n]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So what is the running time?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8" name="CustomShape 5"/>
          <p:cNvSpPr/>
          <p:nvPr/>
        </p:nvSpPr>
        <p:spPr>
          <a:xfrm>
            <a:off x="1523880" y="3657600"/>
            <a:ext cx="6629400" cy="229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9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99CC"/>
                </a:solidFill>
                <a:latin typeface="Times New Roman"/>
              </a:rPr>
              <a:t>O(m*n)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19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99CC"/>
                </a:solidFill>
                <a:latin typeface="Times New Roman"/>
              </a:rPr>
              <a:t>since each c[i,j] is calculated in constant time, and there are m*n elements in the array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CustomShape 1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4A81D78-27A1-4E43-B813-3B716DF1BA72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27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0" name="TextShape 2"/>
          <p:cNvSpPr txBox="1"/>
          <p:nvPr/>
        </p:nvSpPr>
        <p:spPr>
          <a:xfrm>
            <a:off x="914040" y="-360"/>
            <a:ext cx="792468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How to find actual LCS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001" name="TextShape 3"/>
          <p:cNvSpPr txBox="1"/>
          <p:nvPr/>
        </p:nvSpPr>
        <p:spPr>
          <a:xfrm>
            <a:off x="990360" y="990720"/>
            <a:ext cx="8001000" cy="4495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720" indent="-342720">
              <a:lnSpc>
                <a:spcPct val="10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So far, we have just found the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length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of LCS, but not LCS itself.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We want to modify this algorithm to make it output Longest Common Subsequence of X and Y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Each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c[i,j]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depends on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c[i-1,j] 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 c[i,j-1]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or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c[i-1, j-1]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For each c[i,j] we can say how it was acquired: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2" name="Line 4"/>
          <p:cNvSpPr/>
          <p:nvPr/>
        </p:nvSpPr>
        <p:spPr>
          <a:xfrm>
            <a:off x="1371600" y="5410080"/>
            <a:ext cx="0" cy="12193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3" name="Line 5"/>
          <p:cNvSpPr/>
          <p:nvPr/>
        </p:nvSpPr>
        <p:spPr>
          <a:xfrm>
            <a:off x="2057400" y="5410080"/>
            <a:ext cx="0" cy="12193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4" name="Line 6"/>
          <p:cNvSpPr/>
          <p:nvPr/>
        </p:nvSpPr>
        <p:spPr>
          <a:xfrm>
            <a:off x="2819520" y="5410080"/>
            <a:ext cx="0" cy="12193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5" name="Line 7"/>
          <p:cNvSpPr/>
          <p:nvPr/>
        </p:nvSpPr>
        <p:spPr>
          <a:xfrm>
            <a:off x="1371600" y="5410080"/>
            <a:ext cx="144792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6" name="Line 8"/>
          <p:cNvSpPr/>
          <p:nvPr/>
        </p:nvSpPr>
        <p:spPr>
          <a:xfrm>
            <a:off x="1371600" y="6019920"/>
            <a:ext cx="144792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7" name="Line 9"/>
          <p:cNvSpPr/>
          <p:nvPr/>
        </p:nvSpPr>
        <p:spPr>
          <a:xfrm>
            <a:off x="1371600" y="6629400"/>
            <a:ext cx="144792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8" name="CustomShape 10"/>
          <p:cNvSpPr/>
          <p:nvPr/>
        </p:nvSpPr>
        <p:spPr>
          <a:xfrm>
            <a:off x="1525680" y="55627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9" name="CustomShape 11"/>
          <p:cNvSpPr/>
          <p:nvPr/>
        </p:nvSpPr>
        <p:spPr>
          <a:xfrm>
            <a:off x="1525680" y="60958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0" name="CustomShape 12"/>
          <p:cNvSpPr/>
          <p:nvPr/>
        </p:nvSpPr>
        <p:spPr>
          <a:xfrm>
            <a:off x="2211480" y="60958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1" name="CustomShape 13"/>
          <p:cNvSpPr/>
          <p:nvPr/>
        </p:nvSpPr>
        <p:spPr>
          <a:xfrm>
            <a:off x="2211480" y="55627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2" name="CustomShape 14"/>
          <p:cNvSpPr/>
          <p:nvPr/>
        </p:nvSpPr>
        <p:spPr>
          <a:xfrm>
            <a:off x="3191040" y="5410080"/>
            <a:ext cx="489888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99CC"/>
                </a:solidFill>
                <a:latin typeface="Times New Roman"/>
              </a:rPr>
              <a:t>For example, here 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99CC"/>
                </a:solidFill>
                <a:latin typeface="Times New Roman"/>
              </a:rPr>
              <a:t>c[i,j] = c[i-1,j-1] +1 = 2+1=3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3" name="Line 15"/>
          <p:cNvSpPr/>
          <p:nvPr/>
        </p:nvSpPr>
        <p:spPr>
          <a:xfrm>
            <a:off x="1905120" y="5867280"/>
            <a:ext cx="304560" cy="30492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CustomShape 1"/>
          <p:cNvSpPr/>
          <p:nvPr/>
        </p:nvSpPr>
        <p:spPr>
          <a:xfrm>
            <a:off x="1173240" y="6265800"/>
            <a:ext cx="19047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46EDE6B-CB98-4B9A-B661-77172B95A760}" type="datetime">
              <a:rPr lang="en-US" sz="1400" b="0" strike="noStrike" spc="-1">
                <a:solidFill>
                  <a:srgbClr val="000000"/>
                </a:solidFill>
                <a:latin typeface="Arial"/>
              </a:rPr>
              <a:t>11/9/2022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5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0247F7E-34BA-4E0D-AD12-31B0596D8725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28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6" name="TextShape 3"/>
          <p:cNvSpPr txBox="1"/>
          <p:nvPr/>
        </p:nvSpPr>
        <p:spPr>
          <a:xfrm>
            <a:off x="838080" y="-360"/>
            <a:ext cx="830592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How to find actual LCS - continued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017" name="TextShape 4"/>
          <p:cNvSpPr txBox="1"/>
          <p:nvPr/>
        </p:nvSpPr>
        <p:spPr>
          <a:xfrm>
            <a:off x="990720" y="990360"/>
            <a:ext cx="8153280" cy="205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720" indent="-342720">
              <a:lnSpc>
                <a:spcPct val="10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Remember that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8" name="CustomShape 5"/>
          <p:cNvSpPr/>
          <p:nvPr/>
        </p:nvSpPr>
        <p:spPr>
          <a:xfrm>
            <a:off x="990720" y="3124080"/>
            <a:ext cx="8153280" cy="373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So we can start from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c[m,n]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and go backwards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Whenever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c[i,j] = c[i-1, j-1]+1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remember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x[i]   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(because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x[i]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is a part  of LCS)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When i=0 or j=0 (i.e. we reached the beginning), output remembered letters in reverse order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19" name="Picture 1018"/>
          <p:cNvPicPr/>
          <p:nvPr/>
        </p:nvPicPr>
        <p:blipFill>
          <a:blip r:embed="rId2"/>
          <a:stretch/>
        </p:blipFill>
        <p:spPr>
          <a:xfrm>
            <a:off x="1656000" y="1728000"/>
            <a:ext cx="5800320" cy="100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CustomShape 1"/>
          <p:cNvSpPr/>
          <p:nvPr/>
        </p:nvSpPr>
        <p:spPr>
          <a:xfrm>
            <a:off x="1173240" y="6265800"/>
            <a:ext cx="19047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A89BAA7-5161-4781-B15F-0D5CE41A044F}" type="datetime">
              <a:rPr lang="en-US" sz="1400" b="0" strike="noStrike" spc="-1">
                <a:solidFill>
                  <a:srgbClr val="000000"/>
                </a:solidFill>
                <a:latin typeface="Arial"/>
              </a:rPr>
              <a:t>11/9/2022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1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BE6A2ED-8C9A-477B-B4D8-2E066F888EFF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29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2" name="TextShape 3"/>
          <p:cNvSpPr txBox="1"/>
          <p:nvPr/>
        </p:nvSpPr>
        <p:spPr>
          <a:xfrm>
            <a:off x="838080" y="0"/>
            <a:ext cx="8305920" cy="914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Finding LCS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023" name="Line 4"/>
          <p:cNvSpPr/>
          <p:nvPr/>
        </p:nvSpPr>
        <p:spPr>
          <a:xfrm>
            <a:off x="3048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4" name="Line 5"/>
          <p:cNvSpPr/>
          <p:nvPr/>
        </p:nvSpPr>
        <p:spPr>
          <a:xfrm>
            <a:off x="3048120" y="16002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5" name="Line 6"/>
          <p:cNvSpPr/>
          <p:nvPr/>
        </p:nvSpPr>
        <p:spPr>
          <a:xfrm>
            <a:off x="5334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6" name="Line 7"/>
          <p:cNvSpPr/>
          <p:nvPr/>
        </p:nvSpPr>
        <p:spPr>
          <a:xfrm>
            <a:off x="44956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7" name="Line 8"/>
          <p:cNvSpPr/>
          <p:nvPr/>
        </p:nvSpPr>
        <p:spPr>
          <a:xfrm>
            <a:off x="37339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8" name="Line 9"/>
          <p:cNvSpPr/>
          <p:nvPr/>
        </p:nvSpPr>
        <p:spPr>
          <a:xfrm>
            <a:off x="61722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9" name="Line 10"/>
          <p:cNvSpPr/>
          <p:nvPr/>
        </p:nvSpPr>
        <p:spPr>
          <a:xfrm>
            <a:off x="77724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0" name="Line 11"/>
          <p:cNvSpPr/>
          <p:nvPr/>
        </p:nvSpPr>
        <p:spPr>
          <a:xfrm>
            <a:off x="70102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1" name="Line 12"/>
          <p:cNvSpPr/>
          <p:nvPr/>
        </p:nvSpPr>
        <p:spPr>
          <a:xfrm>
            <a:off x="3048120" y="28195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2" name="Line 13"/>
          <p:cNvSpPr/>
          <p:nvPr/>
        </p:nvSpPr>
        <p:spPr>
          <a:xfrm>
            <a:off x="3048120" y="35053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3" name="Line 14"/>
          <p:cNvSpPr/>
          <p:nvPr/>
        </p:nvSpPr>
        <p:spPr>
          <a:xfrm>
            <a:off x="3048120" y="41148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4" name="Line 15"/>
          <p:cNvSpPr/>
          <p:nvPr/>
        </p:nvSpPr>
        <p:spPr>
          <a:xfrm>
            <a:off x="3048120" y="22096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5" name="Line 16"/>
          <p:cNvSpPr/>
          <p:nvPr/>
        </p:nvSpPr>
        <p:spPr>
          <a:xfrm>
            <a:off x="3048120" y="47242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6" name="CustomShape 17"/>
          <p:cNvSpPr/>
          <p:nvPr/>
        </p:nvSpPr>
        <p:spPr>
          <a:xfrm>
            <a:off x="2592000" y="762120"/>
            <a:ext cx="51429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j       0        1          2         3        4         5 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7" name="CustomShape 18"/>
          <p:cNvSpPr/>
          <p:nvPr/>
        </p:nvSpPr>
        <p:spPr>
          <a:xfrm>
            <a:off x="1297080" y="16765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8" name="CustomShape 19"/>
          <p:cNvSpPr/>
          <p:nvPr/>
        </p:nvSpPr>
        <p:spPr>
          <a:xfrm>
            <a:off x="1297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9" name="CustomShape 20"/>
          <p:cNvSpPr/>
          <p:nvPr/>
        </p:nvSpPr>
        <p:spPr>
          <a:xfrm>
            <a:off x="1297080" y="29718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0" name="CustomShape 21"/>
          <p:cNvSpPr/>
          <p:nvPr/>
        </p:nvSpPr>
        <p:spPr>
          <a:xfrm>
            <a:off x="1297080" y="35812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1" name="CustomShape 22"/>
          <p:cNvSpPr/>
          <p:nvPr/>
        </p:nvSpPr>
        <p:spPr>
          <a:xfrm>
            <a:off x="1297080" y="4191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2" name="CustomShape 23"/>
          <p:cNvSpPr/>
          <p:nvPr/>
        </p:nvSpPr>
        <p:spPr>
          <a:xfrm>
            <a:off x="1280520" y="11080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3" name="CustomShape 24"/>
          <p:cNvSpPr/>
          <p:nvPr/>
        </p:nvSpPr>
        <p:spPr>
          <a:xfrm>
            <a:off x="2440080" y="16002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Xi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4" name="CustomShape 25"/>
          <p:cNvSpPr/>
          <p:nvPr/>
        </p:nvSpPr>
        <p:spPr>
          <a:xfrm>
            <a:off x="244044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5" name="CustomShape 26"/>
          <p:cNvSpPr/>
          <p:nvPr/>
        </p:nvSpPr>
        <p:spPr>
          <a:xfrm>
            <a:off x="2440080" y="289548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6" name="CustomShape 27"/>
          <p:cNvSpPr/>
          <p:nvPr/>
        </p:nvSpPr>
        <p:spPr>
          <a:xfrm>
            <a:off x="2440440" y="35812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7" name="CustomShape 28"/>
          <p:cNvSpPr/>
          <p:nvPr/>
        </p:nvSpPr>
        <p:spPr>
          <a:xfrm>
            <a:off x="3125880" y="11430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Yj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" name="CustomShape 29"/>
          <p:cNvSpPr/>
          <p:nvPr/>
        </p:nvSpPr>
        <p:spPr>
          <a:xfrm>
            <a:off x="724068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9" name="CustomShape 30"/>
          <p:cNvSpPr/>
          <p:nvPr/>
        </p:nvSpPr>
        <p:spPr>
          <a:xfrm>
            <a:off x="396432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0" name="CustomShape 31"/>
          <p:cNvSpPr/>
          <p:nvPr/>
        </p:nvSpPr>
        <p:spPr>
          <a:xfrm>
            <a:off x="640296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1" name="CustomShape 32"/>
          <p:cNvSpPr/>
          <p:nvPr/>
        </p:nvSpPr>
        <p:spPr>
          <a:xfrm>
            <a:off x="556488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2" name="CustomShape 33"/>
          <p:cNvSpPr/>
          <p:nvPr/>
        </p:nvSpPr>
        <p:spPr>
          <a:xfrm>
            <a:off x="472644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3" name="CustomShape 34"/>
          <p:cNvSpPr/>
          <p:nvPr/>
        </p:nvSpPr>
        <p:spPr>
          <a:xfrm>
            <a:off x="32022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4" name="CustomShape 35"/>
          <p:cNvSpPr/>
          <p:nvPr/>
        </p:nvSpPr>
        <p:spPr>
          <a:xfrm>
            <a:off x="32022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5" name="CustomShape 36"/>
          <p:cNvSpPr/>
          <p:nvPr/>
        </p:nvSpPr>
        <p:spPr>
          <a:xfrm>
            <a:off x="72406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6" name="CustomShape 37"/>
          <p:cNvSpPr/>
          <p:nvPr/>
        </p:nvSpPr>
        <p:spPr>
          <a:xfrm>
            <a:off x="64026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7" name="CustomShape 38"/>
          <p:cNvSpPr/>
          <p:nvPr/>
        </p:nvSpPr>
        <p:spPr>
          <a:xfrm>
            <a:off x="55645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8" name="CustomShape 39"/>
          <p:cNvSpPr/>
          <p:nvPr/>
        </p:nvSpPr>
        <p:spPr>
          <a:xfrm>
            <a:off x="47260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9" name="CustomShape 40"/>
          <p:cNvSpPr/>
          <p:nvPr/>
        </p:nvSpPr>
        <p:spPr>
          <a:xfrm>
            <a:off x="39643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0" name="CustomShape 41"/>
          <p:cNvSpPr/>
          <p:nvPr/>
        </p:nvSpPr>
        <p:spPr>
          <a:xfrm>
            <a:off x="320220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1" name="CustomShape 42"/>
          <p:cNvSpPr/>
          <p:nvPr/>
        </p:nvSpPr>
        <p:spPr>
          <a:xfrm>
            <a:off x="320220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2" name="CustomShape 43"/>
          <p:cNvSpPr/>
          <p:nvPr/>
        </p:nvSpPr>
        <p:spPr>
          <a:xfrm>
            <a:off x="320220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3" name="CustomShape 44"/>
          <p:cNvSpPr/>
          <p:nvPr/>
        </p:nvSpPr>
        <p:spPr>
          <a:xfrm>
            <a:off x="64026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4" name="CustomShape 45"/>
          <p:cNvSpPr/>
          <p:nvPr/>
        </p:nvSpPr>
        <p:spPr>
          <a:xfrm>
            <a:off x="55645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5" name="CustomShape 46"/>
          <p:cNvSpPr/>
          <p:nvPr/>
        </p:nvSpPr>
        <p:spPr>
          <a:xfrm>
            <a:off x="4726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6" name="CustomShape 47"/>
          <p:cNvSpPr/>
          <p:nvPr/>
        </p:nvSpPr>
        <p:spPr>
          <a:xfrm>
            <a:off x="39643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7" name="CustomShape 48"/>
          <p:cNvSpPr/>
          <p:nvPr/>
        </p:nvSpPr>
        <p:spPr>
          <a:xfrm>
            <a:off x="72406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8" name="CustomShape 49"/>
          <p:cNvSpPr/>
          <p:nvPr/>
        </p:nvSpPr>
        <p:spPr>
          <a:xfrm>
            <a:off x="396432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9" name="CustomShape 50"/>
          <p:cNvSpPr/>
          <p:nvPr/>
        </p:nvSpPr>
        <p:spPr>
          <a:xfrm>
            <a:off x="724068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0" name="CustomShape 51"/>
          <p:cNvSpPr/>
          <p:nvPr/>
        </p:nvSpPr>
        <p:spPr>
          <a:xfrm>
            <a:off x="556452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1" name="CustomShape 52"/>
          <p:cNvSpPr/>
          <p:nvPr/>
        </p:nvSpPr>
        <p:spPr>
          <a:xfrm>
            <a:off x="640260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2" name="CustomShape 53"/>
          <p:cNvSpPr/>
          <p:nvPr/>
        </p:nvSpPr>
        <p:spPr>
          <a:xfrm>
            <a:off x="396432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3" name="CustomShape 54"/>
          <p:cNvSpPr/>
          <p:nvPr/>
        </p:nvSpPr>
        <p:spPr>
          <a:xfrm>
            <a:off x="472608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4" name="CustomShape 55"/>
          <p:cNvSpPr/>
          <p:nvPr/>
        </p:nvSpPr>
        <p:spPr>
          <a:xfrm>
            <a:off x="556452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5" name="CustomShape 56"/>
          <p:cNvSpPr/>
          <p:nvPr/>
        </p:nvSpPr>
        <p:spPr>
          <a:xfrm>
            <a:off x="472608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6" name="CustomShape 57"/>
          <p:cNvSpPr/>
          <p:nvPr/>
        </p:nvSpPr>
        <p:spPr>
          <a:xfrm>
            <a:off x="724068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7" name="CustomShape 58"/>
          <p:cNvSpPr/>
          <p:nvPr/>
        </p:nvSpPr>
        <p:spPr>
          <a:xfrm>
            <a:off x="640260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8" name="CustomShape 59"/>
          <p:cNvSpPr/>
          <p:nvPr/>
        </p:nvSpPr>
        <p:spPr>
          <a:xfrm>
            <a:off x="396432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9" name="CustomShape 60"/>
          <p:cNvSpPr/>
          <p:nvPr/>
        </p:nvSpPr>
        <p:spPr>
          <a:xfrm>
            <a:off x="472608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0" name="CustomShape 61"/>
          <p:cNvSpPr/>
          <p:nvPr/>
        </p:nvSpPr>
        <p:spPr>
          <a:xfrm>
            <a:off x="556452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1" name="CustomShape 62"/>
          <p:cNvSpPr/>
          <p:nvPr/>
        </p:nvSpPr>
        <p:spPr>
          <a:xfrm>
            <a:off x="640260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2" name="CustomShape 63"/>
          <p:cNvSpPr/>
          <p:nvPr/>
        </p:nvSpPr>
        <p:spPr>
          <a:xfrm>
            <a:off x="7240680" y="4118040"/>
            <a:ext cx="409320" cy="64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1" strike="noStrike" spc="-1">
                <a:solidFill>
                  <a:srgbClr val="33CC33"/>
                </a:solidFill>
                <a:latin typeface="Times New Roman"/>
              </a:rPr>
              <a:t>3</a:t>
            </a:r>
            <a:endParaRPr lang="en-IN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3" name="Line 64"/>
          <p:cNvSpPr/>
          <p:nvPr/>
        </p:nvSpPr>
        <p:spPr>
          <a:xfrm flipH="1" flipV="1">
            <a:off x="6858000" y="3886200"/>
            <a:ext cx="380880" cy="45720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4" name="Line 65"/>
          <p:cNvSpPr/>
          <p:nvPr/>
        </p:nvSpPr>
        <p:spPr>
          <a:xfrm flipH="1">
            <a:off x="5943600" y="3886200"/>
            <a:ext cx="380880" cy="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5" name="Line 66"/>
          <p:cNvSpPr/>
          <p:nvPr/>
        </p:nvSpPr>
        <p:spPr>
          <a:xfrm flipH="1" flipV="1">
            <a:off x="5105520" y="3276720"/>
            <a:ext cx="380880" cy="38088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6" name="Line 67"/>
          <p:cNvSpPr/>
          <p:nvPr/>
        </p:nvSpPr>
        <p:spPr>
          <a:xfrm flipH="1">
            <a:off x="4266720" y="3276720"/>
            <a:ext cx="381240" cy="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7" name="Line 68"/>
          <p:cNvSpPr/>
          <p:nvPr/>
        </p:nvSpPr>
        <p:spPr>
          <a:xfrm flipH="1" flipV="1">
            <a:off x="3580920" y="2666520"/>
            <a:ext cx="381240" cy="38124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8" name="CustomShape 69"/>
          <p:cNvSpPr/>
          <p:nvPr/>
        </p:nvSpPr>
        <p:spPr>
          <a:xfrm>
            <a:off x="2440080" y="41911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173240" y="6265800"/>
            <a:ext cx="19047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7F029E-09D9-4D43-B221-BD7BA11CC40A}" type="datetime">
              <a:rPr lang="en-US" sz="1400" b="0" strike="noStrike" spc="-1">
                <a:solidFill>
                  <a:srgbClr val="000000"/>
                </a:solidFill>
                <a:latin typeface="Arial"/>
              </a:rPr>
              <a:t>11/9/2022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2D04CAB-627C-4D6C-BD05-A61BCAE17E9A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3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884160" y="228240"/>
            <a:ext cx="825984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Longest Common Subsequence (LCS)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990720" y="1980720"/>
            <a:ext cx="8153280" cy="4876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720" indent="-342720">
              <a:lnSpc>
                <a:spcPct val="100000"/>
              </a:lnSpc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Application: comparison of two DNA strings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Ex: X= {A B C B D A B }, Y= {B D C A B A} 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Longest Common Subsequence: 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X =  A </a:t>
            </a:r>
            <a:r>
              <a:rPr lang="en-US" sz="3200" b="1" strike="noStrike" spc="-1" dirty="0">
                <a:solidFill>
                  <a:srgbClr val="33CC33"/>
                </a:solidFill>
                <a:latin typeface="Times New Roman"/>
              </a:rPr>
              <a:t>B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    </a:t>
            </a:r>
            <a:r>
              <a:rPr lang="en-US" sz="3200" b="1" strike="noStrike" spc="-1" dirty="0">
                <a:solidFill>
                  <a:srgbClr val="33CC33"/>
                </a:solidFill>
                <a:latin typeface="Times New Roman"/>
              </a:rPr>
              <a:t>C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    </a:t>
            </a:r>
            <a:r>
              <a:rPr lang="en-US" sz="3200" b="1" strike="noStrike" spc="-1" dirty="0">
                <a:solidFill>
                  <a:srgbClr val="33CC33"/>
                </a:solidFill>
                <a:latin typeface="Times New Roman"/>
              </a:rPr>
              <a:t>B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D </a:t>
            </a:r>
            <a:r>
              <a:rPr lang="en-US" sz="3200" b="1" strike="noStrike" spc="-1" dirty="0">
                <a:solidFill>
                  <a:srgbClr val="33CC33"/>
                </a:solidFill>
                <a:latin typeface="Times New Roman"/>
              </a:rPr>
              <a:t>A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B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Y =      </a:t>
            </a:r>
            <a:r>
              <a:rPr lang="en-US" sz="3200" b="1" strike="noStrike" spc="-1" dirty="0">
                <a:solidFill>
                  <a:srgbClr val="33CC33"/>
                </a:solidFill>
                <a:latin typeface="Times New Roman"/>
              </a:rPr>
              <a:t>B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D </a:t>
            </a:r>
            <a:r>
              <a:rPr lang="en-US" sz="3200" b="1" strike="noStrike" spc="-1" dirty="0">
                <a:solidFill>
                  <a:srgbClr val="33CC33"/>
                </a:solidFill>
                <a:latin typeface="Times New Roman"/>
              </a:rPr>
              <a:t>C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 </a:t>
            </a:r>
            <a:r>
              <a:rPr lang="en-US" sz="3200" b="1" strike="noStrike" spc="-1" dirty="0">
                <a:solidFill>
                  <a:srgbClr val="33CC33"/>
                </a:solidFill>
                <a:latin typeface="Times New Roman"/>
              </a:rPr>
              <a:t>B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    </a:t>
            </a:r>
            <a:r>
              <a:rPr lang="en-US" sz="3200" b="1" strike="noStrike" spc="-1" dirty="0">
                <a:solidFill>
                  <a:srgbClr val="33CC33"/>
                </a:solidFill>
                <a:latin typeface="Times New Roman"/>
              </a:rPr>
              <a:t>A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Brute force algorithm would compare each subsequence of X with the symbols in Y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CustomShape 1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AAA0693-0D4A-4AB4-99B9-0CAE7DA08AC8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30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0" name="TextShape 2"/>
          <p:cNvSpPr txBox="1"/>
          <p:nvPr/>
        </p:nvSpPr>
        <p:spPr>
          <a:xfrm>
            <a:off x="838080" y="0"/>
            <a:ext cx="8305920" cy="914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Finding LCS (2)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091" name="Line 3"/>
          <p:cNvSpPr/>
          <p:nvPr/>
        </p:nvSpPr>
        <p:spPr>
          <a:xfrm>
            <a:off x="3048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2" name="Line 4"/>
          <p:cNvSpPr/>
          <p:nvPr/>
        </p:nvSpPr>
        <p:spPr>
          <a:xfrm>
            <a:off x="3048120" y="16002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3" name="Line 5"/>
          <p:cNvSpPr/>
          <p:nvPr/>
        </p:nvSpPr>
        <p:spPr>
          <a:xfrm>
            <a:off x="53341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4" name="Line 6"/>
          <p:cNvSpPr/>
          <p:nvPr/>
        </p:nvSpPr>
        <p:spPr>
          <a:xfrm>
            <a:off x="44956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5" name="Line 7"/>
          <p:cNvSpPr/>
          <p:nvPr/>
        </p:nvSpPr>
        <p:spPr>
          <a:xfrm>
            <a:off x="373392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6" name="Line 8"/>
          <p:cNvSpPr/>
          <p:nvPr/>
        </p:nvSpPr>
        <p:spPr>
          <a:xfrm>
            <a:off x="61722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7" name="Line 9"/>
          <p:cNvSpPr/>
          <p:nvPr/>
        </p:nvSpPr>
        <p:spPr>
          <a:xfrm>
            <a:off x="777240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8" name="Line 10"/>
          <p:cNvSpPr/>
          <p:nvPr/>
        </p:nvSpPr>
        <p:spPr>
          <a:xfrm>
            <a:off x="7010280" y="1600200"/>
            <a:ext cx="0" cy="3124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9" name="Line 11"/>
          <p:cNvSpPr/>
          <p:nvPr/>
        </p:nvSpPr>
        <p:spPr>
          <a:xfrm>
            <a:off x="3048120" y="28195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0" name="Line 12"/>
          <p:cNvSpPr/>
          <p:nvPr/>
        </p:nvSpPr>
        <p:spPr>
          <a:xfrm>
            <a:off x="3048120" y="350532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1" name="Line 13"/>
          <p:cNvSpPr/>
          <p:nvPr/>
        </p:nvSpPr>
        <p:spPr>
          <a:xfrm>
            <a:off x="3048120" y="411480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2" name="Line 14"/>
          <p:cNvSpPr/>
          <p:nvPr/>
        </p:nvSpPr>
        <p:spPr>
          <a:xfrm>
            <a:off x="3048120" y="22096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3" name="Line 15"/>
          <p:cNvSpPr/>
          <p:nvPr/>
        </p:nvSpPr>
        <p:spPr>
          <a:xfrm>
            <a:off x="3048120" y="4724280"/>
            <a:ext cx="47242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4" name="CustomShape 16"/>
          <p:cNvSpPr/>
          <p:nvPr/>
        </p:nvSpPr>
        <p:spPr>
          <a:xfrm>
            <a:off x="2592000" y="762120"/>
            <a:ext cx="51429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j       0        1          2         3        4         5 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5" name="CustomShape 17"/>
          <p:cNvSpPr/>
          <p:nvPr/>
        </p:nvSpPr>
        <p:spPr>
          <a:xfrm>
            <a:off x="1297080" y="16765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6" name="CustomShape 18"/>
          <p:cNvSpPr/>
          <p:nvPr/>
        </p:nvSpPr>
        <p:spPr>
          <a:xfrm>
            <a:off x="1297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7" name="CustomShape 19"/>
          <p:cNvSpPr/>
          <p:nvPr/>
        </p:nvSpPr>
        <p:spPr>
          <a:xfrm>
            <a:off x="1297080" y="29718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8" name="CustomShape 20"/>
          <p:cNvSpPr/>
          <p:nvPr/>
        </p:nvSpPr>
        <p:spPr>
          <a:xfrm>
            <a:off x="1297080" y="35812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9" name="CustomShape 21"/>
          <p:cNvSpPr/>
          <p:nvPr/>
        </p:nvSpPr>
        <p:spPr>
          <a:xfrm>
            <a:off x="1297080" y="4191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0" name="CustomShape 22"/>
          <p:cNvSpPr/>
          <p:nvPr/>
        </p:nvSpPr>
        <p:spPr>
          <a:xfrm>
            <a:off x="1280520" y="11080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1" name="CustomShape 23"/>
          <p:cNvSpPr/>
          <p:nvPr/>
        </p:nvSpPr>
        <p:spPr>
          <a:xfrm>
            <a:off x="2440080" y="16002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Xi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2" name="CustomShape 24"/>
          <p:cNvSpPr/>
          <p:nvPr/>
        </p:nvSpPr>
        <p:spPr>
          <a:xfrm>
            <a:off x="244044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3" name="CustomShape 25"/>
          <p:cNvSpPr/>
          <p:nvPr/>
        </p:nvSpPr>
        <p:spPr>
          <a:xfrm>
            <a:off x="2440080" y="289548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4" name="CustomShape 26"/>
          <p:cNvSpPr/>
          <p:nvPr/>
        </p:nvSpPr>
        <p:spPr>
          <a:xfrm>
            <a:off x="2440440" y="35812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5" name="CustomShape 27"/>
          <p:cNvSpPr/>
          <p:nvPr/>
        </p:nvSpPr>
        <p:spPr>
          <a:xfrm>
            <a:off x="3125880" y="114300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Yj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6" name="CustomShape 28"/>
          <p:cNvSpPr/>
          <p:nvPr/>
        </p:nvSpPr>
        <p:spPr>
          <a:xfrm>
            <a:off x="724068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7" name="CustomShape 29"/>
          <p:cNvSpPr/>
          <p:nvPr/>
        </p:nvSpPr>
        <p:spPr>
          <a:xfrm>
            <a:off x="3964320" y="11430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8" name="CustomShape 30"/>
          <p:cNvSpPr/>
          <p:nvPr/>
        </p:nvSpPr>
        <p:spPr>
          <a:xfrm>
            <a:off x="640296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9" name="CustomShape 31"/>
          <p:cNvSpPr/>
          <p:nvPr/>
        </p:nvSpPr>
        <p:spPr>
          <a:xfrm>
            <a:off x="556488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0" name="CustomShape 32"/>
          <p:cNvSpPr/>
          <p:nvPr/>
        </p:nvSpPr>
        <p:spPr>
          <a:xfrm>
            <a:off x="4726440" y="114300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1" name="CustomShape 33"/>
          <p:cNvSpPr/>
          <p:nvPr/>
        </p:nvSpPr>
        <p:spPr>
          <a:xfrm>
            <a:off x="32022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2" name="CustomShape 34"/>
          <p:cNvSpPr/>
          <p:nvPr/>
        </p:nvSpPr>
        <p:spPr>
          <a:xfrm>
            <a:off x="32022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3" name="CustomShape 35"/>
          <p:cNvSpPr/>
          <p:nvPr/>
        </p:nvSpPr>
        <p:spPr>
          <a:xfrm>
            <a:off x="72406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4" name="CustomShape 36"/>
          <p:cNvSpPr/>
          <p:nvPr/>
        </p:nvSpPr>
        <p:spPr>
          <a:xfrm>
            <a:off x="640260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5" name="CustomShape 37"/>
          <p:cNvSpPr/>
          <p:nvPr/>
        </p:nvSpPr>
        <p:spPr>
          <a:xfrm>
            <a:off x="55645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6" name="CustomShape 38"/>
          <p:cNvSpPr/>
          <p:nvPr/>
        </p:nvSpPr>
        <p:spPr>
          <a:xfrm>
            <a:off x="472608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7" name="CustomShape 39"/>
          <p:cNvSpPr/>
          <p:nvPr/>
        </p:nvSpPr>
        <p:spPr>
          <a:xfrm>
            <a:off x="3964320" y="17524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8" name="CustomShape 40"/>
          <p:cNvSpPr/>
          <p:nvPr/>
        </p:nvSpPr>
        <p:spPr>
          <a:xfrm>
            <a:off x="320220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9" name="CustomShape 41"/>
          <p:cNvSpPr/>
          <p:nvPr/>
        </p:nvSpPr>
        <p:spPr>
          <a:xfrm>
            <a:off x="320220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0" name="CustomShape 42"/>
          <p:cNvSpPr/>
          <p:nvPr/>
        </p:nvSpPr>
        <p:spPr>
          <a:xfrm>
            <a:off x="320220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1" name="CustomShape 43"/>
          <p:cNvSpPr/>
          <p:nvPr/>
        </p:nvSpPr>
        <p:spPr>
          <a:xfrm>
            <a:off x="640260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2" name="CustomShape 44"/>
          <p:cNvSpPr/>
          <p:nvPr/>
        </p:nvSpPr>
        <p:spPr>
          <a:xfrm>
            <a:off x="55645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3" name="CustomShape 45"/>
          <p:cNvSpPr/>
          <p:nvPr/>
        </p:nvSpPr>
        <p:spPr>
          <a:xfrm>
            <a:off x="47260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4" name="CustomShape 46"/>
          <p:cNvSpPr/>
          <p:nvPr/>
        </p:nvSpPr>
        <p:spPr>
          <a:xfrm>
            <a:off x="396432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5" name="CustomShape 47"/>
          <p:cNvSpPr/>
          <p:nvPr/>
        </p:nvSpPr>
        <p:spPr>
          <a:xfrm>
            <a:off x="7240680" y="23623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6" name="CustomShape 48"/>
          <p:cNvSpPr/>
          <p:nvPr/>
        </p:nvSpPr>
        <p:spPr>
          <a:xfrm>
            <a:off x="396432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7" name="CustomShape 49"/>
          <p:cNvSpPr/>
          <p:nvPr/>
        </p:nvSpPr>
        <p:spPr>
          <a:xfrm>
            <a:off x="724068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8" name="CustomShape 50"/>
          <p:cNvSpPr/>
          <p:nvPr/>
        </p:nvSpPr>
        <p:spPr>
          <a:xfrm>
            <a:off x="556452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9" name="CustomShape 51"/>
          <p:cNvSpPr/>
          <p:nvPr/>
        </p:nvSpPr>
        <p:spPr>
          <a:xfrm>
            <a:off x="640260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0" name="CustomShape 52"/>
          <p:cNvSpPr/>
          <p:nvPr/>
        </p:nvSpPr>
        <p:spPr>
          <a:xfrm>
            <a:off x="396432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1" name="CustomShape 53"/>
          <p:cNvSpPr/>
          <p:nvPr/>
        </p:nvSpPr>
        <p:spPr>
          <a:xfrm>
            <a:off x="472608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2" name="CustomShape 54"/>
          <p:cNvSpPr/>
          <p:nvPr/>
        </p:nvSpPr>
        <p:spPr>
          <a:xfrm>
            <a:off x="556452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3" name="CustomShape 55"/>
          <p:cNvSpPr/>
          <p:nvPr/>
        </p:nvSpPr>
        <p:spPr>
          <a:xfrm>
            <a:off x="4726080" y="30481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4" name="CustomShape 56"/>
          <p:cNvSpPr/>
          <p:nvPr/>
        </p:nvSpPr>
        <p:spPr>
          <a:xfrm>
            <a:off x="724068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5" name="CustomShape 57"/>
          <p:cNvSpPr/>
          <p:nvPr/>
        </p:nvSpPr>
        <p:spPr>
          <a:xfrm>
            <a:off x="6402600" y="36576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6" name="CustomShape 58"/>
          <p:cNvSpPr/>
          <p:nvPr/>
        </p:nvSpPr>
        <p:spPr>
          <a:xfrm>
            <a:off x="396432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7" name="CustomShape 59"/>
          <p:cNvSpPr/>
          <p:nvPr/>
        </p:nvSpPr>
        <p:spPr>
          <a:xfrm>
            <a:off x="472608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8" name="CustomShape 60"/>
          <p:cNvSpPr/>
          <p:nvPr/>
        </p:nvSpPr>
        <p:spPr>
          <a:xfrm>
            <a:off x="556452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9" name="CustomShape 61"/>
          <p:cNvSpPr/>
          <p:nvPr/>
        </p:nvSpPr>
        <p:spPr>
          <a:xfrm>
            <a:off x="6402600" y="4267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0" name="CustomShape 62"/>
          <p:cNvSpPr/>
          <p:nvPr/>
        </p:nvSpPr>
        <p:spPr>
          <a:xfrm>
            <a:off x="7240680" y="4118040"/>
            <a:ext cx="409320" cy="64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1" strike="noStrike" spc="-1">
                <a:solidFill>
                  <a:srgbClr val="33CC33"/>
                </a:solidFill>
                <a:latin typeface="Times New Roman"/>
              </a:rPr>
              <a:t>3</a:t>
            </a:r>
            <a:endParaRPr lang="en-IN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1" name="Line 63"/>
          <p:cNvSpPr/>
          <p:nvPr/>
        </p:nvSpPr>
        <p:spPr>
          <a:xfrm flipH="1" flipV="1">
            <a:off x="6858000" y="3886200"/>
            <a:ext cx="380880" cy="457200"/>
          </a:xfrm>
          <a:prstGeom prst="line">
            <a:avLst/>
          </a:prstGeom>
          <a:ln w="76320">
            <a:solidFill>
              <a:srgbClr val="3366CC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2" name="Line 64"/>
          <p:cNvSpPr/>
          <p:nvPr/>
        </p:nvSpPr>
        <p:spPr>
          <a:xfrm flipH="1">
            <a:off x="5943600" y="3886200"/>
            <a:ext cx="380880" cy="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3" name="Line 65"/>
          <p:cNvSpPr/>
          <p:nvPr/>
        </p:nvSpPr>
        <p:spPr>
          <a:xfrm flipH="1" flipV="1">
            <a:off x="5105520" y="3276720"/>
            <a:ext cx="380880" cy="380880"/>
          </a:xfrm>
          <a:prstGeom prst="line">
            <a:avLst/>
          </a:prstGeom>
          <a:ln w="76320">
            <a:solidFill>
              <a:srgbClr val="3366CC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4" name="Line 66"/>
          <p:cNvSpPr/>
          <p:nvPr/>
        </p:nvSpPr>
        <p:spPr>
          <a:xfrm flipH="1">
            <a:off x="4266720" y="3276720"/>
            <a:ext cx="381240" cy="0"/>
          </a:xfrm>
          <a:prstGeom prst="line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5" name="Line 67"/>
          <p:cNvSpPr/>
          <p:nvPr/>
        </p:nvSpPr>
        <p:spPr>
          <a:xfrm flipH="1" flipV="1">
            <a:off x="3580920" y="2666520"/>
            <a:ext cx="381240" cy="381240"/>
          </a:xfrm>
          <a:prstGeom prst="line">
            <a:avLst/>
          </a:prstGeom>
          <a:ln w="76320">
            <a:solidFill>
              <a:srgbClr val="3366CC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6" name="CustomShape 68"/>
          <p:cNvSpPr/>
          <p:nvPr/>
        </p:nvSpPr>
        <p:spPr>
          <a:xfrm>
            <a:off x="2440080" y="41911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7" name="CustomShape 69"/>
          <p:cNvSpPr/>
          <p:nvPr/>
        </p:nvSpPr>
        <p:spPr>
          <a:xfrm>
            <a:off x="2286000" y="4038480"/>
            <a:ext cx="762120" cy="762120"/>
          </a:xfrm>
          <a:prstGeom prst="ellipse">
            <a:avLst/>
          </a:prstGeom>
          <a:noFill/>
          <a:ln w="38160">
            <a:solidFill>
              <a:srgbClr val="3366C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8" name="CustomShape 70"/>
          <p:cNvSpPr/>
          <p:nvPr/>
        </p:nvSpPr>
        <p:spPr>
          <a:xfrm>
            <a:off x="2286000" y="3429000"/>
            <a:ext cx="762120" cy="762120"/>
          </a:xfrm>
          <a:prstGeom prst="ellipse">
            <a:avLst/>
          </a:prstGeom>
          <a:noFill/>
          <a:ln w="38160">
            <a:solidFill>
              <a:srgbClr val="3366C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9" name="CustomShape 71"/>
          <p:cNvSpPr/>
          <p:nvPr/>
        </p:nvSpPr>
        <p:spPr>
          <a:xfrm>
            <a:off x="2286000" y="2743200"/>
            <a:ext cx="762120" cy="762120"/>
          </a:xfrm>
          <a:prstGeom prst="ellipse">
            <a:avLst/>
          </a:prstGeom>
          <a:noFill/>
          <a:ln w="38160">
            <a:solidFill>
              <a:srgbClr val="3366C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0" name="CustomShape 72"/>
          <p:cNvSpPr/>
          <p:nvPr/>
        </p:nvSpPr>
        <p:spPr>
          <a:xfrm>
            <a:off x="7010280" y="990720"/>
            <a:ext cx="762120" cy="761760"/>
          </a:xfrm>
          <a:prstGeom prst="ellipse">
            <a:avLst/>
          </a:prstGeom>
          <a:noFill/>
          <a:ln w="38160">
            <a:solidFill>
              <a:srgbClr val="3366C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1" name="CustomShape 73"/>
          <p:cNvSpPr/>
          <p:nvPr/>
        </p:nvSpPr>
        <p:spPr>
          <a:xfrm>
            <a:off x="5410080" y="990720"/>
            <a:ext cx="762120" cy="761760"/>
          </a:xfrm>
          <a:prstGeom prst="ellipse">
            <a:avLst/>
          </a:prstGeom>
          <a:noFill/>
          <a:ln w="38160">
            <a:solidFill>
              <a:srgbClr val="3366C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2" name="CustomShape 74"/>
          <p:cNvSpPr/>
          <p:nvPr/>
        </p:nvSpPr>
        <p:spPr>
          <a:xfrm>
            <a:off x="3809880" y="990720"/>
            <a:ext cx="762120" cy="761760"/>
          </a:xfrm>
          <a:prstGeom prst="ellipse">
            <a:avLst/>
          </a:prstGeom>
          <a:noFill/>
          <a:ln w="38160">
            <a:solidFill>
              <a:srgbClr val="3366C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3" name="CustomShape 75"/>
          <p:cNvSpPr/>
          <p:nvPr/>
        </p:nvSpPr>
        <p:spPr>
          <a:xfrm>
            <a:off x="5106960" y="4952880"/>
            <a:ext cx="452160" cy="58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4" name="CustomShape 76"/>
          <p:cNvSpPr/>
          <p:nvPr/>
        </p:nvSpPr>
        <p:spPr>
          <a:xfrm>
            <a:off x="5716440" y="4952880"/>
            <a:ext cx="474840" cy="58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5" name="CustomShape 77"/>
          <p:cNvSpPr/>
          <p:nvPr/>
        </p:nvSpPr>
        <p:spPr>
          <a:xfrm>
            <a:off x="6326280" y="4952880"/>
            <a:ext cx="452160" cy="58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6" name="CustomShape 78"/>
          <p:cNvSpPr/>
          <p:nvPr/>
        </p:nvSpPr>
        <p:spPr>
          <a:xfrm>
            <a:off x="1291320" y="5029200"/>
            <a:ext cx="3757680" cy="58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LCS (reversed order):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7" name="CustomShape 79"/>
          <p:cNvSpPr/>
          <p:nvPr/>
        </p:nvSpPr>
        <p:spPr>
          <a:xfrm>
            <a:off x="1368360" y="5638680"/>
            <a:ext cx="3597480" cy="58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LCS (straight order):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8" name="CustomShape 80"/>
          <p:cNvSpPr/>
          <p:nvPr/>
        </p:nvSpPr>
        <p:spPr>
          <a:xfrm>
            <a:off x="1318320" y="5638680"/>
            <a:ext cx="698832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Times New Roman"/>
              </a:rPr>
              <a:t>B  C  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(this string turned out to be a palindrome)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173240" y="6265800"/>
            <a:ext cx="19047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8EC7E2F-0F96-4EDC-8CB4-ECF01B5C15C2}" type="datetime">
              <a:rPr lang="en-US" sz="1400" b="0" strike="noStrike" spc="-1">
                <a:solidFill>
                  <a:srgbClr val="000000"/>
                </a:solidFill>
                <a:latin typeface="Arial"/>
              </a:rPr>
              <a:t>11/9/2022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141D32E-28CD-47D2-90FA-1365A12F459A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4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914040" y="-360"/>
            <a:ext cx="792468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LCS Algorithm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02" name="TextShape 4"/>
          <p:cNvSpPr txBox="1"/>
          <p:nvPr/>
        </p:nvSpPr>
        <p:spPr>
          <a:xfrm>
            <a:off x="990720" y="990720"/>
            <a:ext cx="8153280" cy="5867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720" indent="-342720">
              <a:lnSpc>
                <a:spcPct val="10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if |X| = m, |Y| = n, then there are 2</a:t>
            </a:r>
            <a:r>
              <a:rPr lang="en-US" sz="3200" b="0" strike="noStrike" spc="-1" baseline="3000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subsequences of x; we must compare each with Y (n comparisons)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So the running time of the brute-force algorithm is O(n 2</a:t>
            </a:r>
            <a:r>
              <a:rPr lang="en-US" sz="3200" b="0" strike="noStrike" spc="-1" baseline="3000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)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Notice that the LCS problem has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optimal substructure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: solutions of subproblems are parts of the final solution.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Subproblems: “find LCS of pairs of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prefixes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of X and Y”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173240" y="6265800"/>
            <a:ext cx="19047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6ABBADA-5A0D-4820-A394-B91BF53F751B}" type="datetime">
              <a:rPr lang="en-US" sz="1400" b="0" strike="noStrike" spc="-1">
                <a:solidFill>
                  <a:srgbClr val="000000"/>
                </a:solidFill>
                <a:latin typeface="Arial"/>
              </a:rPr>
              <a:t>11/9/2022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C3ADC6E-6DEB-44AB-B2DB-FB3FDA544F58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5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914040" y="-360"/>
            <a:ext cx="792468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LCS Algorithm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06" name="TextShape 4"/>
          <p:cNvSpPr txBox="1"/>
          <p:nvPr/>
        </p:nvSpPr>
        <p:spPr>
          <a:xfrm>
            <a:off x="990720" y="990720"/>
            <a:ext cx="8153280" cy="5867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720" indent="-342720">
              <a:lnSpc>
                <a:spcPct val="10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First we’ll find the length of LCS. Later we’ll modify the algorithm to find LCS itself.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Define </a:t>
            </a:r>
            <a:r>
              <a:rPr lang="en-US" sz="3200" b="0" i="1" strike="noStrike" spc="-1">
                <a:solidFill>
                  <a:srgbClr val="0099CC"/>
                </a:solidFill>
                <a:latin typeface="Times New Roman"/>
              </a:rPr>
              <a:t>X</a:t>
            </a:r>
            <a:r>
              <a:rPr lang="en-US" sz="3200" b="0" i="1" strike="noStrike" spc="-1" baseline="-25000">
                <a:solidFill>
                  <a:srgbClr val="0099CC"/>
                </a:solidFill>
                <a:latin typeface="Times New Roman"/>
              </a:rPr>
              <a:t>i</a:t>
            </a:r>
            <a:r>
              <a:rPr lang="en-US" sz="3200" b="0" i="1" strike="noStrike" spc="-1">
                <a:solidFill>
                  <a:srgbClr val="0099CC"/>
                </a:solidFill>
                <a:latin typeface="Times New Roman"/>
              </a:rPr>
              <a:t>, Y</a:t>
            </a:r>
            <a:r>
              <a:rPr lang="en-US" sz="3200" b="0" i="1" strike="noStrike" spc="-1" baseline="-25000">
                <a:solidFill>
                  <a:srgbClr val="0099CC"/>
                </a:solidFill>
                <a:latin typeface="Times New Roman"/>
              </a:rPr>
              <a:t>j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to be the prefixes of X and Y of length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j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respectively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Define </a:t>
            </a:r>
            <a:r>
              <a:rPr lang="en-US" sz="3200" b="0" i="1" strike="noStrike" spc="-1">
                <a:solidFill>
                  <a:srgbClr val="0099CC"/>
                </a:solidFill>
                <a:latin typeface="Times New Roman"/>
              </a:rPr>
              <a:t>c[i,j]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to be the length of LCS of </a:t>
            </a:r>
            <a:r>
              <a:rPr lang="en-US" sz="3200" b="0" i="1" strike="noStrike" spc="-1">
                <a:solidFill>
                  <a:srgbClr val="0099CC"/>
                </a:solidFill>
                <a:latin typeface="Times New Roman"/>
              </a:rPr>
              <a:t>X</a:t>
            </a:r>
            <a:r>
              <a:rPr lang="en-US" sz="3200" b="0" i="1" strike="noStrike" spc="-1" baseline="-25000">
                <a:solidFill>
                  <a:srgbClr val="0099CC"/>
                </a:solidFill>
                <a:latin typeface="Times New Roman"/>
              </a:rPr>
              <a:t>i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3200" b="0" i="1" strike="noStrike" spc="-1">
                <a:solidFill>
                  <a:srgbClr val="0099CC"/>
                </a:solidFill>
                <a:latin typeface="Times New Roman"/>
              </a:rPr>
              <a:t>Y</a:t>
            </a:r>
            <a:r>
              <a:rPr lang="en-US" sz="3200" b="0" i="1" strike="noStrike" spc="-1" baseline="-25000">
                <a:solidFill>
                  <a:srgbClr val="0099CC"/>
                </a:solidFill>
                <a:latin typeface="Times New Roman"/>
              </a:rPr>
              <a:t>j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Then the length of LCS of X and Y will be </a:t>
            </a:r>
            <a:r>
              <a:rPr lang="en-US" sz="3200" b="0" i="1" strike="noStrike" spc="-1">
                <a:solidFill>
                  <a:srgbClr val="0099CC"/>
                </a:solidFill>
                <a:latin typeface="Times New Roman"/>
              </a:rPr>
              <a:t>c[m,n]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1944000" y="5472000"/>
            <a:ext cx="5581440" cy="933120"/>
          </a:xfrm>
          <a:prstGeom prst="rect">
            <a:avLst/>
          </a:prstGeom>
          <a:ln>
            <a:noFill/>
          </a:ln>
        </p:spPr>
      </p:pic>
      <p:sp>
        <p:nvSpPr>
          <p:cNvPr id="108" name="CustomShape 5"/>
          <p:cNvSpPr/>
          <p:nvPr/>
        </p:nvSpPr>
        <p:spPr>
          <a:xfrm>
            <a:off x="1980000" y="5328000"/>
            <a:ext cx="1008000" cy="2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173240" y="6265800"/>
            <a:ext cx="19047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8B1F9D6-FD1E-4E29-B8E5-3C73C8D3A538}" type="datetime">
              <a:rPr lang="en-US" sz="1400" b="0" strike="noStrike" spc="-1">
                <a:solidFill>
                  <a:srgbClr val="000000"/>
                </a:solidFill>
                <a:latin typeface="Arial"/>
              </a:rPr>
              <a:t>11/9/2022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BB7EFB3-2F12-48D3-8EDE-E3D6F8141A74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6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914040" y="-360"/>
            <a:ext cx="792468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LCS recursive solution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12" name="TextShape 4"/>
          <p:cNvSpPr txBox="1"/>
          <p:nvPr/>
        </p:nvSpPr>
        <p:spPr>
          <a:xfrm>
            <a:off x="990720" y="2285640"/>
            <a:ext cx="8153280" cy="4343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720" indent="-342720">
              <a:lnSpc>
                <a:spcPct val="13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We start with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i = j = 0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(empty substrings of x and y)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3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Since X</a:t>
            </a:r>
            <a:r>
              <a:rPr lang="en-US" sz="3200" b="0" i="1" strike="noStrike" spc="-1" baseline="-2500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and Y</a:t>
            </a:r>
            <a:r>
              <a:rPr lang="en-US" sz="3200" b="0" i="1" strike="noStrike" spc="-1" baseline="-2500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are empty strings, their LCS is always empty (i.e.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c[0,0] = 0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)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3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LCS of empty string and any other string is empty, so for every i and j: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c[0, j] = c[i,0] = 0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1683360" y="1188720"/>
            <a:ext cx="5876640" cy="97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173240" y="6265800"/>
            <a:ext cx="19047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3AE779F-A0A6-48CE-8582-387B83673AB2}" type="datetime">
              <a:rPr lang="en-US" sz="1400" b="0" strike="noStrike" spc="-1">
                <a:solidFill>
                  <a:srgbClr val="000000"/>
                </a:solidFill>
                <a:latin typeface="Arial"/>
              </a:rPr>
              <a:t>11/9/2022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BDF57CD-CE69-4F13-95C8-012F1A327911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7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914040" y="-360"/>
            <a:ext cx="792468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LCS recursive solution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17" name="TextShape 4"/>
          <p:cNvSpPr txBox="1"/>
          <p:nvPr/>
        </p:nvSpPr>
        <p:spPr>
          <a:xfrm>
            <a:off x="990720" y="2514240"/>
            <a:ext cx="8153280" cy="4343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720" indent="-342720">
              <a:lnSpc>
                <a:spcPct val="13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When we calculate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c[i,j],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we consider two cases: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3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Times New Roman"/>
              </a:rPr>
              <a:t>First case: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x[i]=y[j]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: one more symbol in strings X and Y matches, so the length of LCS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3200" b="0" i="1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and Y</a:t>
            </a:r>
            <a:r>
              <a:rPr lang="en-US" sz="3200" b="0" i="1" strike="noStrike" spc="-1" baseline="-25000">
                <a:solidFill>
                  <a:srgbClr val="000000"/>
                </a:solidFill>
                <a:latin typeface="Times New Roman"/>
              </a:rPr>
              <a:t>j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equals to the length of LCS of smaller strings X</a:t>
            </a:r>
            <a:r>
              <a:rPr lang="en-US" sz="3200" b="0" i="1" strike="noStrike" spc="-1" baseline="-25000">
                <a:solidFill>
                  <a:srgbClr val="000000"/>
                </a:solidFill>
                <a:latin typeface="Times New Roman"/>
              </a:rPr>
              <a:t>i-1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and Y</a:t>
            </a:r>
            <a:r>
              <a:rPr lang="en-US" sz="3200" b="0" i="1" strike="noStrike" spc="-1" baseline="-25000">
                <a:solidFill>
                  <a:srgbClr val="000000"/>
                </a:solidFill>
                <a:latin typeface="Times New Roman"/>
              </a:rPr>
              <a:t>i-1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, plus 1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1401840" y="1368000"/>
            <a:ext cx="6086160" cy="101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173240" y="6265800"/>
            <a:ext cx="19047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2756AEF-80E5-4FB3-99ED-66E445DC33E5}" type="datetime">
              <a:rPr lang="en-US" sz="1400" b="0" strike="noStrike" spc="-1">
                <a:solidFill>
                  <a:srgbClr val="000000"/>
                </a:solidFill>
                <a:latin typeface="Arial"/>
              </a:rPr>
              <a:t>11/9/2022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3C75230-3DC2-4843-B0C1-3601558EFA97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8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914040" y="-360"/>
            <a:ext cx="792468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LCS recursive solution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22" name="TextShape 4"/>
          <p:cNvSpPr txBox="1"/>
          <p:nvPr/>
        </p:nvSpPr>
        <p:spPr>
          <a:xfrm>
            <a:off x="990720" y="2514240"/>
            <a:ext cx="8153280" cy="3352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5500"/>
          </a:bodyPr>
          <a:lstStyle/>
          <a:p>
            <a:pPr marL="342720" indent="-342720">
              <a:lnSpc>
                <a:spcPct val="13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Times New Roman"/>
              </a:rPr>
              <a:t>Second case: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x[i] != y[j]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3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As symbols don’t match, our solution is not improved, and the length of LCS(X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, Y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j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) is the same as before (i.e. maximum of LCS(X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Y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j-1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) and LCS(X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i-1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,Y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j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)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1017720" y="5943600"/>
            <a:ext cx="7948440" cy="64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99CC"/>
                </a:solidFill>
                <a:latin typeface="Times New Roman"/>
              </a:rPr>
              <a:t>Why not just take the length of LCS(X</a:t>
            </a:r>
            <a:r>
              <a:rPr lang="en-US" sz="3200" b="0" strike="noStrike" spc="-1" baseline="-25000">
                <a:solidFill>
                  <a:srgbClr val="0099CC"/>
                </a:solidFill>
                <a:latin typeface="Times New Roman"/>
              </a:rPr>
              <a:t>i-1</a:t>
            </a:r>
            <a:r>
              <a:rPr lang="en-US" sz="3200" b="0" strike="noStrike" spc="-1">
                <a:solidFill>
                  <a:srgbClr val="0099CC"/>
                </a:solidFill>
                <a:latin typeface="Times New Roman"/>
              </a:rPr>
              <a:t>, Y</a:t>
            </a:r>
            <a:r>
              <a:rPr lang="en-US" sz="3200" b="0" strike="noStrike" spc="-1" baseline="-25000">
                <a:solidFill>
                  <a:srgbClr val="0099CC"/>
                </a:solidFill>
                <a:latin typeface="Times New Roman"/>
              </a:rPr>
              <a:t>j-1</a:t>
            </a:r>
            <a:r>
              <a:rPr lang="en-US" sz="3200" b="0" strike="noStrike" spc="-1">
                <a:solidFill>
                  <a:srgbClr val="0099CC"/>
                </a:solidFill>
                <a:latin typeface="Times New Roman"/>
              </a:rPr>
              <a:t>) ?</a:t>
            </a:r>
            <a:endParaRPr lang="en-IN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4" name="Picture 123"/>
          <p:cNvPicPr/>
          <p:nvPr/>
        </p:nvPicPr>
        <p:blipFill>
          <a:blip r:embed="rId2"/>
          <a:stretch/>
        </p:blipFill>
        <p:spPr>
          <a:xfrm>
            <a:off x="1440000" y="1224000"/>
            <a:ext cx="6009840" cy="104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173240" y="6265800"/>
            <a:ext cx="19047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09151AF-2A7C-48AD-8102-AA235A72A85C}" type="datetime">
              <a:rPr lang="en-US" sz="1400" b="0" strike="noStrike" spc="-1">
                <a:solidFill>
                  <a:srgbClr val="000000"/>
                </a:solidFill>
                <a:latin typeface="Arial"/>
              </a:rPr>
              <a:t>11/9/2022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E70392F-0E87-4423-804F-6B91A7463006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9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914040" y="-360"/>
            <a:ext cx="792468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3366"/>
                </a:solidFill>
                <a:latin typeface="Times New Roman"/>
              </a:rPr>
              <a:t>LCS Length Algorithm</a:t>
            </a:r>
            <a:endParaRPr lang="en-IN" sz="4400" b="0" strike="noStrike" spc="-1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990720" y="990720"/>
            <a:ext cx="8153280" cy="5867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500"/>
          </a:bodyPr>
          <a:lstStyle/>
          <a:p>
            <a:pPr marL="342720" indent="-342720">
              <a:lnSpc>
                <a:spcPct val="90000"/>
              </a:lnSpc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LCS-Length(X, Y)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1. m = length(X)  </a:t>
            </a:r>
            <a:r>
              <a:rPr lang="en-US" sz="3200" b="0" strike="noStrike" spc="-1">
                <a:solidFill>
                  <a:srgbClr val="33CC33"/>
                </a:solidFill>
                <a:latin typeface="Times New Roman"/>
              </a:rPr>
              <a:t>// get the # of symbols in X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2. n  = length(Y) </a:t>
            </a:r>
            <a:r>
              <a:rPr lang="en-US" sz="3200" b="0" strike="noStrike" spc="-1">
                <a:solidFill>
                  <a:srgbClr val="33CC33"/>
                </a:solidFill>
                <a:latin typeface="Times New Roman"/>
              </a:rPr>
              <a:t>// get the # of symbols in Y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3. for i = 1 to m 	c[i,0] = 0 	</a:t>
            </a:r>
            <a:r>
              <a:rPr lang="en-US" sz="3200" b="0" strike="noStrike" spc="-1">
                <a:solidFill>
                  <a:srgbClr val="33CC33"/>
                </a:solidFill>
                <a:latin typeface="Times New Roman"/>
              </a:rPr>
              <a:t>// special case: Y</a:t>
            </a:r>
            <a:r>
              <a:rPr lang="en-US" sz="3200" b="0" strike="noStrike" spc="-1" baseline="-25000">
                <a:solidFill>
                  <a:srgbClr val="33CC33"/>
                </a:solidFill>
                <a:latin typeface="Times New Roman"/>
              </a:rPr>
              <a:t>0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4. for j = 1 to n  	c[0,j] = 0 	</a:t>
            </a:r>
            <a:r>
              <a:rPr lang="en-US" sz="3200" b="0" strike="noStrike" spc="-1">
                <a:solidFill>
                  <a:srgbClr val="33CC33"/>
                </a:solidFill>
                <a:latin typeface="Times New Roman"/>
              </a:rPr>
              <a:t>// special case: X</a:t>
            </a:r>
            <a:r>
              <a:rPr lang="en-US" sz="3200" b="0" strike="noStrike" spc="-1" baseline="-25000">
                <a:solidFill>
                  <a:srgbClr val="33CC33"/>
                </a:solidFill>
                <a:latin typeface="Times New Roman"/>
              </a:rPr>
              <a:t>0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5. for i = 1 to m 			</a:t>
            </a:r>
            <a:r>
              <a:rPr lang="en-US" sz="3200" b="0" strike="noStrike" spc="-1">
                <a:solidFill>
                  <a:srgbClr val="33CC33"/>
                </a:solidFill>
                <a:latin typeface="Times New Roman"/>
              </a:rPr>
              <a:t>// for all X</a:t>
            </a:r>
            <a:r>
              <a:rPr lang="en-US" sz="3200" b="0" strike="noStrike" spc="-1" baseline="-25000">
                <a:solidFill>
                  <a:srgbClr val="33CC33"/>
                </a:solidFill>
                <a:latin typeface="Times New Roman"/>
              </a:rPr>
              <a:t>i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6. 	for j = 1 to n  			</a:t>
            </a:r>
            <a:r>
              <a:rPr lang="en-US" sz="3200" b="0" strike="noStrike" spc="-1">
                <a:solidFill>
                  <a:srgbClr val="33CC33"/>
                </a:solidFill>
                <a:latin typeface="Times New Roman"/>
              </a:rPr>
              <a:t>// for all Y</a:t>
            </a:r>
            <a:r>
              <a:rPr lang="en-US" sz="3200" b="0" strike="noStrike" spc="-1" baseline="-25000">
                <a:solidFill>
                  <a:srgbClr val="33CC33"/>
                </a:solidFill>
                <a:latin typeface="Times New Roman"/>
              </a:rPr>
              <a:t>j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7. 		if ( X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== Y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j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)		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8. 			c[i,j] = c[i-1,j-1] + 1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9. 		else c[i,j] = max( c[i-1,j], c[i,j-1] )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10. return c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1716</Words>
  <Application>Microsoft Office PowerPoint</Application>
  <PresentationFormat>On-screen Show (4:3)</PresentationFormat>
  <Paragraphs>886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DejaVu Sans</vt:lpstr>
      <vt:lpstr>Monotype Sorts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subject/>
  <dc:creator>Department of Computer Science</dc:creator>
  <dc:description/>
  <cp:lastModifiedBy>Dr Annushree</cp:lastModifiedBy>
  <cp:revision>125</cp:revision>
  <cp:lastPrinted>2002-04-12T11:55:52Z</cp:lastPrinted>
  <dcterms:created xsi:type="dcterms:W3CDTF">2002-04-12T05:15:57Z</dcterms:created>
  <dcterms:modified xsi:type="dcterms:W3CDTF">2022-11-09T10:08:22Z</dcterms:modified>
  <dc:language>en-IN</dc:language>
</cp:coreProperties>
</file>