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61" r:id="rId3"/>
  </p:sldMasterIdLst>
  <p:notesMasterIdLst>
    <p:notesMasterId r:id="rId30"/>
  </p:notesMasterIdLst>
  <p:sldIdLst>
    <p:sldId id="256" r:id="rId4"/>
    <p:sldId id="257" r:id="rId5"/>
    <p:sldId id="258" r:id="rId6"/>
    <p:sldId id="260" r:id="rId7"/>
    <p:sldId id="450" r:id="rId8"/>
    <p:sldId id="451" r:id="rId9"/>
    <p:sldId id="259" r:id="rId10"/>
    <p:sldId id="443" r:id="rId11"/>
    <p:sldId id="261" r:id="rId12"/>
    <p:sldId id="445" r:id="rId13"/>
    <p:sldId id="262" r:id="rId14"/>
    <p:sldId id="263" r:id="rId15"/>
    <p:sldId id="448" r:id="rId16"/>
    <p:sldId id="449" r:id="rId17"/>
    <p:sldId id="265" r:id="rId18"/>
    <p:sldId id="266" r:id="rId19"/>
    <p:sldId id="267" r:id="rId20"/>
    <p:sldId id="268" r:id="rId21"/>
    <p:sldId id="269" r:id="rId22"/>
    <p:sldId id="272" r:id="rId23"/>
    <p:sldId id="273" r:id="rId24"/>
    <p:sldId id="274" r:id="rId25"/>
    <p:sldId id="275" r:id="rId26"/>
    <p:sldId id="276" r:id="rId27"/>
    <p:sldId id="277" r:id="rId28"/>
    <p:sldId id="278" r:id="rId29"/>
  </p:sldIdLst>
  <p:sldSz cx="9144000" cy="6858000" type="screen4x3"/>
  <p:notesSz cx="6997700" cy="92837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Helvetica" panose="020B0604020202020204" pitchFamily="34" charset="0"/>
      <p:regular r:id="rId37"/>
      <p:bold r:id="rId38"/>
      <p:italic r:id="rId39"/>
      <p:boldItalic r:id="rId40"/>
    </p:embeddedFont>
    <p:embeddedFont>
      <p:font typeface="Helvetica Neue"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9">
          <p15:clr>
            <a:srgbClr val="000000"/>
          </p15:clr>
        </p15:guide>
        <p15:guide id="2" pos="52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iUTvIt0T4MsGvsrFFtFvFYri6X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57B1B-DDA8-4BE4-8846-AD6678507F24}" v="1" dt="2022-10-17T04:58:00.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1404" y="32"/>
      </p:cViewPr>
      <p:guideLst>
        <p:guide orient="horz" pos="679"/>
        <p:guide pos="5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3" Type="http://customschemas.google.com/relationships/presentationmetadata" Target="metadata"/><Relationship Id="rId58"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 Id="rId59"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font" Target="fonts/font1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mbada Subudhi" userId="a07cd7ffb4f14ca8" providerId="LiveId" clId="{4B957B1B-DDA8-4BE4-8846-AD6678507F24}"/>
    <pc:docChg chg="undo custSel addSld modSld">
      <pc:chgData name="Priyambada Subudhi" userId="a07cd7ffb4f14ca8" providerId="LiveId" clId="{4B957B1B-DDA8-4BE4-8846-AD6678507F24}" dt="2022-10-17T05:00:22.702" v="84" actId="1076"/>
      <pc:docMkLst>
        <pc:docMk/>
      </pc:docMkLst>
      <pc:sldChg chg="modSp mod">
        <pc:chgData name="Priyambada Subudhi" userId="a07cd7ffb4f14ca8" providerId="LiveId" clId="{4B957B1B-DDA8-4BE4-8846-AD6678507F24}" dt="2022-10-17T05:00:22.702" v="84" actId="1076"/>
        <pc:sldMkLst>
          <pc:docMk/>
          <pc:sldMk cId="0" sldId="258"/>
        </pc:sldMkLst>
        <pc:spChg chg="mod">
          <ac:chgData name="Priyambada Subudhi" userId="a07cd7ffb4f14ca8" providerId="LiveId" clId="{4B957B1B-DDA8-4BE4-8846-AD6678507F24}" dt="2022-10-17T05:00:19.013" v="83" actId="14100"/>
          <ac:spMkLst>
            <pc:docMk/>
            <pc:sldMk cId="0" sldId="258"/>
            <ac:spMk id="78" creationId="{00000000-0000-0000-0000-000000000000}"/>
          </ac:spMkLst>
        </pc:spChg>
        <pc:picChg chg="mod">
          <ac:chgData name="Priyambada Subudhi" userId="a07cd7ffb4f14ca8" providerId="LiveId" clId="{4B957B1B-DDA8-4BE4-8846-AD6678507F24}" dt="2022-10-17T05:00:22.702" v="84" actId="1076"/>
          <ac:picMkLst>
            <pc:docMk/>
            <pc:sldMk cId="0" sldId="258"/>
            <ac:picMk id="79" creationId="{00000000-0000-0000-0000-000000000000}"/>
          </ac:picMkLst>
        </pc:picChg>
      </pc:sldChg>
      <pc:sldChg chg="modSp add mod">
        <pc:chgData name="Priyambada Subudhi" userId="a07cd7ffb4f14ca8" providerId="LiveId" clId="{4B957B1B-DDA8-4BE4-8846-AD6678507F24}" dt="2022-10-17T04:58:11.264" v="6" actId="5793"/>
        <pc:sldMkLst>
          <pc:docMk/>
          <pc:sldMk cId="3039858860" sldId="260"/>
        </pc:sldMkLst>
        <pc:spChg chg="mod">
          <ac:chgData name="Priyambada Subudhi" userId="a07cd7ffb4f14ca8" providerId="LiveId" clId="{4B957B1B-DDA8-4BE4-8846-AD6678507F24}" dt="2022-10-17T04:58:11.264" v="6" actId="5793"/>
          <ac:spMkLst>
            <pc:docMk/>
            <pc:sldMk cId="3039858860" sldId="260"/>
            <ac:spMk id="3" creationId="{00000000-0000-0000-0000-000000000000}"/>
          </ac:spMkLst>
        </pc:spChg>
      </pc:sldChg>
      <pc:sldChg chg="modSp add mod">
        <pc:chgData name="Priyambada Subudhi" userId="a07cd7ffb4f14ca8" providerId="LiveId" clId="{4B957B1B-DDA8-4BE4-8846-AD6678507F24}" dt="2022-10-17T04:58:43.263" v="15" actId="20577"/>
        <pc:sldMkLst>
          <pc:docMk/>
          <pc:sldMk cId="2214816998" sldId="450"/>
        </pc:sldMkLst>
        <pc:spChg chg="mod">
          <ac:chgData name="Priyambada Subudhi" userId="a07cd7ffb4f14ca8" providerId="LiveId" clId="{4B957B1B-DDA8-4BE4-8846-AD6678507F24}" dt="2022-10-17T04:58:43.263" v="15" actId="20577"/>
          <ac:spMkLst>
            <pc:docMk/>
            <pc:sldMk cId="2214816998" sldId="450"/>
            <ac:spMk id="3" creationId="{00000000-0000-0000-0000-000000000000}"/>
          </ac:spMkLst>
        </pc:spChg>
      </pc:sldChg>
      <pc:sldChg chg="modSp add mod">
        <pc:chgData name="Priyambada Subudhi" userId="a07cd7ffb4f14ca8" providerId="LiveId" clId="{4B957B1B-DDA8-4BE4-8846-AD6678507F24}" dt="2022-10-17T04:58:56.890" v="19" actId="123"/>
        <pc:sldMkLst>
          <pc:docMk/>
          <pc:sldMk cId="3356888746" sldId="451"/>
        </pc:sldMkLst>
        <pc:spChg chg="mod">
          <ac:chgData name="Priyambada Subudhi" userId="a07cd7ffb4f14ca8" providerId="LiveId" clId="{4B957B1B-DDA8-4BE4-8846-AD6678507F24}" dt="2022-10-17T04:58:56.890" v="19" actId="123"/>
          <ac:spMkLst>
            <pc:docMk/>
            <pc:sldMk cId="3356888746" sldId="45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2125" cy="463550"/>
          </a:xfrm>
          <a:prstGeom prst="rect">
            <a:avLst/>
          </a:prstGeom>
          <a:noFill/>
          <a:ln>
            <a:noFill/>
          </a:ln>
        </p:spPr>
        <p:txBody>
          <a:bodyPr spcFirstLastPara="1" wrap="square" lIns="93025" tIns="46500" rIns="93025" bIns="46500" anchor="t"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965575" y="0"/>
            <a:ext cx="3032125" cy="463550"/>
          </a:xfrm>
          <a:prstGeom prst="rect">
            <a:avLst/>
          </a:prstGeom>
          <a:noFill/>
          <a:ln>
            <a:noFill/>
          </a:ln>
        </p:spPr>
        <p:txBody>
          <a:bodyPr spcFirstLastPara="1" wrap="square" lIns="93025" tIns="46500" rIns="93025" bIns="46500" anchor="t"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3450" y="4410075"/>
            <a:ext cx="5130800" cy="4176712"/>
          </a:xfrm>
          <a:prstGeom prst="rect">
            <a:avLst/>
          </a:prstGeom>
          <a:noFill/>
          <a:ln>
            <a:noFill/>
          </a:ln>
        </p:spPr>
        <p:txBody>
          <a:bodyPr spcFirstLastPara="1" wrap="square" lIns="93025" tIns="46500" rIns="93025" bIns="465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20150"/>
            <a:ext cx="3032125" cy="463550"/>
          </a:xfrm>
          <a:prstGeom prst="rect">
            <a:avLst/>
          </a:prstGeom>
          <a:noFill/>
          <a:ln>
            <a:noFill/>
          </a:ln>
        </p:spPr>
        <p:txBody>
          <a:bodyPr spcFirstLastPara="1" wrap="square" lIns="93025" tIns="46500" rIns="93025" bIns="46500" anchor="b"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strike="noStrike" cap="none">
                <a:solidFill>
                  <a:srgbClr val="000000"/>
                </a:solidFill>
                <a:latin typeface="Helvetica Neue"/>
                <a:ea typeface="Helvetica Neue"/>
                <a:cs typeface="Helvetica Neue"/>
                <a:sym typeface="Helvetica Neue"/>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strike="noStrike" cap="none">
                <a:solidFill>
                  <a:srgbClr val="000000"/>
                </a:solidFill>
                <a:latin typeface="Helvetica Neue"/>
                <a:ea typeface="Helvetica Neue"/>
                <a:cs typeface="Helvetica Neue"/>
                <a:sym typeface="Helvetica Neue"/>
              </a:rPr>
              <a:t>1</a:t>
            </a:fld>
            <a:endParaRPr/>
          </a:p>
        </p:txBody>
      </p:sp>
      <p:sp>
        <p:nvSpPr>
          <p:cNvPr id="61" name="Google Shape;61;p1: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p1: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5701DF6-0095-49A6-9538-0F4E1D04D191}" type="slidenum">
              <a:rPr lang="en-US" altLang="en-US" sz="1200"/>
              <a:pPr/>
              <a:t>13</a:t>
            </a:fld>
            <a:endParaRPr lang="en-US" altLang="en-US" sz="1200"/>
          </a:p>
        </p:txBody>
      </p:sp>
      <p:sp>
        <p:nvSpPr>
          <p:cNvPr id="119811" name="Rectangle 2"/>
          <p:cNvSpPr>
            <a:spLocks noGrp="1" noRot="1" noChangeAspect="1" noChangeArrowheads="1" noTextEdit="1"/>
          </p:cNvSpPr>
          <p:nvPr>
            <p:ph type="sldImg"/>
          </p:nvPr>
        </p:nvSpPr>
        <p:spPr>
          <a:xfrm>
            <a:off x="1177925" y="695325"/>
            <a:ext cx="4641850" cy="3481388"/>
          </a:xfrm>
          <a:ln/>
        </p:spPr>
      </p:sp>
      <p:sp>
        <p:nvSpPr>
          <p:cNvPr id="11981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62379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7CCD6A2-8F22-431C-9059-7B1E655B3F8B}" type="slidenum">
              <a:rPr lang="en-US" altLang="en-US" sz="1200"/>
              <a:pPr/>
              <a:t>14</a:t>
            </a:fld>
            <a:endParaRPr lang="en-US" altLang="en-US" sz="1200"/>
          </a:p>
        </p:txBody>
      </p:sp>
      <p:sp>
        <p:nvSpPr>
          <p:cNvPr id="120835" name="Rectangle 2"/>
          <p:cNvSpPr>
            <a:spLocks noGrp="1" noRot="1" noChangeAspect="1" noChangeArrowheads="1" noTextEdit="1"/>
          </p:cNvSpPr>
          <p:nvPr>
            <p:ph type="sldImg"/>
          </p:nvPr>
        </p:nvSpPr>
        <p:spPr>
          <a:xfrm>
            <a:off x="1177925" y="695325"/>
            <a:ext cx="4641850" cy="3481388"/>
          </a:xfrm>
          <a:ln/>
        </p:spPr>
      </p:sp>
      <p:sp>
        <p:nvSpPr>
          <p:cNvPr id="120836"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6270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15</a:t>
            </a:fld>
            <a:endParaRPr/>
          </a:p>
        </p:txBody>
      </p:sp>
      <p:sp>
        <p:nvSpPr>
          <p:cNvPr id="149" name="Google Shape;149;p10: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10: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16</a:t>
            </a:fld>
            <a:endParaRPr/>
          </a:p>
        </p:txBody>
      </p:sp>
      <p:sp>
        <p:nvSpPr>
          <p:cNvPr id="157" name="Google Shape;157;p11: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1: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17</a:t>
            </a:fld>
            <a:endParaRPr/>
          </a:p>
        </p:txBody>
      </p:sp>
      <p:sp>
        <p:nvSpPr>
          <p:cNvPr id="164" name="Google Shape;164;p12: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2: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18</a:t>
            </a:fld>
            <a:endParaRPr/>
          </a:p>
        </p:txBody>
      </p:sp>
      <p:sp>
        <p:nvSpPr>
          <p:cNvPr id="171" name="Google Shape;171;p13: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13: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19</a:t>
            </a:fld>
            <a:endParaRPr/>
          </a:p>
        </p:txBody>
      </p:sp>
      <p:sp>
        <p:nvSpPr>
          <p:cNvPr id="178" name="Google Shape;178;p14: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4: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20</a:t>
            </a:fld>
            <a:endParaRPr/>
          </a:p>
        </p:txBody>
      </p:sp>
      <p:sp>
        <p:nvSpPr>
          <p:cNvPr id="199" name="Google Shape;199;p17: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7: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21</a:t>
            </a:fld>
            <a:endParaRPr/>
          </a:p>
        </p:txBody>
      </p:sp>
      <p:sp>
        <p:nvSpPr>
          <p:cNvPr id="206" name="Google Shape;206;p18: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18: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22</a:t>
            </a:fld>
            <a:endParaRPr/>
          </a:p>
        </p:txBody>
      </p:sp>
      <p:sp>
        <p:nvSpPr>
          <p:cNvPr id="213" name="Google Shape;213;p19: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p19: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a:t>
            </a:fld>
            <a:endParaRPr/>
          </a:p>
        </p:txBody>
      </p:sp>
      <p:sp>
        <p:nvSpPr>
          <p:cNvPr id="67" name="Google Shape;67;p2: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2: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23</a:t>
            </a:fld>
            <a:endParaRPr/>
          </a:p>
        </p:txBody>
      </p:sp>
      <p:sp>
        <p:nvSpPr>
          <p:cNvPr id="220" name="Google Shape;220;p20: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20: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24</a:t>
            </a:fld>
            <a:endParaRPr/>
          </a:p>
        </p:txBody>
      </p:sp>
      <p:sp>
        <p:nvSpPr>
          <p:cNvPr id="227" name="Google Shape;227;p21: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21: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25</a:t>
            </a:fld>
            <a:endParaRPr/>
          </a:p>
        </p:txBody>
      </p:sp>
      <p:sp>
        <p:nvSpPr>
          <p:cNvPr id="234" name="Google Shape;234;p22: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22: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3: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26</a:t>
            </a:fld>
            <a:endParaRPr/>
          </a:p>
        </p:txBody>
      </p:sp>
      <p:sp>
        <p:nvSpPr>
          <p:cNvPr id="241" name="Google Shape;241;p23: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23: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a:t>
            </a:fld>
            <a:endParaRPr/>
          </a:p>
        </p:txBody>
      </p:sp>
      <p:sp>
        <p:nvSpPr>
          <p:cNvPr id="74" name="Google Shape;74;p3: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 name="Google Shape;75;p3: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7</a:t>
            </a:fld>
            <a:endParaRPr/>
          </a:p>
        </p:txBody>
      </p:sp>
      <p:sp>
        <p:nvSpPr>
          <p:cNvPr id="82" name="Google Shape;82;p4: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4: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21C07DE-DA20-4217-B91C-55FA724E7BD2}" type="slidenum">
              <a:rPr lang="en-US" altLang="en-US" sz="1200"/>
              <a:pPr/>
              <a:t>8</a:t>
            </a:fld>
            <a:endParaRPr lang="en-US" altLang="en-US" sz="1200"/>
          </a:p>
        </p:txBody>
      </p:sp>
      <p:sp>
        <p:nvSpPr>
          <p:cNvPr id="114691" name="Rectangle 2"/>
          <p:cNvSpPr>
            <a:spLocks noGrp="1" noRot="1" noChangeAspect="1" noChangeArrowheads="1" noTextEdit="1"/>
          </p:cNvSpPr>
          <p:nvPr>
            <p:ph type="sldImg"/>
          </p:nvPr>
        </p:nvSpPr>
        <p:spPr>
          <a:xfrm>
            <a:off x="1177925" y="695325"/>
            <a:ext cx="4641850" cy="3481388"/>
          </a:xfrm>
          <a:ln/>
        </p:spPr>
      </p:sp>
      <p:sp>
        <p:nvSpPr>
          <p:cNvPr id="114692"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1283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9</a:t>
            </a:fld>
            <a:endParaRPr/>
          </a:p>
        </p:txBody>
      </p:sp>
      <p:sp>
        <p:nvSpPr>
          <p:cNvPr id="96" name="Google Shape;96;p6: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6: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15C7E4C-29A1-4ED6-8D81-6DB7BB775B79}" type="slidenum">
              <a:rPr lang="en-US" altLang="en-US" sz="1200"/>
              <a:pPr/>
              <a:t>10</a:t>
            </a:fld>
            <a:endParaRPr lang="en-US" altLang="en-US" sz="1200"/>
          </a:p>
        </p:txBody>
      </p:sp>
      <p:sp>
        <p:nvSpPr>
          <p:cNvPr id="116739" name="Rectangle 2"/>
          <p:cNvSpPr>
            <a:spLocks noGrp="1" noRot="1" noChangeAspect="1" noChangeArrowheads="1" noTextEdit="1"/>
          </p:cNvSpPr>
          <p:nvPr>
            <p:ph type="sldImg"/>
          </p:nvPr>
        </p:nvSpPr>
        <p:spPr>
          <a:xfrm>
            <a:off x="1177925" y="695325"/>
            <a:ext cx="4641850" cy="3481388"/>
          </a:xfrm>
          <a:ln/>
        </p:spPr>
      </p:sp>
      <p:sp>
        <p:nvSpPr>
          <p:cNvPr id="116740" name="Rectangle 3"/>
          <p:cNvSpPr>
            <a:spLocks noGrp="1" noChangeArrowheads="1"/>
          </p:cNvSpPr>
          <p:nvPr>
            <p:ph type="body" idx="1"/>
          </p:nvPr>
        </p:nvSpPr>
        <p:spPr>
          <a:xfrm>
            <a:off x="931414" y="4410392"/>
            <a:ext cx="5134874"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81558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11</a:t>
            </a:fld>
            <a:endParaRPr/>
          </a:p>
        </p:txBody>
      </p:sp>
      <p:sp>
        <p:nvSpPr>
          <p:cNvPr id="103" name="Google Shape;103;p7:notes"/>
          <p:cNvSpPr>
            <a:spLocks noGrp="1" noRot="1" noChangeAspect="1"/>
          </p:cNvSpPr>
          <p:nvPr>
            <p:ph type="sldImg" idx="2"/>
          </p:nvPr>
        </p:nvSpPr>
        <p:spPr>
          <a:xfrm>
            <a:off x="1176337" y="693737"/>
            <a:ext cx="4643437" cy="34829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7:notes"/>
          <p:cNvSpPr txBox="1">
            <a:spLocks noGrp="1"/>
          </p:cNvSpPr>
          <p:nvPr>
            <p:ph type="body" idx="1"/>
          </p:nvPr>
        </p:nvSpPr>
        <p:spPr>
          <a:xfrm>
            <a:off x="931862" y="4410075"/>
            <a:ext cx="5133975" cy="4179887"/>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p:nvPr/>
        </p:nvSpPr>
        <p:spPr>
          <a:xfrm>
            <a:off x="3965575" y="8820150"/>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12</a:t>
            </a:fld>
            <a:endParaRPr/>
          </a:p>
        </p:txBody>
      </p:sp>
      <p:sp>
        <p:nvSpPr>
          <p:cNvPr id="135" name="Google Shape;135;p8:notes"/>
          <p:cNvSpPr>
            <a:spLocks noGrp="1" noRot="1" noChangeAspect="1"/>
          </p:cNvSpPr>
          <p:nvPr>
            <p:ph type="sldImg" idx="2"/>
          </p:nvPr>
        </p:nvSpPr>
        <p:spPr>
          <a:xfrm>
            <a:off x="1177925" y="695325"/>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8:notes"/>
          <p:cNvSpPr txBox="1">
            <a:spLocks noGrp="1"/>
          </p:cNvSpPr>
          <p:nvPr>
            <p:ph type="body" idx="1"/>
          </p:nvPr>
        </p:nvSpPr>
        <p:spPr>
          <a:xfrm>
            <a:off x="931862" y="4410075"/>
            <a:ext cx="5133975"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60DC-8B82-D096-0AFF-E413D59CA6A4}"/>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D07C32-BBD9-2076-09B4-D3979587CEC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45CA4-BBA5-0743-BEC2-9205C6D52603}"/>
              </a:ext>
            </a:extLst>
          </p:cNvPr>
          <p:cNvSpPr>
            <a:spLocks noGrp="1"/>
          </p:cNvSpPr>
          <p:nvPr>
            <p:ph type="dt" sz="half" idx="10"/>
          </p:nvPr>
        </p:nvSpPr>
        <p:spPr/>
        <p:txBody>
          <a:bodyPr/>
          <a:lstStyle/>
          <a:p>
            <a:fld id="{41EEABAF-AD06-4095-BC92-4D715F5E811A}" type="datetimeFigureOut">
              <a:rPr lang="en-IN" smtClean="0"/>
              <a:t>17-10-2022</a:t>
            </a:fld>
            <a:endParaRPr lang="en-IN"/>
          </a:p>
        </p:txBody>
      </p:sp>
      <p:sp>
        <p:nvSpPr>
          <p:cNvPr id="5" name="Footer Placeholder 4">
            <a:extLst>
              <a:ext uri="{FF2B5EF4-FFF2-40B4-BE49-F238E27FC236}">
                <a16:creationId xmlns:a16="http://schemas.microsoft.com/office/drawing/2014/main" id="{BA5C8882-6254-D18D-47E1-1077C0D04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C8FF8-5413-242F-0AC2-26F3291A48DE}"/>
              </a:ext>
            </a:extLst>
          </p:cNvPr>
          <p:cNvSpPr>
            <a:spLocks noGrp="1"/>
          </p:cNvSpPr>
          <p:nvPr>
            <p:ph type="sldNum" sz="quarter" idx="12"/>
          </p:nvPr>
        </p:nvSpPr>
        <p:spPr/>
        <p:txBody>
          <a:bodyPr/>
          <a:lstStyle/>
          <a:p>
            <a:fld id="{EB087590-C352-413B-854A-FDC76CBFE0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44"/>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44"/>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600"/>
              <a:buNone/>
              <a:defRPr sz="1600" b="1"/>
            </a:lvl4pPr>
            <a:lvl5pPr marL="2286000" lvl="4" indent="-228600" algn="l">
              <a:spcBef>
                <a:spcPts val="560"/>
              </a:spcBef>
              <a:spcAft>
                <a:spcPts val="0"/>
              </a:spcAft>
              <a:buSzPts val="1200"/>
              <a:buFont typeface="Helvetica Neue"/>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4"/>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4"/>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600"/>
              <a:buNone/>
              <a:defRPr sz="1600" b="1"/>
            </a:lvl4pPr>
            <a:lvl5pPr marL="2286000" lvl="4" indent="-228600" algn="l">
              <a:spcBef>
                <a:spcPts val="560"/>
              </a:spcBef>
              <a:spcAft>
                <a:spcPts val="0"/>
              </a:spcAft>
              <a:buSzPts val="1200"/>
              <a:buFont typeface="Helvetica Neue"/>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44"/>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4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45"/>
          <p:cNvSpPr txBox="1">
            <a:spLocks noGrp="1"/>
          </p:cNvSpPr>
          <p:nvPr>
            <p:ph type="body" idx="1"/>
          </p:nvPr>
        </p:nvSpPr>
        <p:spPr>
          <a:xfrm>
            <a:off x="814388" y="1093788"/>
            <a:ext cx="3754437" cy="4903787"/>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5"/>
          <p:cNvSpPr txBox="1">
            <a:spLocks noGrp="1"/>
          </p:cNvSpPr>
          <p:nvPr>
            <p:ph type="body" idx="2"/>
          </p:nvPr>
        </p:nvSpPr>
        <p:spPr>
          <a:xfrm>
            <a:off x="4721225" y="1093788"/>
            <a:ext cx="3754438" cy="4903787"/>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46"/>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840"/>
              </a:spcBef>
              <a:spcAft>
                <a:spcPts val="0"/>
              </a:spcAft>
              <a:buSzPts val="2160"/>
              <a:buNone/>
              <a:defRPr sz="2400"/>
            </a:lvl1pPr>
            <a:lvl2pPr marL="914400" lvl="1" indent="-228600" algn="l">
              <a:spcBef>
                <a:spcPts val="700"/>
              </a:spcBef>
              <a:spcAft>
                <a:spcPts val="0"/>
              </a:spcAft>
              <a:buSzPts val="1600"/>
              <a:buNone/>
              <a:defRPr sz="2000"/>
            </a:lvl2pPr>
            <a:lvl3pPr marL="1371600" lvl="2" indent="-228600" algn="l">
              <a:spcBef>
                <a:spcPts val="630"/>
              </a:spcBef>
              <a:spcAft>
                <a:spcPts val="0"/>
              </a:spcAft>
              <a:buSzPts val="1350"/>
              <a:buNone/>
              <a:defRPr sz="1800"/>
            </a:lvl3pPr>
            <a:lvl4pPr marL="1828800" lvl="3" indent="-228600" algn="l">
              <a:spcBef>
                <a:spcPts val="560"/>
              </a:spcBef>
              <a:spcAft>
                <a:spcPts val="0"/>
              </a:spcAft>
              <a:buSzPts val="1600"/>
              <a:buNone/>
              <a:defRPr sz="1600"/>
            </a:lvl4pPr>
            <a:lvl5pPr marL="2286000" lvl="4" indent="-228600" algn="l">
              <a:spcBef>
                <a:spcPts val="560"/>
              </a:spcBef>
              <a:spcAft>
                <a:spcPts val="0"/>
              </a:spcAft>
              <a:buSzPts val="1200"/>
              <a:buFont typeface="Helvetica Neue"/>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37"/>
          <p:cNvSpPr txBox="1">
            <a:spLocks noGrp="1"/>
          </p:cNvSpPr>
          <p:nvPr>
            <p:ph type="body" idx="1"/>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3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9"/>
          <p:cNvSpPr txBox="1">
            <a:spLocks noGrp="1"/>
          </p:cNvSpPr>
          <p:nvPr>
            <p:ph type="title"/>
          </p:nvPr>
        </p:nvSpPr>
        <p:spPr>
          <a:xfrm rot="5400000">
            <a:off x="4895850" y="2047875"/>
            <a:ext cx="5880100" cy="20193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9"/>
          <p:cNvSpPr txBox="1">
            <a:spLocks noGrp="1"/>
          </p:cNvSpPr>
          <p:nvPr>
            <p:ph type="body" idx="1"/>
          </p:nvPr>
        </p:nvSpPr>
        <p:spPr>
          <a:xfrm rot="5400000">
            <a:off x="781050" y="104775"/>
            <a:ext cx="5880100" cy="5905500"/>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4"/>
        <p:cNvGrpSpPr/>
        <p:nvPr/>
      </p:nvGrpSpPr>
      <p:grpSpPr>
        <a:xfrm>
          <a:off x="0" y="0"/>
          <a:ext cx="0" cy="0"/>
          <a:chOff x="0" y="0"/>
          <a:chExt cx="0" cy="0"/>
        </a:xfrm>
      </p:grpSpPr>
      <p:sp>
        <p:nvSpPr>
          <p:cNvPr id="35" name="Google Shape;35;p4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40"/>
          <p:cNvSpPr txBox="1">
            <a:spLocks noGrp="1"/>
          </p:cNvSpPr>
          <p:nvPr>
            <p:ph type="body" idx="1"/>
          </p:nvPr>
        </p:nvSpPr>
        <p:spPr>
          <a:xfrm rot="5400000">
            <a:off x="2193131" y="-284957"/>
            <a:ext cx="4903787" cy="7661275"/>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4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1"/>
          <p:cNvSpPr>
            <a:spLocks noGrp="1"/>
          </p:cNvSpPr>
          <p:nvPr>
            <p:ph type="pic" idx="2"/>
          </p:nvPr>
        </p:nvSpPr>
        <p:spPr>
          <a:xfrm>
            <a:off x="3887788" y="987425"/>
            <a:ext cx="4629150" cy="4873625"/>
          </a:xfrm>
          <a:prstGeom prst="rect">
            <a:avLst/>
          </a:prstGeom>
          <a:noFill/>
          <a:ln>
            <a:noFill/>
          </a:ln>
        </p:spPr>
      </p:sp>
      <p:sp>
        <p:nvSpPr>
          <p:cNvPr id="40" name="Google Shape;40;p41"/>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560"/>
              </a:spcBef>
              <a:spcAft>
                <a:spcPts val="0"/>
              </a:spcAft>
              <a:buSzPts val="1440"/>
              <a:buNone/>
              <a:defRPr sz="1600"/>
            </a:lvl1pPr>
            <a:lvl2pPr marL="914400" lvl="1" indent="-228600" algn="l">
              <a:spcBef>
                <a:spcPts val="490"/>
              </a:spcBef>
              <a:spcAft>
                <a:spcPts val="0"/>
              </a:spcAft>
              <a:buSzPts val="1120"/>
              <a:buNone/>
              <a:defRPr sz="1400"/>
            </a:lvl2pPr>
            <a:lvl3pPr marL="1371600" lvl="2" indent="-228600" algn="l">
              <a:spcBef>
                <a:spcPts val="420"/>
              </a:spcBef>
              <a:spcAft>
                <a:spcPts val="0"/>
              </a:spcAft>
              <a:buSzPts val="900"/>
              <a:buNone/>
              <a:defRPr sz="1200"/>
            </a:lvl3pPr>
            <a:lvl4pPr marL="1828800" lvl="3" indent="-228600" algn="l">
              <a:spcBef>
                <a:spcPts val="350"/>
              </a:spcBef>
              <a:spcAft>
                <a:spcPts val="0"/>
              </a:spcAft>
              <a:buSzPts val="1000"/>
              <a:buNone/>
              <a:defRPr sz="1000"/>
            </a:lvl4pPr>
            <a:lvl5pPr marL="2286000" lvl="4" indent="-228600" algn="l">
              <a:spcBef>
                <a:spcPts val="350"/>
              </a:spcBef>
              <a:spcAft>
                <a:spcPts val="0"/>
              </a:spcAft>
              <a:buSzPts val="750"/>
              <a:buFont typeface="Helvetica Neue"/>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4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42"/>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11480" algn="l">
              <a:spcBef>
                <a:spcPts val="1120"/>
              </a:spcBef>
              <a:spcAft>
                <a:spcPts val="0"/>
              </a:spcAft>
              <a:buSzPts val="2880"/>
              <a:buChar char="●"/>
              <a:defRPr sz="3200"/>
            </a:lvl1pPr>
            <a:lvl2pPr marL="914400" lvl="1" indent="-370840" algn="l">
              <a:spcBef>
                <a:spcPts val="980"/>
              </a:spcBef>
              <a:spcAft>
                <a:spcPts val="0"/>
              </a:spcAft>
              <a:buSzPts val="2240"/>
              <a:buChar char="●"/>
              <a:defRPr sz="2800"/>
            </a:lvl2pPr>
            <a:lvl3pPr marL="1371600" lvl="2" indent="-342900" algn="l">
              <a:spcBef>
                <a:spcPts val="840"/>
              </a:spcBef>
              <a:spcAft>
                <a:spcPts val="0"/>
              </a:spcAft>
              <a:buSzPts val="1800"/>
              <a:buChar char="4"/>
              <a:defRPr sz="2400"/>
            </a:lvl3pPr>
            <a:lvl4pPr marL="1828800" lvl="3" indent="-355600" algn="l">
              <a:spcBef>
                <a:spcPts val="700"/>
              </a:spcBef>
              <a:spcAft>
                <a:spcPts val="0"/>
              </a:spcAft>
              <a:buSzPts val="2000"/>
              <a:buChar char="–"/>
              <a:defRPr sz="2000"/>
            </a:lvl4pPr>
            <a:lvl5pPr marL="2286000" lvl="4" indent="-323850" algn="l">
              <a:spcBef>
                <a:spcPts val="700"/>
              </a:spcBef>
              <a:spcAft>
                <a:spcPts val="0"/>
              </a:spcAft>
              <a:buSzPts val="1500"/>
              <a:buFont typeface="Helvetica Neue"/>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4" name="Google Shape;44;p42"/>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560"/>
              </a:spcBef>
              <a:spcAft>
                <a:spcPts val="0"/>
              </a:spcAft>
              <a:buSzPts val="1440"/>
              <a:buNone/>
              <a:defRPr sz="1600"/>
            </a:lvl1pPr>
            <a:lvl2pPr marL="914400" lvl="1" indent="-228600" algn="l">
              <a:spcBef>
                <a:spcPts val="490"/>
              </a:spcBef>
              <a:spcAft>
                <a:spcPts val="0"/>
              </a:spcAft>
              <a:buSzPts val="1120"/>
              <a:buNone/>
              <a:defRPr sz="1400"/>
            </a:lvl2pPr>
            <a:lvl3pPr marL="1371600" lvl="2" indent="-228600" algn="l">
              <a:spcBef>
                <a:spcPts val="420"/>
              </a:spcBef>
              <a:spcAft>
                <a:spcPts val="0"/>
              </a:spcAft>
              <a:buSzPts val="900"/>
              <a:buNone/>
              <a:defRPr sz="1200"/>
            </a:lvl3pPr>
            <a:lvl4pPr marL="1828800" lvl="3" indent="-228600" algn="l">
              <a:spcBef>
                <a:spcPts val="350"/>
              </a:spcBef>
              <a:spcAft>
                <a:spcPts val="0"/>
              </a:spcAft>
              <a:buSzPts val="1000"/>
              <a:buNone/>
              <a:defRPr sz="1000"/>
            </a:lvl4pPr>
            <a:lvl5pPr marL="2286000" lvl="4" indent="-228600" algn="l">
              <a:spcBef>
                <a:spcPts val="350"/>
              </a:spcBef>
              <a:spcAft>
                <a:spcPts val="0"/>
              </a:spcAft>
              <a:buSzPts val="750"/>
              <a:buFont typeface="Helvetica Neue"/>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85A50-1399-F8A5-04ED-EDA913237E01}"/>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2784A3-E578-5DC5-6CB5-B9E8A2192E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B97ACD-7FD9-240B-C14E-58C63B13A2B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EABAF-AD06-4095-BC92-4D715F5E811A}" type="datetimeFigureOut">
              <a:rPr lang="en-IN" smtClean="0"/>
              <a:t>17-10-2022</a:t>
            </a:fld>
            <a:endParaRPr lang="en-IN"/>
          </a:p>
        </p:txBody>
      </p:sp>
      <p:sp>
        <p:nvSpPr>
          <p:cNvPr id="5" name="Footer Placeholder 4">
            <a:extLst>
              <a:ext uri="{FF2B5EF4-FFF2-40B4-BE49-F238E27FC236}">
                <a16:creationId xmlns:a16="http://schemas.microsoft.com/office/drawing/2014/main" id="{59529DB1-389C-E5EE-97A0-0831C8B0E74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AF1686-4726-D2B8-EC0E-74D4DF20A6E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87590-C352-413B-854A-FDC76CBFE09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
        <p:cNvGrpSpPr/>
        <p:nvPr/>
      </p:nvGrpSpPr>
      <p:grpSpPr>
        <a:xfrm>
          <a:off x="0" y="0"/>
          <a:ext cx="0" cy="0"/>
          <a:chOff x="0" y="0"/>
          <a:chExt cx="0" cy="0"/>
        </a:xfrm>
      </p:grpSpPr>
      <p:sp>
        <p:nvSpPr>
          <p:cNvPr id="19" name="Google Shape;19;p36"/>
          <p:cNvSpPr txBox="1">
            <a:spLocks noGrp="1"/>
          </p:cNvSpPr>
          <p:nvPr>
            <p:ph type="body" idx="1"/>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lvl1pPr marL="457200" marR="0" lvl="0" indent="-331470" algn="l" rtl="0">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chemeClr val="fo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20" name="Google Shape;20;p36"/>
          <p:cNvSpPr txBox="1"/>
          <p:nvPr/>
        </p:nvSpPr>
        <p:spPr>
          <a:xfrm>
            <a:off x="6762750" y="6613525"/>
            <a:ext cx="2381250"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1000"/>
              <a:buFont typeface="Helvetica Neue"/>
              <a:buNone/>
            </a:pPr>
            <a:r>
              <a:rPr lang="en-US" sz="1000" b="1" i="0" u="none" strike="noStrike" cap="none">
                <a:solidFill>
                  <a:srgbClr val="000099"/>
                </a:solidFill>
                <a:latin typeface="Helvetica Neue"/>
                <a:ea typeface="Helvetica Neue"/>
                <a:cs typeface="Helvetica Neue"/>
                <a:sym typeface="Helvetica Neue"/>
              </a:rPr>
              <a:t>©Silberschatz, Korth and Sudarshan</a:t>
            </a:r>
            <a:endParaRPr/>
          </a:p>
        </p:txBody>
      </p:sp>
      <p:sp>
        <p:nvSpPr>
          <p:cNvPr id="21" name="Google Shape;21;p36"/>
          <p:cNvSpPr txBox="1"/>
          <p:nvPr/>
        </p:nvSpPr>
        <p:spPr>
          <a:xfrm>
            <a:off x="4481512" y="6613525"/>
            <a:ext cx="444500" cy="24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1000"/>
              <a:buFont typeface="Helvetica Neue"/>
              <a:buNone/>
            </a:pPr>
            <a:r>
              <a:rPr lang="en-US" sz="1000" b="1" i="0" u="none" strike="noStrike" cap="none">
                <a:solidFill>
                  <a:srgbClr val="000099"/>
                </a:solidFill>
                <a:latin typeface="Helvetica Neue"/>
                <a:ea typeface="Helvetica Neue"/>
                <a:cs typeface="Helvetica Neue"/>
                <a:sym typeface="Helvetica Neue"/>
              </a:rPr>
              <a:t>8.</a:t>
            </a:r>
            <a:fld id="{00000000-1234-1234-1234-123412341234}" type="slidenum">
              <a:rPr lang="en-US" sz="1000" b="1" i="0" u="none" strike="noStrike" cap="none">
                <a:solidFill>
                  <a:srgbClr val="000099"/>
                </a:solidFill>
                <a:latin typeface="Helvetica Neue"/>
                <a:ea typeface="Helvetica Neue"/>
                <a:cs typeface="Helvetica Neue"/>
                <a:sym typeface="Helvetica Neue"/>
              </a:rPr>
              <a:t>‹#›</a:t>
            </a:fld>
            <a:endParaRPr/>
          </a:p>
        </p:txBody>
      </p:sp>
      <p:sp>
        <p:nvSpPr>
          <p:cNvPr id="22" name="Google Shape;22;p3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23" name="Google Shape;23;p36"/>
          <p:cNvSpPr txBox="1"/>
          <p:nvPr/>
        </p:nvSpPr>
        <p:spPr>
          <a:xfrm>
            <a:off x="0" y="6613525"/>
            <a:ext cx="2574925" cy="2444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000"/>
              <a:buFont typeface="Helvetica Neue"/>
              <a:buNone/>
            </a:pPr>
            <a:r>
              <a:rPr lang="en-US" sz="1000" b="1" i="0" u="none" strike="noStrike" cap="none">
                <a:solidFill>
                  <a:srgbClr val="000099"/>
                </a:solidFill>
                <a:latin typeface="Helvetica Neue"/>
                <a:ea typeface="Helvetica Neue"/>
                <a:cs typeface="Helvetica Neue"/>
                <a:sym typeface="Helvetica Neue"/>
              </a:rPr>
              <a:t>Database System Concepts - 6</a:t>
            </a:r>
            <a:r>
              <a:rPr lang="en-US" sz="1000" b="1" i="0" u="none" strike="noStrike" cap="none" baseline="30000">
                <a:solidFill>
                  <a:srgbClr val="000099"/>
                </a:solidFill>
                <a:latin typeface="Helvetica Neue"/>
                <a:ea typeface="Helvetica Neue"/>
                <a:cs typeface="Helvetica Neue"/>
                <a:sym typeface="Helvetica Neue"/>
              </a:rPr>
              <a:t>th</a:t>
            </a:r>
            <a:r>
              <a:rPr lang="en-US" sz="1000" b="1" i="0" u="none" strike="noStrike" cap="none">
                <a:solidFill>
                  <a:srgbClr val="000099"/>
                </a:solidFill>
                <a:latin typeface="Helvetica Neue"/>
                <a:ea typeface="Helvetica Neue"/>
                <a:cs typeface="Helvetica Neue"/>
                <a:sym typeface="Helvetica Neue"/>
              </a:rPr>
              <a:t> Edition</a:t>
            </a:r>
            <a:endParaRPr/>
          </a:p>
        </p:txBody>
      </p:sp>
      <p:sp>
        <p:nvSpPr>
          <p:cNvPr id="24" name="Google Shape;24;p36"/>
          <p:cNvSpPr/>
          <p:nvPr/>
        </p:nvSpPr>
        <p:spPr>
          <a:xfrm>
            <a:off x="8916987" y="5445125"/>
            <a:ext cx="227012" cy="47625"/>
          </a:xfrm>
          <a:custGeom>
            <a:avLst/>
            <a:gdLst/>
            <a:ahLst/>
            <a:cxnLst/>
            <a:rect l="l" t="t" r="r" b="b"/>
            <a:pathLst>
              <a:path w="285" h="61" extrusionOk="0">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pic>
        <p:nvPicPr>
          <p:cNvPr id="25" name="Google Shape;25;p36"/>
          <p:cNvPicPr preferRelativeResize="0"/>
          <p:nvPr/>
        </p:nvPicPr>
        <p:blipFill rotWithShape="1">
          <a:blip r:embed="rId12">
            <a:alphaModFix/>
          </a:blip>
          <a:srcRect/>
          <a:stretch/>
        </p:blipFill>
        <p:spPr>
          <a:xfrm>
            <a:off x="-3175" y="0"/>
            <a:ext cx="668337" cy="815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CC3300"/>
              </a:buClr>
              <a:buSzPts val="3200"/>
              <a:buFont typeface="Helvetica Neue"/>
              <a:buNone/>
            </a:pPr>
            <a:r>
              <a:rPr lang="en-US" sz="3200" b="1" i="0" u="none">
                <a:solidFill>
                  <a:srgbClr val="CC3300"/>
                </a:solidFill>
                <a:latin typeface="Helvetica Neue"/>
                <a:ea typeface="Helvetica Neue"/>
                <a:cs typeface="Helvetica Neue"/>
                <a:sym typeface="Helvetica Neue"/>
              </a:rPr>
              <a:t>Chapter 8:  Relational Database Design- Functional Dependencies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Lossless Decomposition</a:t>
            </a:r>
          </a:p>
        </p:txBody>
      </p:sp>
      <p:sp>
        <p:nvSpPr>
          <p:cNvPr id="12291" name="Rectangle 3"/>
          <p:cNvSpPr>
            <a:spLocks noGrp="1" noChangeArrowheads="1"/>
          </p:cNvSpPr>
          <p:nvPr>
            <p:ph type="body" idx="1"/>
          </p:nvPr>
        </p:nvSpPr>
        <p:spPr>
          <a:xfrm>
            <a:off x="768351" y="1093789"/>
            <a:ext cx="7522210" cy="4160964"/>
          </a:xfrm>
        </p:spPr>
        <p:txBody>
          <a:bodyPr/>
          <a:lstStyle/>
          <a:p>
            <a:r>
              <a:rPr lang="en-US" altLang="en-US" sz="1700" dirty="0"/>
              <a:t>Let </a:t>
            </a:r>
            <a:r>
              <a:rPr lang="en-US" altLang="en-US" sz="1700" i="1" dirty="0"/>
              <a:t>R</a:t>
            </a:r>
            <a:r>
              <a:rPr lang="en-US" altLang="en-US" sz="1700" dirty="0"/>
              <a:t> be a relation schema and let </a:t>
            </a:r>
            <a:r>
              <a:rPr lang="en-US" altLang="en-US" sz="1700" i="1" dirty="0"/>
              <a:t>R</a:t>
            </a:r>
            <a:r>
              <a:rPr lang="en-US" altLang="en-US" sz="1700" i="1" baseline="-25000" dirty="0"/>
              <a:t>1 </a:t>
            </a:r>
            <a:r>
              <a:rPr lang="en-US" altLang="en-US" sz="1700" dirty="0"/>
              <a:t>and </a:t>
            </a:r>
            <a:r>
              <a:rPr lang="en-US" altLang="en-US" sz="1700" i="1" dirty="0"/>
              <a:t>R</a:t>
            </a:r>
            <a:r>
              <a:rPr lang="en-US" altLang="en-US" sz="1700" i="1" baseline="-25000" dirty="0"/>
              <a:t>2 </a:t>
            </a:r>
            <a:r>
              <a:rPr lang="en-US" altLang="en-US" sz="1700" dirty="0"/>
              <a:t>form a decomposition of R . That is R = </a:t>
            </a:r>
            <a:r>
              <a:rPr lang="en-US" altLang="en-US" sz="1700" i="1" dirty="0"/>
              <a:t>R</a:t>
            </a:r>
            <a:r>
              <a:rPr lang="en-US" altLang="en-US" sz="1700" i="1" baseline="-25000" dirty="0"/>
              <a:t>1 </a:t>
            </a:r>
            <a:r>
              <a:rPr lang="en-US" altLang="en-US" sz="1700" dirty="0"/>
              <a:t> U </a:t>
            </a:r>
            <a:r>
              <a:rPr lang="en-US" altLang="en-US" sz="1700" i="1" dirty="0"/>
              <a:t>R</a:t>
            </a:r>
            <a:r>
              <a:rPr lang="en-US" altLang="en-US" sz="1700" i="1" baseline="-25000" dirty="0"/>
              <a:t>2</a:t>
            </a:r>
            <a:endParaRPr lang="en-US" altLang="en-US" sz="1700" dirty="0"/>
          </a:p>
          <a:p>
            <a:r>
              <a:rPr lang="en-US" altLang="en-US" sz="1700" dirty="0"/>
              <a:t>We say that the decomposition is a </a:t>
            </a:r>
            <a:r>
              <a:rPr lang="en-US" altLang="en-US" sz="1700" b="1" dirty="0">
                <a:solidFill>
                  <a:srgbClr val="002060"/>
                </a:solidFill>
              </a:rPr>
              <a:t>lossless decomposition  </a:t>
            </a:r>
            <a:r>
              <a:rPr lang="en-US" altLang="en-US" sz="1700" dirty="0"/>
              <a:t>if there is no loss of information by replacing  R with the two relation schemas</a:t>
            </a:r>
            <a:r>
              <a:rPr lang="en-US" altLang="en-US" sz="1700" i="1" dirty="0"/>
              <a:t> R</a:t>
            </a:r>
            <a:r>
              <a:rPr lang="en-US" altLang="en-US" sz="1700" i="1" baseline="-25000" dirty="0"/>
              <a:t>1 </a:t>
            </a:r>
            <a:r>
              <a:rPr lang="en-US" altLang="en-US" sz="1700" dirty="0"/>
              <a:t> U </a:t>
            </a:r>
            <a:r>
              <a:rPr lang="en-US" altLang="en-US" sz="1700" i="1" dirty="0"/>
              <a:t>R</a:t>
            </a:r>
            <a:r>
              <a:rPr lang="en-US" altLang="en-US" sz="1700" i="1" baseline="-25000" dirty="0"/>
              <a:t>2</a:t>
            </a:r>
            <a:r>
              <a:rPr lang="en-US" altLang="en-US" sz="1700" dirty="0"/>
              <a:t> </a:t>
            </a:r>
          </a:p>
          <a:p>
            <a:r>
              <a:rPr lang="en-US" altLang="en-US" sz="1700" dirty="0">
                <a:sym typeface="Symbol" panose="05050102010706020507" pitchFamily="18" charset="2"/>
              </a:rPr>
              <a:t>Formally,</a:t>
            </a:r>
          </a:p>
          <a:p>
            <a:pPr>
              <a:buFont typeface="Monotype Sorts" pitchFamily="-84" charset="2"/>
              <a:buNone/>
            </a:pPr>
            <a:r>
              <a:rPr lang="en-US" altLang="en-US" sz="1700" dirty="0">
                <a:latin typeface="Times New Roman" panose="02020603050405020304" pitchFamily="18" charset="0"/>
                <a:sym typeface="Symbol" panose="05050102010706020507" pitchFamily="18" charset="2"/>
              </a:rPr>
              <a:t>              </a:t>
            </a:r>
            <a:r>
              <a:rPr lang="en-US" altLang="en-US" sz="1700" baseline="-25000" dirty="0">
                <a:latin typeface="Times New Roman" panose="02020603050405020304" pitchFamily="18" charset="0"/>
                <a:sym typeface="Symbol" panose="05050102010706020507" pitchFamily="18" charset="2"/>
              </a:rPr>
              <a:t>R</a:t>
            </a:r>
            <a:r>
              <a:rPr lang="en-US" altLang="en-US" sz="1700" baseline="-50000" dirty="0">
                <a:latin typeface="Times New Roman" panose="02020603050405020304" pitchFamily="18" charset="0"/>
                <a:sym typeface="Symbol" panose="05050102010706020507" pitchFamily="18" charset="2"/>
              </a:rPr>
              <a:t>1</a:t>
            </a:r>
            <a:r>
              <a:rPr lang="en-US" altLang="en-US" sz="1700" dirty="0">
                <a:latin typeface="Times New Roman" panose="02020603050405020304" pitchFamily="18" charset="0"/>
                <a:sym typeface="Symbol" panose="05050102010706020507" pitchFamily="18" charset="2"/>
              </a:rPr>
              <a:t> (r)      </a:t>
            </a:r>
            <a:r>
              <a:rPr lang="en-US" altLang="en-US" sz="1700" baseline="-25000" dirty="0">
                <a:latin typeface="Times New Roman" panose="02020603050405020304" pitchFamily="18" charset="0"/>
                <a:sym typeface="Symbol" panose="05050102010706020507" pitchFamily="18" charset="2"/>
              </a:rPr>
              <a:t>R</a:t>
            </a:r>
            <a:r>
              <a:rPr lang="en-US" altLang="en-US" sz="1700" baseline="-50000" dirty="0">
                <a:latin typeface="Times New Roman" panose="02020603050405020304" pitchFamily="18" charset="0"/>
                <a:sym typeface="Symbol" panose="05050102010706020507" pitchFamily="18" charset="2"/>
              </a:rPr>
              <a:t>2</a:t>
            </a:r>
            <a:r>
              <a:rPr lang="en-US" altLang="en-US" sz="1700" dirty="0">
                <a:latin typeface="Times New Roman" panose="02020603050405020304" pitchFamily="18" charset="0"/>
                <a:sym typeface="Symbol" panose="05050102010706020507" pitchFamily="18" charset="2"/>
              </a:rPr>
              <a:t> (r) = </a:t>
            </a:r>
            <a:r>
              <a:rPr lang="en-US" altLang="en-US" sz="1700" i="1" dirty="0">
                <a:latin typeface="Times New Roman" panose="02020603050405020304" pitchFamily="18" charset="0"/>
                <a:sym typeface="Symbol" panose="05050102010706020507" pitchFamily="18" charset="2"/>
              </a:rPr>
              <a:t>r</a:t>
            </a:r>
          </a:p>
          <a:p>
            <a:r>
              <a:rPr lang="en-US" altLang="en-US" sz="1700" dirty="0">
                <a:sym typeface="Symbol" panose="05050102010706020507" pitchFamily="18" charset="2"/>
              </a:rPr>
              <a:t>And,  conversely a decomposition is lossy if</a:t>
            </a:r>
            <a:endParaRPr lang="en-US" altLang="en-US" sz="1700" i="1" dirty="0"/>
          </a:p>
          <a:p>
            <a:pPr lvl="1">
              <a:buFont typeface="Monotype Sorts" pitchFamily="-84" charset="2"/>
              <a:buNone/>
            </a:pPr>
            <a:r>
              <a:rPr lang="en-US" altLang="en-US" sz="1700" dirty="0">
                <a:latin typeface="Times New Roman" panose="02020603050405020304" pitchFamily="18" charset="0"/>
                <a:sym typeface="Symbol" panose="05050102010706020507" pitchFamily="18" charset="2"/>
              </a:rPr>
              <a:t>     r     </a:t>
            </a:r>
            <a:r>
              <a:rPr lang="en-US" altLang="en-US" sz="1700" baseline="-25000" dirty="0">
                <a:latin typeface="Times New Roman" panose="02020603050405020304" pitchFamily="18" charset="0"/>
                <a:sym typeface="Symbol" panose="05050102010706020507" pitchFamily="18" charset="2"/>
              </a:rPr>
              <a:t>R</a:t>
            </a:r>
            <a:r>
              <a:rPr lang="en-US" altLang="en-US" sz="1700" baseline="-50000" dirty="0">
                <a:latin typeface="Times New Roman" panose="02020603050405020304" pitchFamily="18" charset="0"/>
                <a:sym typeface="Symbol" panose="05050102010706020507" pitchFamily="18" charset="2"/>
              </a:rPr>
              <a:t>1</a:t>
            </a:r>
            <a:r>
              <a:rPr lang="en-US" altLang="en-US" sz="1700" dirty="0">
                <a:latin typeface="Times New Roman" panose="02020603050405020304" pitchFamily="18" charset="0"/>
                <a:sym typeface="Symbol" panose="05050102010706020507" pitchFamily="18" charset="2"/>
              </a:rPr>
              <a:t> (r)      </a:t>
            </a:r>
            <a:r>
              <a:rPr lang="en-US" altLang="en-US" sz="1700" baseline="-25000" dirty="0">
                <a:latin typeface="Times New Roman" panose="02020603050405020304" pitchFamily="18" charset="0"/>
                <a:sym typeface="Symbol" panose="05050102010706020507" pitchFamily="18" charset="2"/>
              </a:rPr>
              <a:t>R</a:t>
            </a:r>
            <a:r>
              <a:rPr lang="en-US" altLang="en-US" sz="1700" baseline="-50000" dirty="0">
                <a:latin typeface="Times New Roman" panose="02020603050405020304" pitchFamily="18" charset="0"/>
                <a:sym typeface="Symbol" panose="05050102010706020507" pitchFamily="18" charset="2"/>
              </a:rPr>
              <a:t>2</a:t>
            </a:r>
            <a:r>
              <a:rPr lang="en-US" altLang="en-US" sz="1700" dirty="0">
                <a:latin typeface="Times New Roman" panose="02020603050405020304" pitchFamily="18" charset="0"/>
                <a:sym typeface="Symbol" panose="05050102010706020507" pitchFamily="18" charset="2"/>
              </a:rPr>
              <a:t> (r) = </a:t>
            </a:r>
            <a:r>
              <a:rPr lang="en-US" altLang="en-US" sz="1700" i="1" dirty="0">
                <a:latin typeface="Times New Roman" panose="02020603050405020304" pitchFamily="18" charset="0"/>
                <a:sym typeface="Symbol" panose="05050102010706020507" pitchFamily="18" charset="2"/>
              </a:rPr>
              <a:t>r</a:t>
            </a:r>
            <a:r>
              <a:rPr lang="en-US" altLang="en-US" sz="1700" dirty="0">
                <a:latin typeface="Times New Roman" panose="02020603050405020304" pitchFamily="18" charset="0"/>
                <a:sym typeface="Symbol" panose="05050102010706020507" pitchFamily="18" charset="2"/>
              </a:rPr>
              <a:t> </a:t>
            </a:r>
            <a:endParaRPr lang="en-US" altLang="en-US" sz="1700" dirty="0"/>
          </a:p>
        </p:txBody>
      </p:sp>
      <p:sp>
        <p:nvSpPr>
          <p:cNvPr id="12292" name="Freeform 19"/>
          <p:cNvSpPr>
            <a:spLocks/>
          </p:cNvSpPr>
          <p:nvPr/>
        </p:nvSpPr>
        <p:spPr bwMode="auto">
          <a:xfrm>
            <a:off x="2401345" y="3079701"/>
            <a:ext cx="142875" cy="142875"/>
          </a:xfrm>
          <a:custGeom>
            <a:avLst/>
            <a:gdLst>
              <a:gd name="T0" fmla="*/ 0 w 182"/>
              <a:gd name="T1" fmla="*/ 0 h 182"/>
              <a:gd name="T2" fmla="*/ 0 w 182"/>
              <a:gd name="T3" fmla="*/ 2147483647 h 182"/>
              <a:gd name="T4" fmla="*/ 2147483647 w 182"/>
              <a:gd name="T5" fmla="*/ 0 h 182"/>
              <a:gd name="T6" fmla="*/ 2147483647 w 182"/>
              <a:gd name="T7" fmla="*/ 2147483647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93" name="Freeform 19"/>
          <p:cNvSpPr>
            <a:spLocks/>
          </p:cNvSpPr>
          <p:nvPr/>
        </p:nvSpPr>
        <p:spPr bwMode="auto">
          <a:xfrm>
            <a:off x="2885871" y="3736955"/>
            <a:ext cx="142875" cy="142875"/>
          </a:xfrm>
          <a:custGeom>
            <a:avLst/>
            <a:gdLst>
              <a:gd name="T0" fmla="*/ 0 w 182"/>
              <a:gd name="T1" fmla="*/ 0 h 182"/>
              <a:gd name="T2" fmla="*/ 0 w 182"/>
              <a:gd name="T3" fmla="*/ 2147483647 h 182"/>
              <a:gd name="T4" fmla="*/ 2147483647 w 182"/>
              <a:gd name="T5" fmla="*/ 0 h 182"/>
              <a:gd name="T6" fmla="*/ 2147483647 w 182"/>
              <a:gd name="T7" fmla="*/ 2147483647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70178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628650" y="252412"/>
            <a:ext cx="85344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400"/>
              <a:buFont typeface="Helvetica Neue"/>
              <a:buNone/>
            </a:pPr>
            <a:r>
              <a:rPr lang="en-US" sz="2400" b="1" i="0" u="none">
                <a:solidFill>
                  <a:schemeClr val="dk2"/>
                </a:solidFill>
                <a:latin typeface="Helvetica Neue"/>
                <a:ea typeface="Helvetica Neue"/>
                <a:cs typeface="Helvetica Neue"/>
                <a:sym typeface="Helvetica Neue"/>
              </a:rPr>
              <a:t>Example of Lossless-Join Decomposition</a:t>
            </a:r>
            <a:r>
              <a:rPr lang="en-US" sz="2800" b="1" i="0" u="none">
                <a:solidFill>
                  <a:schemeClr val="dk2"/>
                </a:solidFill>
                <a:latin typeface="Helvetica Neue"/>
                <a:ea typeface="Helvetica Neue"/>
                <a:cs typeface="Helvetica Neue"/>
                <a:sym typeface="Helvetica Neue"/>
              </a:rPr>
              <a:t> </a:t>
            </a:r>
            <a:endParaRPr/>
          </a:p>
        </p:txBody>
      </p:sp>
      <p:sp>
        <p:nvSpPr>
          <p:cNvPr id="107" name="Google Shape;107;p7"/>
          <p:cNvSpPr txBox="1">
            <a:spLocks noGrp="1"/>
          </p:cNvSpPr>
          <p:nvPr>
            <p:ph type="body" idx="1"/>
          </p:nvPr>
        </p:nvSpPr>
        <p:spPr>
          <a:xfrm>
            <a:off x="914400" y="1095375"/>
            <a:ext cx="6999287" cy="12049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Lossless join decomposition</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Decomposition of </a:t>
            </a:r>
            <a:r>
              <a:rPr lang="en-US" sz="1800" b="0" i="1" u="none">
                <a:solidFill>
                  <a:schemeClr val="dk1"/>
                </a:solidFill>
                <a:latin typeface="Helvetica Neue"/>
                <a:ea typeface="Helvetica Neue"/>
                <a:cs typeface="Helvetica Neue"/>
                <a:sym typeface="Helvetica Neue"/>
              </a:rPr>
              <a:t>R = (A, B, C)</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R</a:t>
            </a:r>
            <a:r>
              <a:rPr lang="en-US" sz="1800" b="0" i="1" u="none" baseline="-25000">
                <a:solidFill>
                  <a:schemeClr val="dk1"/>
                </a:solidFill>
                <a:latin typeface="Helvetica Neue"/>
                <a:ea typeface="Helvetica Neue"/>
                <a:cs typeface="Helvetica Neue"/>
                <a:sym typeface="Helvetica Neue"/>
              </a:rPr>
              <a:t>1</a:t>
            </a:r>
            <a:r>
              <a:rPr lang="en-US" sz="1800" b="0" i="1" u="none">
                <a:solidFill>
                  <a:schemeClr val="dk1"/>
                </a:solidFill>
                <a:latin typeface="Helvetica Neue"/>
                <a:ea typeface="Helvetica Neue"/>
                <a:cs typeface="Helvetica Neue"/>
                <a:sym typeface="Helvetica Neue"/>
              </a:rPr>
              <a:t> = (A, B)	R</a:t>
            </a:r>
            <a:r>
              <a:rPr lang="en-US" sz="1800" b="0" i="0" u="none" baseline="-25000">
                <a:solidFill>
                  <a:schemeClr val="dk1"/>
                </a:solidFill>
                <a:latin typeface="Helvetica Neue"/>
                <a:ea typeface="Helvetica Neue"/>
                <a:cs typeface="Helvetica Neue"/>
                <a:sym typeface="Helvetica Neue"/>
              </a:rPr>
              <a:t>2</a:t>
            </a:r>
            <a:r>
              <a:rPr lang="en-US" sz="1800" b="0" i="1" u="none">
                <a:solidFill>
                  <a:schemeClr val="dk1"/>
                </a:solidFill>
                <a:latin typeface="Helvetica Neue"/>
                <a:ea typeface="Helvetica Neue"/>
                <a:cs typeface="Helvetica Neue"/>
                <a:sym typeface="Helvetica Neue"/>
              </a:rPr>
              <a:t> = (B, C)</a:t>
            </a:r>
            <a:endParaRPr/>
          </a:p>
        </p:txBody>
      </p:sp>
      <p:sp>
        <p:nvSpPr>
          <p:cNvPr id="108" name="Google Shape;108;p7"/>
          <p:cNvSpPr txBox="1"/>
          <p:nvPr/>
        </p:nvSpPr>
        <p:spPr>
          <a:xfrm>
            <a:off x="2209800" y="2590800"/>
            <a:ext cx="381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A</a:t>
            </a:r>
            <a:endParaRPr/>
          </a:p>
        </p:txBody>
      </p:sp>
      <p:sp>
        <p:nvSpPr>
          <p:cNvPr id="109" name="Google Shape;109;p7"/>
          <p:cNvSpPr txBox="1"/>
          <p:nvPr/>
        </p:nvSpPr>
        <p:spPr>
          <a:xfrm>
            <a:off x="2590800" y="2590800"/>
            <a:ext cx="381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B</a:t>
            </a:r>
            <a:endParaRPr/>
          </a:p>
        </p:txBody>
      </p:sp>
      <p:sp>
        <p:nvSpPr>
          <p:cNvPr id="110" name="Google Shape;110;p7"/>
          <p:cNvSpPr txBox="1"/>
          <p:nvPr/>
        </p:nvSpPr>
        <p:spPr>
          <a:xfrm>
            <a:off x="2209800" y="3048000"/>
            <a:ext cx="381000" cy="6175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α</a:t>
            </a:r>
            <a:endParaRPr sz="1800" b="0" i="1" u="none">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β</a:t>
            </a:r>
            <a:endParaRPr/>
          </a:p>
        </p:txBody>
      </p:sp>
      <p:sp>
        <p:nvSpPr>
          <p:cNvPr id="111" name="Google Shape;111;p7"/>
          <p:cNvSpPr txBox="1"/>
          <p:nvPr/>
        </p:nvSpPr>
        <p:spPr>
          <a:xfrm>
            <a:off x="2590800" y="3048000"/>
            <a:ext cx="381000" cy="6175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1</a:t>
            </a:r>
            <a:endParaRPr/>
          </a:p>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2</a:t>
            </a:r>
            <a:endParaRPr/>
          </a:p>
        </p:txBody>
      </p:sp>
      <p:sp>
        <p:nvSpPr>
          <p:cNvPr id="112" name="Google Shape;112;p7"/>
          <p:cNvSpPr txBox="1"/>
          <p:nvPr/>
        </p:nvSpPr>
        <p:spPr>
          <a:xfrm>
            <a:off x="3962400" y="2590800"/>
            <a:ext cx="381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A</a:t>
            </a:r>
            <a:endParaRPr/>
          </a:p>
        </p:txBody>
      </p:sp>
      <p:sp>
        <p:nvSpPr>
          <p:cNvPr id="113" name="Google Shape;113;p7"/>
          <p:cNvSpPr txBox="1"/>
          <p:nvPr/>
        </p:nvSpPr>
        <p:spPr>
          <a:xfrm>
            <a:off x="3962400" y="3048000"/>
            <a:ext cx="381000" cy="685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α</a:t>
            </a:r>
            <a:endParaRPr sz="1800" b="0" i="1" u="none">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β</a:t>
            </a:r>
            <a:endParaRPr/>
          </a:p>
        </p:txBody>
      </p:sp>
      <p:sp>
        <p:nvSpPr>
          <p:cNvPr id="114" name="Google Shape;114;p7"/>
          <p:cNvSpPr txBox="1"/>
          <p:nvPr/>
        </p:nvSpPr>
        <p:spPr>
          <a:xfrm>
            <a:off x="5791200" y="2590800"/>
            <a:ext cx="6096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B</a:t>
            </a:r>
            <a:endParaRPr/>
          </a:p>
        </p:txBody>
      </p:sp>
      <p:sp>
        <p:nvSpPr>
          <p:cNvPr id="115" name="Google Shape;115;p7"/>
          <p:cNvSpPr txBox="1"/>
          <p:nvPr/>
        </p:nvSpPr>
        <p:spPr>
          <a:xfrm>
            <a:off x="5791200" y="3048000"/>
            <a:ext cx="609600" cy="685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1</a:t>
            </a:r>
            <a:endParaRPr/>
          </a:p>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2</a:t>
            </a:r>
            <a:endParaRPr/>
          </a:p>
        </p:txBody>
      </p:sp>
      <p:sp>
        <p:nvSpPr>
          <p:cNvPr id="116" name="Google Shape;116;p7"/>
          <p:cNvSpPr txBox="1"/>
          <p:nvPr/>
        </p:nvSpPr>
        <p:spPr>
          <a:xfrm>
            <a:off x="2657475" y="3724275"/>
            <a:ext cx="2603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r</a:t>
            </a:r>
            <a:endParaRPr/>
          </a:p>
        </p:txBody>
      </p:sp>
      <p:sp>
        <p:nvSpPr>
          <p:cNvPr id="117" name="Google Shape;117;p7"/>
          <p:cNvSpPr txBox="1"/>
          <p:nvPr/>
        </p:nvSpPr>
        <p:spPr>
          <a:xfrm>
            <a:off x="6013450" y="3733800"/>
            <a:ext cx="104140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a:t>
            </a:r>
            <a:r>
              <a:rPr lang="en-US" sz="1800" b="0" i="1" u="none" baseline="-25000">
                <a:solidFill>
                  <a:schemeClr val="dk1"/>
                </a:solidFill>
                <a:latin typeface="Helvetica Neue"/>
                <a:ea typeface="Helvetica Neue"/>
                <a:cs typeface="Helvetica Neue"/>
                <a:sym typeface="Helvetica Neue"/>
              </a:rPr>
              <a:t>B,C</a:t>
            </a:r>
            <a:r>
              <a:rPr lang="en-US" sz="1600" b="0" i="0" u="none">
                <a:solidFill>
                  <a:schemeClr val="dk1"/>
                </a:solidFill>
                <a:latin typeface="Helvetica Neue"/>
                <a:ea typeface="Helvetica Neue"/>
                <a:cs typeface="Helvetica Neue"/>
                <a:sym typeface="Helvetica Neue"/>
              </a:rPr>
              <a:t>(</a:t>
            </a:r>
            <a:r>
              <a:rPr lang="en-US" sz="1600" b="0" i="1" u="none">
                <a:solidFill>
                  <a:schemeClr val="dk1"/>
                </a:solidFill>
                <a:latin typeface="Helvetica Neue"/>
                <a:ea typeface="Helvetica Neue"/>
                <a:cs typeface="Helvetica Neue"/>
                <a:sym typeface="Helvetica Neue"/>
              </a:rPr>
              <a:t>r</a:t>
            </a:r>
            <a:r>
              <a:rPr lang="en-US" sz="1600" b="0" i="0" u="none">
                <a:solidFill>
                  <a:schemeClr val="dk1"/>
                </a:solidFill>
                <a:latin typeface="Helvetica Neue"/>
                <a:ea typeface="Helvetica Neue"/>
                <a:cs typeface="Helvetica Neue"/>
                <a:sym typeface="Helvetica Neue"/>
              </a:rPr>
              <a:t>)</a:t>
            </a:r>
            <a:endParaRPr/>
          </a:p>
        </p:txBody>
      </p:sp>
      <p:sp>
        <p:nvSpPr>
          <p:cNvPr id="118" name="Google Shape;118;p7"/>
          <p:cNvSpPr txBox="1"/>
          <p:nvPr/>
        </p:nvSpPr>
        <p:spPr>
          <a:xfrm>
            <a:off x="1066800" y="4467225"/>
            <a:ext cx="2514600" cy="8667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a:t>
            </a:r>
            <a:r>
              <a:rPr lang="en-US" sz="2000" b="0" i="0" u="none" baseline="-25000">
                <a:solidFill>
                  <a:schemeClr val="dk1"/>
                </a:solidFill>
                <a:latin typeface="Times New Roman"/>
                <a:ea typeface="Times New Roman"/>
                <a:cs typeface="Times New Roman"/>
                <a:sym typeface="Times New Roman"/>
              </a:rPr>
              <a:t>A</a:t>
            </a:r>
            <a:r>
              <a:rPr lang="en-US" sz="2000" b="0" i="0" u="none">
                <a:solidFill>
                  <a:schemeClr val="dk1"/>
                </a:solidFill>
                <a:latin typeface="Times New Roman"/>
                <a:ea typeface="Times New Roman"/>
                <a:cs typeface="Times New Roman"/>
                <a:sym typeface="Times New Roman"/>
              </a:rPr>
              <a:t> (r)     ∏</a:t>
            </a:r>
            <a:r>
              <a:rPr lang="en-US" sz="2000" b="0" i="0" u="none" baseline="-25000">
                <a:solidFill>
                  <a:schemeClr val="dk1"/>
                </a:solidFill>
                <a:latin typeface="Times New Roman"/>
                <a:ea typeface="Times New Roman"/>
                <a:cs typeface="Times New Roman"/>
                <a:sym typeface="Times New Roman"/>
              </a:rPr>
              <a:t>B</a:t>
            </a:r>
            <a:r>
              <a:rPr lang="en-US" sz="2000" b="0" i="0" u="none">
                <a:solidFill>
                  <a:schemeClr val="dk1"/>
                </a:solidFill>
                <a:latin typeface="Times New Roman"/>
                <a:ea typeface="Times New Roman"/>
                <a:cs typeface="Times New Roman"/>
                <a:sym typeface="Times New Roman"/>
              </a:rPr>
              <a:t> (r)</a:t>
            </a:r>
            <a:endParaRPr/>
          </a:p>
        </p:txBody>
      </p:sp>
      <p:sp>
        <p:nvSpPr>
          <p:cNvPr id="119" name="Google Shape;119;p7"/>
          <p:cNvSpPr txBox="1"/>
          <p:nvPr/>
        </p:nvSpPr>
        <p:spPr>
          <a:xfrm>
            <a:off x="3733800" y="4343400"/>
            <a:ext cx="4572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A</a:t>
            </a:r>
            <a:endParaRPr/>
          </a:p>
        </p:txBody>
      </p:sp>
      <p:sp>
        <p:nvSpPr>
          <p:cNvPr id="120" name="Google Shape;120;p7"/>
          <p:cNvSpPr txBox="1"/>
          <p:nvPr/>
        </p:nvSpPr>
        <p:spPr>
          <a:xfrm>
            <a:off x="4191000" y="4343400"/>
            <a:ext cx="381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B</a:t>
            </a:r>
            <a:endParaRPr/>
          </a:p>
        </p:txBody>
      </p:sp>
      <p:sp>
        <p:nvSpPr>
          <p:cNvPr id="121" name="Google Shape;121;p7"/>
          <p:cNvSpPr txBox="1"/>
          <p:nvPr/>
        </p:nvSpPr>
        <p:spPr>
          <a:xfrm>
            <a:off x="3733800" y="4800600"/>
            <a:ext cx="457200" cy="62388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α</a:t>
            </a:r>
            <a:endParaRPr sz="1800" b="0" i="1" u="none">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β</a:t>
            </a:r>
            <a:endParaRPr/>
          </a:p>
        </p:txBody>
      </p:sp>
      <p:sp>
        <p:nvSpPr>
          <p:cNvPr id="122" name="Google Shape;122;p7"/>
          <p:cNvSpPr txBox="1"/>
          <p:nvPr/>
        </p:nvSpPr>
        <p:spPr>
          <a:xfrm>
            <a:off x="4191000" y="4800600"/>
            <a:ext cx="381000" cy="62388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1</a:t>
            </a:r>
            <a:endParaRPr/>
          </a:p>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2</a:t>
            </a:r>
            <a:endParaRPr/>
          </a:p>
        </p:txBody>
      </p:sp>
      <p:sp>
        <p:nvSpPr>
          <p:cNvPr id="123" name="Google Shape;123;p7"/>
          <p:cNvSpPr/>
          <p:nvPr/>
        </p:nvSpPr>
        <p:spPr>
          <a:xfrm>
            <a:off x="1882775" y="4624387"/>
            <a:ext cx="142875" cy="142875"/>
          </a:xfrm>
          <a:custGeom>
            <a:avLst/>
            <a:gdLst/>
            <a:ahLst/>
            <a:cxnLst/>
            <a:rect l="l" t="t" r="r" b="b"/>
            <a:pathLst>
              <a:path w="182" h="182" extrusionOk="0">
                <a:moveTo>
                  <a:pt x="0" y="0"/>
                </a:moveTo>
                <a:lnTo>
                  <a:pt x="0" y="182"/>
                </a:lnTo>
                <a:lnTo>
                  <a:pt x="182" y="0"/>
                </a:lnTo>
                <a:lnTo>
                  <a:pt x="182" y="182"/>
                </a:lnTo>
                <a:lnTo>
                  <a:pt x="0" y="0"/>
                </a:lnTo>
                <a:close/>
              </a:path>
            </a:pathLst>
          </a:custGeom>
          <a:no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124" name="Google Shape;124;p7"/>
          <p:cNvSpPr txBox="1"/>
          <p:nvPr/>
        </p:nvSpPr>
        <p:spPr>
          <a:xfrm>
            <a:off x="6381750" y="2590800"/>
            <a:ext cx="6096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C</a:t>
            </a:r>
            <a:endParaRPr/>
          </a:p>
        </p:txBody>
      </p:sp>
      <p:sp>
        <p:nvSpPr>
          <p:cNvPr id="125" name="Google Shape;125;p7"/>
          <p:cNvSpPr txBox="1"/>
          <p:nvPr/>
        </p:nvSpPr>
        <p:spPr>
          <a:xfrm>
            <a:off x="6381750" y="3048000"/>
            <a:ext cx="609600" cy="685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A</a:t>
            </a:r>
            <a:endParaRPr/>
          </a:p>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B</a:t>
            </a:r>
            <a:endParaRPr/>
          </a:p>
        </p:txBody>
      </p:sp>
      <p:sp>
        <p:nvSpPr>
          <p:cNvPr id="126" name="Google Shape;126;p7"/>
          <p:cNvSpPr txBox="1"/>
          <p:nvPr/>
        </p:nvSpPr>
        <p:spPr>
          <a:xfrm>
            <a:off x="4343400" y="2590800"/>
            <a:ext cx="381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B</a:t>
            </a:r>
            <a:endParaRPr/>
          </a:p>
        </p:txBody>
      </p:sp>
      <p:sp>
        <p:nvSpPr>
          <p:cNvPr id="127" name="Google Shape;127;p7"/>
          <p:cNvSpPr txBox="1"/>
          <p:nvPr/>
        </p:nvSpPr>
        <p:spPr>
          <a:xfrm>
            <a:off x="4343400" y="3048000"/>
            <a:ext cx="381000" cy="6858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1</a:t>
            </a:r>
            <a:endParaRPr sz="1800" b="0" i="1" u="none">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2</a:t>
            </a:r>
            <a:endParaRPr/>
          </a:p>
        </p:txBody>
      </p:sp>
      <p:sp>
        <p:nvSpPr>
          <p:cNvPr id="128" name="Google Shape;128;p7"/>
          <p:cNvSpPr txBox="1"/>
          <p:nvPr/>
        </p:nvSpPr>
        <p:spPr>
          <a:xfrm>
            <a:off x="4572000" y="4343400"/>
            <a:ext cx="381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C</a:t>
            </a:r>
            <a:endParaRPr/>
          </a:p>
        </p:txBody>
      </p:sp>
      <p:sp>
        <p:nvSpPr>
          <p:cNvPr id="129" name="Google Shape;129;p7"/>
          <p:cNvSpPr txBox="1"/>
          <p:nvPr/>
        </p:nvSpPr>
        <p:spPr>
          <a:xfrm>
            <a:off x="4572000" y="4800600"/>
            <a:ext cx="381000" cy="62388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A</a:t>
            </a:r>
            <a:endParaRPr/>
          </a:p>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B</a:t>
            </a:r>
            <a:endParaRPr/>
          </a:p>
        </p:txBody>
      </p:sp>
      <p:sp>
        <p:nvSpPr>
          <p:cNvPr id="130" name="Google Shape;130;p7"/>
          <p:cNvSpPr txBox="1"/>
          <p:nvPr/>
        </p:nvSpPr>
        <p:spPr>
          <a:xfrm>
            <a:off x="2971800" y="2590800"/>
            <a:ext cx="381000" cy="3810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C</a:t>
            </a:r>
            <a:endParaRPr/>
          </a:p>
        </p:txBody>
      </p:sp>
      <p:sp>
        <p:nvSpPr>
          <p:cNvPr id="131" name="Google Shape;131;p7"/>
          <p:cNvSpPr txBox="1"/>
          <p:nvPr/>
        </p:nvSpPr>
        <p:spPr>
          <a:xfrm>
            <a:off x="2971800" y="3048000"/>
            <a:ext cx="381000" cy="6175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A</a:t>
            </a:r>
            <a:endParaRPr/>
          </a:p>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B</a:t>
            </a:r>
            <a:endParaRPr/>
          </a:p>
        </p:txBody>
      </p:sp>
      <p:sp>
        <p:nvSpPr>
          <p:cNvPr id="132" name="Google Shape;132;p7"/>
          <p:cNvSpPr txBox="1"/>
          <p:nvPr/>
        </p:nvSpPr>
        <p:spPr>
          <a:xfrm>
            <a:off x="3730625" y="3743325"/>
            <a:ext cx="1296987"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a:t>
            </a:r>
            <a:r>
              <a:rPr lang="en-US" sz="1800" b="0" i="1" u="none" baseline="-25000">
                <a:solidFill>
                  <a:schemeClr val="dk1"/>
                </a:solidFill>
                <a:latin typeface="Helvetica Neue"/>
                <a:ea typeface="Helvetica Neue"/>
                <a:cs typeface="Helvetica Neue"/>
                <a:sym typeface="Helvetica Neue"/>
              </a:rPr>
              <a:t>A,B</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771525" y="185737"/>
            <a:ext cx="82296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dirty="0">
                <a:solidFill>
                  <a:schemeClr val="dk2"/>
                </a:solidFill>
                <a:latin typeface="Helvetica Neue"/>
                <a:ea typeface="Helvetica Neue"/>
                <a:cs typeface="Helvetica Neue"/>
                <a:sym typeface="Helvetica Neue"/>
              </a:rPr>
              <a:t>Goal — Devise a Theory for the Following</a:t>
            </a:r>
            <a:endParaRPr dirty="0"/>
          </a:p>
        </p:txBody>
      </p:sp>
      <p:sp>
        <p:nvSpPr>
          <p:cNvPr id="139" name="Google Shape;139;p8"/>
          <p:cNvSpPr txBox="1">
            <a:spLocks noGrp="1"/>
          </p:cNvSpPr>
          <p:nvPr>
            <p:ph type="body" idx="1"/>
          </p:nvPr>
        </p:nvSpPr>
        <p:spPr>
          <a:xfrm>
            <a:off x="814387" y="1093787"/>
            <a:ext cx="7864475" cy="4903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Decide whether a particular relation </a:t>
            </a:r>
            <a:r>
              <a:rPr lang="en-US" sz="1800" b="0" i="1" u="none" dirty="0">
                <a:solidFill>
                  <a:schemeClr val="dk1"/>
                </a:solidFill>
                <a:latin typeface="Helvetica Neue"/>
                <a:ea typeface="Helvetica Neue"/>
                <a:cs typeface="Helvetica Neue"/>
                <a:sym typeface="Helvetica Neue"/>
              </a:rPr>
              <a:t>R</a:t>
            </a:r>
            <a:r>
              <a:rPr lang="en-US" sz="1800" b="0" i="0" u="none" dirty="0">
                <a:solidFill>
                  <a:schemeClr val="dk1"/>
                </a:solidFill>
                <a:latin typeface="Helvetica Neue"/>
                <a:ea typeface="Helvetica Neue"/>
                <a:cs typeface="Helvetica Neue"/>
                <a:sym typeface="Helvetica Neue"/>
              </a:rPr>
              <a:t> is in “good” form.</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In the case that a relation </a:t>
            </a:r>
            <a:r>
              <a:rPr lang="en-US" sz="1800" b="0" i="1" u="none" dirty="0">
                <a:solidFill>
                  <a:schemeClr val="dk1"/>
                </a:solidFill>
                <a:latin typeface="Helvetica Neue"/>
                <a:ea typeface="Helvetica Neue"/>
                <a:cs typeface="Helvetica Neue"/>
                <a:sym typeface="Helvetica Neue"/>
              </a:rPr>
              <a:t>R</a:t>
            </a:r>
            <a:r>
              <a:rPr lang="en-US" sz="1800" b="0" i="0" u="none" dirty="0">
                <a:solidFill>
                  <a:schemeClr val="dk1"/>
                </a:solidFill>
                <a:latin typeface="Helvetica Neue"/>
                <a:ea typeface="Helvetica Neue"/>
                <a:cs typeface="Helvetica Neue"/>
                <a:sym typeface="Helvetica Neue"/>
              </a:rPr>
              <a:t> is not in “good” form, decompose it into a set of relations {</a:t>
            </a:r>
            <a:r>
              <a:rPr lang="en-US" sz="1800" b="0" i="1" u="none" dirty="0">
                <a:solidFill>
                  <a:schemeClr val="dk1"/>
                </a:solidFill>
                <a:latin typeface="Helvetica Neue"/>
                <a:ea typeface="Helvetica Neue"/>
                <a:cs typeface="Helvetica Neue"/>
                <a:sym typeface="Helvetica Neue"/>
              </a:rPr>
              <a:t>R</a:t>
            </a:r>
            <a:r>
              <a:rPr lang="en-US" sz="1800" b="0" i="0" u="none" baseline="-25000" dirty="0">
                <a:solidFill>
                  <a:schemeClr val="dk1"/>
                </a:solidFill>
                <a:latin typeface="Helvetica Neue"/>
                <a:ea typeface="Helvetica Neue"/>
                <a:cs typeface="Helvetica Neue"/>
                <a:sym typeface="Helvetica Neue"/>
              </a:rPr>
              <a:t>1</a:t>
            </a:r>
            <a:r>
              <a:rPr lang="en-US" sz="1800" b="0" i="1" u="none" dirty="0">
                <a:solidFill>
                  <a:schemeClr val="dk1"/>
                </a:solidFill>
                <a:latin typeface="Helvetica Neue"/>
                <a:ea typeface="Helvetica Neue"/>
                <a:cs typeface="Helvetica Neue"/>
                <a:sym typeface="Helvetica Neue"/>
              </a:rPr>
              <a:t>, R</a:t>
            </a:r>
            <a:r>
              <a:rPr lang="en-US" sz="1800" b="0" i="0" u="none" baseline="-25000" dirty="0">
                <a:solidFill>
                  <a:schemeClr val="dk1"/>
                </a:solidFill>
                <a:latin typeface="Helvetica Neue"/>
                <a:ea typeface="Helvetica Neue"/>
                <a:cs typeface="Helvetica Neue"/>
                <a:sym typeface="Helvetica Neue"/>
              </a:rPr>
              <a:t>2</a:t>
            </a:r>
            <a:r>
              <a:rPr lang="en-US" sz="1800" b="0" i="1" u="none" dirty="0">
                <a:solidFill>
                  <a:schemeClr val="dk1"/>
                </a:solidFill>
                <a:latin typeface="Helvetica Neue"/>
                <a:ea typeface="Helvetica Neue"/>
                <a:cs typeface="Helvetica Neue"/>
                <a:sym typeface="Helvetica Neue"/>
              </a:rPr>
              <a:t>, ..., R</a:t>
            </a:r>
            <a:r>
              <a:rPr lang="en-US" sz="1800" b="0" i="1" u="none" baseline="-25000" dirty="0">
                <a:solidFill>
                  <a:schemeClr val="dk1"/>
                </a:solidFill>
                <a:latin typeface="Helvetica Neue"/>
                <a:ea typeface="Helvetica Neue"/>
                <a:cs typeface="Helvetica Neue"/>
                <a:sym typeface="Helvetica Neue"/>
              </a:rPr>
              <a:t>n</a:t>
            </a:r>
            <a:r>
              <a:rPr lang="en-US" sz="1800" b="0" i="0" u="none" dirty="0">
                <a:solidFill>
                  <a:schemeClr val="dk1"/>
                </a:solidFill>
                <a:latin typeface="Helvetica Neue"/>
                <a:ea typeface="Helvetica Neue"/>
                <a:cs typeface="Helvetica Neue"/>
                <a:sym typeface="Helvetica Neue"/>
              </a:rPr>
              <a:t>} such that </a:t>
            </a:r>
            <a:endParaRPr dirty="0"/>
          </a:p>
          <a:p>
            <a:pPr marL="742950" lvl="1" indent="-285750" algn="l" rtl="0">
              <a:lnSpc>
                <a:spcPct val="100000"/>
              </a:lnSpc>
              <a:spcBef>
                <a:spcPts val="630"/>
              </a:spcBef>
              <a:spcAft>
                <a:spcPts val="0"/>
              </a:spcAft>
              <a:buClr>
                <a:schemeClr val="folHlink"/>
              </a:buClr>
              <a:buSzPts val="1440"/>
              <a:buFont typeface="Arial"/>
              <a:buChar char="●"/>
            </a:pPr>
            <a:r>
              <a:rPr lang="en-US" sz="1800" b="0" i="0" u="none" dirty="0">
                <a:solidFill>
                  <a:schemeClr val="dk1"/>
                </a:solidFill>
                <a:latin typeface="Helvetica Neue"/>
                <a:ea typeface="Helvetica Neue"/>
                <a:cs typeface="Helvetica Neue"/>
                <a:sym typeface="Helvetica Neue"/>
              </a:rPr>
              <a:t>each relation is in good form </a:t>
            </a:r>
            <a:endParaRPr dirty="0"/>
          </a:p>
          <a:p>
            <a:pPr marL="742950" lvl="1" indent="-285750" algn="l" rtl="0">
              <a:lnSpc>
                <a:spcPct val="100000"/>
              </a:lnSpc>
              <a:spcBef>
                <a:spcPts val="630"/>
              </a:spcBef>
              <a:spcAft>
                <a:spcPts val="0"/>
              </a:spcAft>
              <a:buClr>
                <a:schemeClr val="folHlink"/>
              </a:buClr>
              <a:buSzPts val="1440"/>
              <a:buFont typeface="Arial"/>
              <a:buChar char="●"/>
            </a:pPr>
            <a:r>
              <a:rPr lang="en-US" sz="1800" b="0" i="0" u="none" dirty="0">
                <a:solidFill>
                  <a:schemeClr val="dk1"/>
                </a:solidFill>
                <a:latin typeface="Helvetica Neue"/>
                <a:ea typeface="Helvetica Neue"/>
                <a:cs typeface="Helvetica Neue"/>
                <a:sym typeface="Helvetica Neue"/>
              </a:rPr>
              <a:t>the decomposition is a lossless-join decomposition</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Our theory is based on:</a:t>
            </a:r>
            <a:endParaRPr dirty="0"/>
          </a:p>
          <a:p>
            <a:pPr marL="742950" lvl="1" indent="-285750" algn="l" rtl="0">
              <a:lnSpc>
                <a:spcPct val="100000"/>
              </a:lnSpc>
              <a:spcBef>
                <a:spcPts val="630"/>
              </a:spcBef>
              <a:spcAft>
                <a:spcPts val="0"/>
              </a:spcAft>
              <a:buClr>
                <a:schemeClr val="folHlink"/>
              </a:buClr>
              <a:buSzPts val="1440"/>
              <a:buFont typeface="Arial"/>
              <a:buChar char="●"/>
            </a:pPr>
            <a:r>
              <a:rPr lang="en-US" sz="1800" b="0" i="0" u="none" dirty="0">
                <a:solidFill>
                  <a:schemeClr val="dk1"/>
                </a:solidFill>
                <a:latin typeface="Helvetica Neue"/>
                <a:ea typeface="Helvetica Neue"/>
                <a:cs typeface="Helvetica Neue"/>
                <a:sym typeface="Helvetica Neue"/>
              </a:rPr>
              <a:t>functional dependencies</a:t>
            </a:r>
            <a:endParaRPr dirty="0"/>
          </a:p>
          <a:p>
            <a:pPr marL="742950" lvl="1" indent="-285750" algn="l" rtl="0">
              <a:lnSpc>
                <a:spcPct val="100000"/>
              </a:lnSpc>
              <a:spcBef>
                <a:spcPts val="630"/>
              </a:spcBef>
              <a:spcAft>
                <a:spcPts val="0"/>
              </a:spcAft>
              <a:buClr>
                <a:schemeClr val="folHlink"/>
              </a:buClr>
              <a:buSzPts val="1440"/>
              <a:buFont typeface="Arial"/>
              <a:buChar char="●"/>
            </a:pPr>
            <a:r>
              <a:rPr lang="en-US" sz="1800" b="0" i="0" u="none" dirty="0">
                <a:solidFill>
                  <a:schemeClr val="dk1"/>
                </a:solidFill>
                <a:latin typeface="Helvetica Neue"/>
                <a:ea typeface="Helvetica Neue"/>
                <a:cs typeface="Helvetica Neue"/>
                <a:sym typeface="Helvetica Neue"/>
              </a:rPr>
              <a:t>multivalued dependencies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768350" y="98425"/>
            <a:ext cx="8077200" cy="609600"/>
          </a:xfrm>
        </p:spPr>
        <p:txBody>
          <a:bodyPr/>
          <a:lstStyle/>
          <a:p>
            <a:pPr>
              <a:defRPr/>
            </a:pPr>
            <a:r>
              <a:rPr lang="en-US" altLang="en-US" sz="2800" dirty="0">
                <a:effectLst>
                  <a:outerShdw blurRad="38100" dist="38100" dir="2700000" algn="tl">
                    <a:srgbClr val="C0C0C0"/>
                  </a:outerShdw>
                </a:effectLst>
                <a:ea typeface="ＭＳ Ｐゴシック" pitchFamily="34" charset="-128"/>
              </a:rPr>
              <a:t>Functional Dependencies</a:t>
            </a:r>
          </a:p>
        </p:txBody>
      </p:sp>
      <p:sp>
        <p:nvSpPr>
          <p:cNvPr id="15363" name="Rectangle 3"/>
          <p:cNvSpPr>
            <a:spLocks noGrp="1" noChangeArrowheads="1"/>
          </p:cNvSpPr>
          <p:nvPr>
            <p:ph type="body" idx="1"/>
          </p:nvPr>
        </p:nvSpPr>
        <p:spPr>
          <a:xfrm>
            <a:off x="768350" y="1106424"/>
            <a:ext cx="7461250" cy="3855720"/>
          </a:xfrm>
        </p:spPr>
        <p:txBody>
          <a:bodyPr/>
          <a:lstStyle/>
          <a:p>
            <a:pPr>
              <a:defRPr/>
            </a:pPr>
            <a:r>
              <a:rPr lang="en-US" altLang="en-US" sz="1700" dirty="0">
                <a:ea typeface="ＭＳ Ｐゴシック" pitchFamily="34" charset="-128"/>
              </a:rPr>
              <a:t>There are usually a variety of constraints (rules) on the data in the real world.</a:t>
            </a:r>
            <a:endParaRPr lang="en-US" altLang="en-US" sz="1700" i="1" dirty="0">
              <a:ea typeface="ＭＳ Ｐゴシック" pitchFamily="34" charset="-128"/>
            </a:endParaRPr>
          </a:p>
          <a:p>
            <a:pPr>
              <a:defRPr/>
            </a:pPr>
            <a:r>
              <a:rPr lang="en-US" altLang="en-US" sz="1700" dirty="0">
                <a:ea typeface="ＭＳ Ｐゴシック" pitchFamily="34" charset="-128"/>
              </a:rPr>
              <a:t>For example, some of the constraints that are expected to hold  in a university database are:</a:t>
            </a:r>
          </a:p>
          <a:p>
            <a:pPr lvl="1">
              <a:defRPr/>
            </a:pPr>
            <a:r>
              <a:rPr lang="en-US" altLang="en-US" sz="1700" dirty="0">
                <a:ea typeface="ＭＳ Ｐゴシック" charset="-128"/>
              </a:rPr>
              <a:t>Students and instructors are uniquely identified by their ID.</a:t>
            </a:r>
          </a:p>
          <a:p>
            <a:pPr lvl="1">
              <a:defRPr/>
            </a:pPr>
            <a:r>
              <a:rPr lang="en-US" altLang="en-US" sz="1700" dirty="0">
                <a:ea typeface="ＭＳ Ｐゴシック" charset="-128"/>
              </a:rPr>
              <a:t>Each student and instructor has only one name.</a:t>
            </a:r>
          </a:p>
          <a:p>
            <a:pPr lvl="1">
              <a:defRPr/>
            </a:pPr>
            <a:r>
              <a:rPr lang="en-US" altLang="en-US" sz="1700" dirty="0">
                <a:ea typeface="ＭＳ Ｐゴシック" charset="-128"/>
              </a:rPr>
              <a:t>Each instructor and student is (primarily) associated with only one department.</a:t>
            </a:r>
          </a:p>
          <a:p>
            <a:pPr lvl="1">
              <a:defRPr/>
            </a:pPr>
            <a:r>
              <a:rPr lang="en-US" altLang="en-US" sz="1700" dirty="0">
                <a:ea typeface="ＭＳ Ｐゴシック" charset="-128"/>
              </a:rPr>
              <a:t>Each department has only one value for its budget, and only one associated building.</a:t>
            </a:r>
          </a:p>
        </p:txBody>
      </p:sp>
    </p:spTree>
    <p:extLst>
      <p:ext uri="{BB962C8B-B14F-4D97-AF65-F5344CB8AC3E}">
        <p14:creationId xmlns:p14="http://schemas.microsoft.com/office/powerpoint/2010/main" val="68786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768350" y="98425"/>
            <a:ext cx="8077200" cy="609600"/>
          </a:xfrm>
        </p:spPr>
        <p:txBody>
          <a:bodyPr/>
          <a:lstStyle/>
          <a:p>
            <a:pPr>
              <a:defRPr/>
            </a:pPr>
            <a:r>
              <a:rPr lang="en-US" altLang="en-US" sz="2800" dirty="0">
                <a:effectLst>
                  <a:outerShdw blurRad="38100" dist="38100" dir="2700000" algn="tl">
                    <a:srgbClr val="C0C0C0"/>
                  </a:outerShdw>
                </a:effectLst>
                <a:ea typeface="ＭＳ Ｐゴシック" pitchFamily="34" charset="-128"/>
              </a:rPr>
              <a:t>Functional Dependencies (Cont.)</a:t>
            </a:r>
          </a:p>
        </p:txBody>
      </p:sp>
      <p:sp>
        <p:nvSpPr>
          <p:cNvPr id="16387" name="Rectangle 3"/>
          <p:cNvSpPr>
            <a:spLocks noGrp="1" noChangeArrowheads="1"/>
          </p:cNvSpPr>
          <p:nvPr>
            <p:ph type="body" idx="1"/>
          </p:nvPr>
        </p:nvSpPr>
        <p:spPr>
          <a:xfrm>
            <a:off x="768350" y="1142557"/>
            <a:ext cx="7619746" cy="2990531"/>
          </a:xfrm>
        </p:spPr>
        <p:txBody>
          <a:bodyPr/>
          <a:lstStyle/>
          <a:p>
            <a:pPr>
              <a:defRPr/>
            </a:pPr>
            <a:r>
              <a:rPr lang="en-US" altLang="en-US" sz="1700" dirty="0">
                <a:ea typeface="ＭＳ Ｐゴシック" pitchFamily="34" charset="-128"/>
              </a:rPr>
              <a:t>An instance of a relation that satisfies all such real-world constraints is called a  </a:t>
            </a:r>
            <a:r>
              <a:rPr lang="en-US" altLang="en-US" sz="1700" b="1" dirty="0">
                <a:solidFill>
                  <a:srgbClr val="002060"/>
                </a:solidFill>
                <a:ea typeface="ＭＳ Ｐゴシック" pitchFamily="34" charset="-128"/>
              </a:rPr>
              <a:t>legal instance </a:t>
            </a:r>
            <a:r>
              <a:rPr lang="en-US" altLang="en-US" sz="1700" dirty="0">
                <a:ea typeface="ＭＳ Ｐゴシック" pitchFamily="34" charset="-128"/>
              </a:rPr>
              <a:t>of the relation;</a:t>
            </a:r>
            <a:endParaRPr lang="en-US" altLang="en-US" sz="1700" dirty="0"/>
          </a:p>
          <a:p>
            <a:r>
              <a:rPr lang="en-US" altLang="en-US" sz="1700" dirty="0">
                <a:ea typeface="ＭＳ Ｐゴシック" pitchFamily="34" charset="-128"/>
              </a:rPr>
              <a:t> A legal instance of a database is one where all the relation instances are legal instances</a:t>
            </a:r>
            <a:endParaRPr lang="en-US" altLang="en-US" sz="1700" dirty="0"/>
          </a:p>
          <a:p>
            <a:r>
              <a:rPr lang="en-US" altLang="en-US" sz="1700" dirty="0"/>
              <a:t>Constraints on the set of legal relations.</a:t>
            </a:r>
          </a:p>
          <a:p>
            <a:r>
              <a:rPr lang="en-US" altLang="en-US" sz="1700" dirty="0"/>
              <a:t>Require that the value for a certain set of attributes determines uniquely the value for another set of attributes.</a:t>
            </a:r>
          </a:p>
          <a:p>
            <a:r>
              <a:rPr lang="en-US" altLang="en-US" sz="1700" dirty="0"/>
              <a:t>A functional dependency is a generalization of the notion of a </a:t>
            </a:r>
            <a:r>
              <a:rPr lang="en-US" altLang="en-US" sz="1700" i="1" dirty="0"/>
              <a:t>key.</a:t>
            </a:r>
            <a:endParaRPr lang="en-US" altLang="en-US" sz="1700" dirty="0"/>
          </a:p>
        </p:txBody>
      </p:sp>
    </p:spTree>
    <p:extLst>
      <p:ext uri="{BB962C8B-B14F-4D97-AF65-F5344CB8AC3E}">
        <p14:creationId xmlns:p14="http://schemas.microsoft.com/office/powerpoint/2010/main" val="243218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Functional Dependencies (Cont.)</a:t>
            </a:r>
            <a:endParaRPr/>
          </a:p>
        </p:txBody>
      </p:sp>
      <p:sp>
        <p:nvSpPr>
          <p:cNvPr id="153" name="Google Shape;153;p10"/>
          <p:cNvSpPr txBox="1">
            <a:spLocks noGrp="1"/>
          </p:cNvSpPr>
          <p:nvPr>
            <p:ph type="body" idx="1"/>
          </p:nvPr>
        </p:nvSpPr>
        <p:spPr>
          <a:xfrm>
            <a:off x="814387" y="1093787"/>
            <a:ext cx="7245350" cy="47879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Let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be a relation schema</a:t>
            </a:r>
            <a:endParaRPr/>
          </a:p>
          <a:p>
            <a:pPr marL="342900" lvl="0" indent="-342900" algn="l" rtl="0">
              <a:lnSpc>
                <a:spcPct val="9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α ⊆ </a:t>
            </a:r>
            <a:r>
              <a:rPr lang="en-US" sz="1800" b="0" i="1" u="none">
                <a:solidFill>
                  <a:schemeClr val="dk1"/>
                </a:solidFill>
                <a:latin typeface="Helvetica Neue"/>
                <a:ea typeface="Helvetica Neue"/>
                <a:cs typeface="Helvetica Neue"/>
                <a:sym typeface="Helvetica Neue"/>
              </a:rPr>
              <a:t>R  and  β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R</a:t>
            </a:r>
            <a:endParaRPr/>
          </a:p>
          <a:p>
            <a:pPr marL="342900" lvl="0" indent="-342900" algn="l" rtl="0">
              <a:lnSpc>
                <a:spcPct val="9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a:t>
            </a:r>
            <a:r>
              <a:rPr lang="en-US" sz="1800" b="1" i="0" u="none">
                <a:solidFill>
                  <a:srgbClr val="000099"/>
                </a:solidFill>
                <a:latin typeface="Helvetica Neue"/>
                <a:ea typeface="Helvetica Neue"/>
                <a:cs typeface="Helvetica Neue"/>
                <a:sym typeface="Helvetica Neue"/>
              </a:rPr>
              <a:t>functional dependency</a:t>
            </a:r>
            <a:endParaRPr/>
          </a:p>
          <a:p>
            <a:pPr marL="342900" lvl="0" indent="-342900" algn="l" rtl="0">
              <a:lnSpc>
                <a:spcPct val="9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a:t>
            </a:r>
            <a:r>
              <a:rPr lang="en-US" sz="1800" b="1" i="0" u="none">
                <a:solidFill>
                  <a:srgbClr val="000099"/>
                </a:solidFill>
                <a:latin typeface="Helvetica Neue"/>
                <a:ea typeface="Helvetica Neue"/>
                <a:cs typeface="Helvetica Neue"/>
                <a:sym typeface="Helvetica Neue"/>
              </a:rPr>
              <a:t>α → </a:t>
            </a:r>
            <a:r>
              <a:rPr lang="en-US" sz="1800" b="1" i="1" u="none">
                <a:solidFill>
                  <a:srgbClr val="000099"/>
                </a:solidFill>
                <a:latin typeface="Helvetica Neue"/>
                <a:ea typeface="Helvetica Neue"/>
                <a:cs typeface="Helvetica Neue"/>
                <a:sym typeface="Helvetica Neue"/>
              </a:rPr>
              <a:t>β</a:t>
            </a:r>
            <a:br>
              <a:rPr lang="en-US" sz="1800" b="1" i="1" u="none">
                <a:solidFill>
                  <a:srgbClr val="000099"/>
                </a:solidFill>
                <a:latin typeface="Helvetica Neue"/>
                <a:ea typeface="Helvetica Neue"/>
                <a:cs typeface="Helvetica Neue"/>
                <a:sym typeface="Helvetica Neue"/>
              </a:rPr>
            </a:br>
            <a:r>
              <a:rPr lang="en-US" sz="1800" b="1" i="0" u="none">
                <a:solidFill>
                  <a:srgbClr val="000099"/>
                </a:solidFill>
                <a:latin typeface="Helvetica Neue"/>
                <a:ea typeface="Helvetica Neue"/>
                <a:cs typeface="Helvetica Neue"/>
                <a:sym typeface="Helvetica Neue"/>
              </a:rPr>
              <a:t>holds on</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if and only if for any legal relations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(R), whenever any two tuples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1</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of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agree on the attributes α, they also agree on the attributes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 That is, </a:t>
            </a:r>
            <a:endParaRPr/>
          </a:p>
          <a:p>
            <a:pPr marL="342900" lvl="0" indent="-342900" algn="l" rtl="0">
              <a:lnSpc>
                <a:spcPct val="9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t</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[α] =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2 </a:t>
            </a:r>
            <a:r>
              <a:rPr lang="en-US" sz="1800" b="0" i="0" u="none">
                <a:solidFill>
                  <a:schemeClr val="dk1"/>
                </a:solidFill>
                <a:latin typeface="Helvetica Neue"/>
                <a:ea typeface="Helvetica Neue"/>
                <a:cs typeface="Helvetica Neue"/>
                <a:sym typeface="Helvetica Neue"/>
              </a:rPr>
              <a:t>[α]   ⇒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2 </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 </a:t>
            </a:r>
            <a:endParaRPr/>
          </a:p>
          <a:p>
            <a:pPr marL="342900" lvl="0" indent="-342900" algn="l" rtl="0">
              <a:lnSpc>
                <a:spcPct val="9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Example:  Consider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(A</a:t>
            </a:r>
            <a:r>
              <a:rPr lang="en-US" sz="1800" b="0" i="1" u="none">
                <a:solidFill>
                  <a:schemeClr val="dk1"/>
                </a:solidFill>
                <a:latin typeface="Helvetica Neue"/>
                <a:ea typeface="Helvetica Neue"/>
                <a:cs typeface="Helvetica Neue"/>
                <a:sym typeface="Helvetica Neue"/>
              </a:rPr>
              <a:t>,B </a:t>
            </a:r>
            <a:r>
              <a:rPr lang="en-US" sz="1800" b="0" i="0" u="none">
                <a:solidFill>
                  <a:schemeClr val="dk1"/>
                </a:solidFill>
                <a:latin typeface="Helvetica Neue"/>
                <a:ea typeface="Helvetica Neue"/>
                <a:cs typeface="Helvetica Neue"/>
                <a:sym typeface="Helvetica Neue"/>
              </a:rPr>
              <a:t>) with the following instance of </a:t>
            </a:r>
            <a:r>
              <a:rPr lang="en-US" sz="1800" b="0" i="1" u="none">
                <a:solidFill>
                  <a:schemeClr val="dk1"/>
                </a:solidFill>
                <a:latin typeface="Helvetica Neue"/>
                <a:ea typeface="Helvetica Neue"/>
                <a:cs typeface="Helvetica Neue"/>
                <a:sym typeface="Helvetica Neue"/>
              </a:rPr>
              <a:t>r.</a:t>
            </a:r>
            <a:endParaRPr/>
          </a:p>
          <a:p>
            <a:pPr marL="342900" lvl="0" indent="-240030" algn="l" rtl="0">
              <a:lnSpc>
                <a:spcPct val="9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240030" algn="l" rtl="0">
              <a:lnSpc>
                <a:spcPct val="9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240030" algn="l" rtl="0">
              <a:lnSpc>
                <a:spcPct val="9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240030" algn="l" rtl="0">
              <a:lnSpc>
                <a:spcPct val="9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On this instance, </a:t>
            </a:r>
            <a:r>
              <a:rPr lang="en-US" sz="1800" b="0" i="1" u="none">
                <a:solidFill>
                  <a:schemeClr val="dk1"/>
                </a:solidFill>
                <a:latin typeface="Helvetica Neue"/>
                <a:ea typeface="Helvetica Neue"/>
                <a:cs typeface="Helvetica Neue"/>
                <a:sym typeface="Helvetica Neue"/>
              </a:rPr>
              <a:t>A</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B</a:t>
            </a:r>
            <a:r>
              <a:rPr lang="en-US" sz="1800" b="0" i="0" u="none">
                <a:solidFill>
                  <a:schemeClr val="dk1"/>
                </a:solidFill>
                <a:latin typeface="Helvetica Neue"/>
                <a:ea typeface="Helvetica Neue"/>
                <a:cs typeface="Helvetica Neue"/>
                <a:sym typeface="Helvetica Neue"/>
              </a:rPr>
              <a:t> does </a:t>
            </a:r>
            <a:r>
              <a:rPr lang="en-US" sz="1800" b="1" i="0" u="none">
                <a:solidFill>
                  <a:schemeClr val="dk1"/>
                </a:solidFill>
                <a:latin typeface="Helvetica Neue"/>
                <a:ea typeface="Helvetica Neue"/>
                <a:cs typeface="Helvetica Neue"/>
                <a:sym typeface="Helvetica Neue"/>
              </a:rPr>
              <a:t>NOT</a:t>
            </a:r>
            <a:r>
              <a:rPr lang="en-US" sz="1800" b="0" i="0" u="none">
                <a:solidFill>
                  <a:schemeClr val="dk1"/>
                </a:solidFill>
                <a:latin typeface="Helvetica Neue"/>
                <a:ea typeface="Helvetica Neue"/>
                <a:cs typeface="Helvetica Neue"/>
                <a:sym typeface="Helvetica Neue"/>
              </a:rPr>
              <a:t> hold, but  </a:t>
            </a:r>
            <a:r>
              <a:rPr lang="en-US" sz="1800" b="0" i="1" u="none">
                <a:solidFill>
                  <a:schemeClr val="dk1"/>
                </a:solidFill>
                <a:latin typeface="Helvetica Neue"/>
                <a:ea typeface="Helvetica Neue"/>
                <a:cs typeface="Helvetica Neue"/>
                <a:sym typeface="Helvetica Neue"/>
              </a:rPr>
              <a:t>B</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A</a:t>
            </a:r>
            <a:r>
              <a:rPr lang="en-US" sz="1800" b="0" i="0" u="none">
                <a:solidFill>
                  <a:schemeClr val="dk1"/>
                </a:solidFill>
                <a:latin typeface="Helvetica Neue"/>
                <a:ea typeface="Helvetica Neue"/>
                <a:cs typeface="Helvetica Neue"/>
                <a:sym typeface="Helvetica Neue"/>
              </a:rPr>
              <a:t> does hold. </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
        <p:nvSpPr>
          <p:cNvPr id="154" name="Google Shape;154;p10"/>
          <p:cNvSpPr txBox="1"/>
          <p:nvPr/>
        </p:nvSpPr>
        <p:spPr>
          <a:xfrm>
            <a:off x="3626787" y="3928112"/>
            <a:ext cx="777900" cy="923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1800"/>
              <a:buFont typeface="Helvetica Neue"/>
              <a:buAutoNum type="arabicPlain"/>
            </a:pPr>
            <a:r>
              <a:rPr lang="en-US" sz="1800" b="0" i="0" u="none">
                <a:solidFill>
                  <a:schemeClr val="dk1"/>
                </a:solidFill>
                <a:latin typeface="Helvetica Neue"/>
                <a:ea typeface="Helvetica Neue"/>
                <a:cs typeface="Helvetica Neue"/>
                <a:sym typeface="Helvetica Neue"/>
              </a:rPr>
              <a:t>4</a:t>
            </a:r>
            <a:endParaRPr/>
          </a:p>
          <a:p>
            <a:pPr marL="457200" marR="0" lvl="0" indent="-45720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1     5</a:t>
            </a:r>
            <a:endParaRPr/>
          </a:p>
          <a:p>
            <a:pPr marL="457200" marR="0" lvl="0" indent="-45720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3     7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Functional Dependencies (Cont.)</a:t>
            </a:r>
            <a:endParaRPr/>
          </a:p>
        </p:txBody>
      </p:sp>
      <p:sp>
        <p:nvSpPr>
          <p:cNvPr id="161" name="Google Shape;161;p11"/>
          <p:cNvSpPr txBox="1">
            <a:spLocks noGrp="1"/>
          </p:cNvSpPr>
          <p:nvPr>
            <p:ph type="body" idx="1"/>
          </p:nvPr>
        </p:nvSpPr>
        <p:spPr>
          <a:xfrm>
            <a:off x="814387" y="1093787"/>
            <a:ext cx="8067675" cy="4903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1" u="none" dirty="0">
                <a:solidFill>
                  <a:schemeClr val="dk1"/>
                </a:solidFill>
                <a:latin typeface="Helvetica Neue"/>
                <a:ea typeface="Helvetica Neue"/>
                <a:cs typeface="Helvetica Neue"/>
                <a:sym typeface="Helvetica Neue"/>
              </a:rPr>
              <a:t>K</a:t>
            </a:r>
            <a:r>
              <a:rPr lang="en-US" sz="1800" b="0" i="0" u="none" dirty="0">
                <a:solidFill>
                  <a:schemeClr val="dk1"/>
                </a:solidFill>
                <a:latin typeface="Helvetica Neue"/>
                <a:ea typeface="Helvetica Neue"/>
                <a:cs typeface="Helvetica Neue"/>
                <a:sym typeface="Helvetica Neue"/>
              </a:rPr>
              <a:t> is a </a:t>
            </a:r>
            <a:r>
              <a:rPr lang="en-US" sz="1800" b="0" i="0" u="none" dirty="0" err="1">
                <a:solidFill>
                  <a:schemeClr val="dk1"/>
                </a:solidFill>
                <a:latin typeface="Helvetica Neue"/>
                <a:ea typeface="Helvetica Neue"/>
                <a:cs typeface="Helvetica Neue"/>
                <a:sym typeface="Helvetica Neue"/>
              </a:rPr>
              <a:t>superkey</a:t>
            </a:r>
            <a:r>
              <a:rPr lang="en-US" sz="1800" b="0" i="0" u="none" dirty="0">
                <a:solidFill>
                  <a:schemeClr val="dk1"/>
                </a:solidFill>
                <a:latin typeface="Helvetica Neue"/>
                <a:ea typeface="Helvetica Neue"/>
                <a:cs typeface="Helvetica Neue"/>
                <a:sym typeface="Helvetica Neue"/>
              </a:rPr>
              <a:t> for relation schema </a:t>
            </a:r>
            <a:r>
              <a:rPr lang="en-US" sz="1800" b="0" i="1" u="none" dirty="0">
                <a:solidFill>
                  <a:schemeClr val="dk1"/>
                </a:solidFill>
                <a:latin typeface="Helvetica Neue"/>
                <a:ea typeface="Helvetica Neue"/>
                <a:cs typeface="Helvetica Neue"/>
                <a:sym typeface="Helvetica Neue"/>
              </a:rPr>
              <a:t>R</a:t>
            </a:r>
            <a:r>
              <a:rPr lang="en-US" sz="1800" b="0" i="0" u="none" dirty="0">
                <a:solidFill>
                  <a:schemeClr val="dk1"/>
                </a:solidFill>
                <a:latin typeface="Helvetica Neue"/>
                <a:ea typeface="Helvetica Neue"/>
                <a:cs typeface="Helvetica Neue"/>
                <a:sym typeface="Helvetica Neue"/>
              </a:rPr>
              <a:t> if and only if </a:t>
            </a:r>
            <a:r>
              <a:rPr lang="en-US" sz="1800" b="0" i="1" u="none" dirty="0">
                <a:solidFill>
                  <a:schemeClr val="dk1"/>
                </a:solidFill>
                <a:latin typeface="Helvetica Neue"/>
                <a:ea typeface="Helvetica Neue"/>
                <a:cs typeface="Helvetica Neue"/>
                <a:sym typeface="Helvetica Neue"/>
              </a:rPr>
              <a:t>K </a:t>
            </a:r>
            <a:r>
              <a:rPr lang="en-US" sz="1800" b="0" i="0" u="none" dirty="0">
                <a:solidFill>
                  <a:schemeClr val="dk1"/>
                </a:solidFill>
                <a:latin typeface="Helvetica Neue"/>
                <a:ea typeface="Helvetica Neue"/>
                <a:cs typeface="Helvetica Neue"/>
                <a:sym typeface="Helvetica Neue"/>
              </a:rPr>
              <a:t>→ </a:t>
            </a:r>
            <a:r>
              <a:rPr lang="en-US" sz="1800" b="0" i="1" u="none" dirty="0">
                <a:solidFill>
                  <a:schemeClr val="dk1"/>
                </a:solidFill>
                <a:latin typeface="Helvetica Neue"/>
                <a:ea typeface="Helvetica Neue"/>
                <a:cs typeface="Helvetica Neue"/>
                <a:sym typeface="Helvetica Neue"/>
              </a:rPr>
              <a:t>R</a:t>
            </a:r>
            <a:endParaRPr sz="1800" b="0" i="0" u="none" dirty="0">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1" u="none" dirty="0">
                <a:solidFill>
                  <a:schemeClr val="dk1"/>
                </a:solidFill>
                <a:latin typeface="Helvetica Neue"/>
                <a:ea typeface="Helvetica Neue"/>
                <a:cs typeface="Helvetica Neue"/>
                <a:sym typeface="Helvetica Neue"/>
              </a:rPr>
              <a:t>K</a:t>
            </a:r>
            <a:r>
              <a:rPr lang="en-US" sz="1800" b="0" i="0" u="none" dirty="0">
                <a:solidFill>
                  <a:schemeClr val="dk1"/>
                </a:solidFill>
                <a:latin typeface="Helvetica Neue"/>
                <a:ea typeface="Helvetica Neue"/>
                <a:cs typeface="Helvetica Neue"/>
                <a:sym typeface="Helvetica Neue"/>
              </a:rPr>
              <a:t> is a candidate key for </a:t>
            </a:r>
            <a:r>
              <a:rPr lang="en-US" sz="1800" b="0" i="1" u="none" dirty="0">
                <a:solidFill>
                  <a:schemeClr val="dk1"/>
                </a:solidFill>
                <a:latin typeface="Helvetica Neue"/>
                <a:ea typeface="Helvetica Neue"/>
                <a:cs typeface="Helvetica Neue"/>
                <a:sym typeface="Helvetica Neue"/>
              </a:rPr>
              <a:t>R</a:t>
            </a:r>
            <a:r>
              <a:rPr lang="en-US" sz="1800" b="0" i="0" u="none" dirty="0">
                <a:solidFill>
                  <a:schemeClr val="dk1"/>
                </a:solidFill>
                <a:latin typeface="Helvetica Neue"/>
                <a:ea typeface="Helvetica Neue"/>
                <a:cs typeface="Helvetica Neue"/>
                <a:sym typeface="Helvetica Neue"/>
              </a:rPr>
              <a:t> if and only if </a:t>
            </a:r>
            <a:endParaRPr dirty="0"/>
          </a:p>
          <a:p>
            <a:pPr marL="742950" lvl="1" indent="-285750" algn="l" rtl="0">
              <a:lnSpc>
                <a:spcPct val="100000"/>
              </a:lnSpc>
              <a:spcBef>
                <a:spcPts val="630"/>
              </a:spcBef>
              <a:spcAft>
                <a:spcPts val="0"/>
              </a:spcAft>
              <a:buClr>
                <a:schemeClr val="folHlink"/>
              </a:buClr>
              <a:buSzPts val="1440"/>
              <a:buFont typeface="Arial"/>
              <a:buChar char="●"/>
            </a:pPr>
            <a:r>
              <a:rPr lang="en-US" sz="1800" b="0" i="1" u="none" dirty="0">
                <a:solidFill>
                  <a:schemeClr val="dk1"/>
                </a:solidFill>
                <a:latin typeface="Helvetica Neue"/>
                <a:ea typeface="Helvetica Neue"/>
                <a:cs typeface="Helvetica Neue"/>
                <a:sym typeface="Helvetica Neue"/>
              </a:rPr>
              <a:t>K </a:t>
            </a:r>
            <a:r>
              <a:rPr lang="en-US" sz="1800" b="0" i="0" u="none" dirty="0">
                <a:solidFill>
                  <a:schemeClr val="dk1"/>
                </a:solidFill>
                <a:latin typeface="Helvetica Neue"/>
                <a:ea typeface="Helvetica Neue"/>
                <a:cs typeface="Helvetica Neue"/>
                <a:sym typeface="Helvetica Neue"/>
              </a:rPr>
              <a:t>→ </a:t>
            </a:r>
            <a:r>
              <a:rPr lang="en-US" sz="1800" b="0" i="1" u="none" dirty="0">
                <a:solidFill>
                  <a:schemeClr val="dk1"/>
                </a:solidFill>
                <a:latin typeface="Helvetica Neue"/>
                <a:ea typeface="Helvetica Neue"/>
                <a:cs typeface="Helvetica Neue"/>
                <a:sym typeface="Helvetica Neue"/>
              </a:rPr>
              <a:t>R</a:t>
            </a:r>
            <a:r>
              <a:rPr lang="en-US" sz="1800" b="0" i="0" u="none" dirty="0">
                <a:solidFill>
                  <a:schemeClr val="dk1"/>
                </a:solidFill>
                <a:latin typeface="Helvetica Neue"/>
                <a:ea typeface="Helvetica Neue"/>
                <a:cs typeface="Helvetica Neue"/>
                <a:sym typeface="Helvetica Neue"/>
              </a:rPr>
              <a:t>, and</a:t>
            </a:r>
            <a:endParaRPr dirty="0"/>
          </a:p>
          <a:p>
            <a:pPr marL="742950" lvl="1" indent="-285750" algn="l" rtl="0">
              <a:lnSpc>
                <a:spcPct val="100000"/>
              </a:lnSpc>
              <a:spcBef>
                <a:spcPts val="630"/>
              </a:spcBef>
              <a:spcAft>
                <a:spcPts val="0"/>
              </a:spcAft>
              <a:buClr>
                <a:schemeClr val="folHlink"/>
              </a:buClr>
              <a:buSzPts val="1440"/>
              <a:buFont typeface="Arial"/>
              <a:buChar char="●"/>
            </a:pPr>
            <a:r>
              <a:rPr lang="en-US" sz="1800" b="0" i="0" u="none" dirty="0">
                <a:solidFill>
                  <a:schemeClr val="dk1"/>
                </a:solidFill>
                <a:latin typeface="Helvetica Neue"/>
                <a:ea typeface="Helvetica Neue"/>
                <a:cs typeface="Helvetica Neue"/>
                <a:sym typeface="Helvetica Neue"/>
              </a:rPr>
              <a:t>for no α ⊂ </a:t>
            </a:r>
            <a:r>
              <a:rPr lang="en-US" sz="1800" b="0" i="1" u="none" dirty="0">
                <a:solidFill>
                  <a:schemeClr val="dk1"/>
                </a:solidFill>
                <a:latin typeface="Helvetica Neue"/>
                <a:ea typeface="Helvetica Neue"/>
                <a:cs typeface="Helvetica Neue"/>
                <a:sym typeface="Helvetica Neue"/>
              </a:rPr>
              <a:t>K, </a:t>
            </a:r>
            <a:r>
              <a:rPr lang="en-US" sz="1800" b="0" i="0" u="none" dirty="0">
                <a:solidFill>
                  <a:schemeClr val="dk1"/>
                </a:solidFill>
                <a:latin typeface="Helvetica Neue"/>
                <a:ea typeface="Helvetica Neue"/>
                <a:cs typeface="Helvetica Neue"/>
                <a:sym typeface="Helvetica Neue"/>
              </a:rPr>
              <a:t>α → </a:t>
            </a:r>
            <a:r>
              <a:rPr lang="en-US" sz="1800" b="0" i="1" u="none" dirty="0">
                <a:solidFill>
                  <a:schemeClr val="dk1"/>
                </a:solidFill>
                <a:latin typeface="Helvetica Neue"/>
                <a:ea typeface="Helvetica Neue"/>
                <a:cs typeface="Helvetica Neue"/>
                <a:sym typeface="Helvetica Neue"/>
              </a:rPr>
              <a:t>R</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Functional dependencies allow us to express constraints that cannot be expressed using </a:t>
            </a:r>
            <a:r>
              <a:rPr lang="en-US" sz="1800" b="0" i="0" u="none" dirty="0" err="1">
                <a:solidFill>
                  <a:schemeClr val="dk1"/>
                </a:solidFill>
                <a:latin typeface="Helvetica Neue"/>
                <a:ea typeface="Helvetica Neue"/>
                <a:cs typeface="Helvetica Neue"/>
                <a:sym typeface="Helvetica Neue"/>
              </a:rPr>
              <a:t>superkeys</a:t>
            </a:r>
            <a:r>
              <a:rPr lang="en-US" sz="1800" b="0" i="0" u="none" dirty="0">
                <a:solidFill>
                  <a:schemeClr val="dk1"/>
                </a:solidFill>
                <a:latin typeface="Helvetica Neue"/>
                <a:ea typeface="Helvetica Neue"/>
                <a:cs typeface="Helvetica Neue"/>
                <a:sym typeface="Helvetica Neue"/>
              </a:rPr>
              <a:t>.  Consider the schema:</a:t>
            </a:r>
            <a:endParaRPr dirty="0"/>
          </a:p>
          <a:p>
            <a:pPr marL="342900" lvl="0" indent="-342900" algn="l" rtl="0">
              <a:lnSpc>
                <a:spcPct val="100000"/>
              </a:lnSpc>
              <a:spcBef>
                <a:spcPts val="630"/>
              </a:spcBef>
              <a:spcAft>
                <a:spcPts val="0"/>
              </a:spcAft>
              <a:buSzPts val="1620"/>
              <a:buNone/>
            </a:pPr>
            <a:r>
              <a:rPr lang="en-US" sz="1800" b="0" i="0" u="none" dirty="0">
                <a:solidFill>
                  <a:schemeClr val="dk1"/>
                </a:solidFill>
                <a:latin typeface="Helvetica Neue"/>
                <a:ea typeface="Helvetica Neue"/>
                <a:cs typeface="Helvetica Neue"/>
                <a:sym typeface="Helvetica Neue"/>
              </a:rPr>
              <a:t>	 </a:t>
            </a:r>
            <a:r>
              <a:rPr lang="en-US" sz="1800" b="0" i="1" u="none" dirty="0" err="1">
                <a:solidFill>
                  <a:schemeClr val="dk1"/>
                </a:solidFill>
                <a:latin typeface="Helvetica Neue"/>
                <a:ea typeface="Helvetica Neue"/>
                <a:cs typeface="Helvetica Neue"/>
                <a:sym typeface="Helvetica Neue"/>
              </a:rPr>
              <a:t>inst_dept</a:t>
            </a:r>
            <a:r>
              <a:rPr lang="en-US" sz="1800" b="0" i="1" u="none" dirty="0">
                <a:solidFill>
                  <a:schemeClr val="dk1"/>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a:t>
            </a:r>
            <a:r>
              <a:rPr lang="en-US" sz="1800" b="0" i="1" u="sng" dirty="0">
                <a:solidFill>
                  <a:schemeClr val="dk1"/>
                </a:solidFill>
                <a:latin typeface="Helvetica Neue"/>
                <a:ea typeface="Helvetica Neue"/>
                <a:cs typeface="Helvetica Neue"/>
                <a:sym typeface="Helvetica Neue"/>
              </a:rPr>
              <a:t>ID, </a:t>
            </a:r>
            <a:r>
              <a:rPr lang="en-US" sz="1800" b="0" i="1" u="none" dirty="0">
                <a:solidFill>
                  <a:schemeClr val="dk1"/>
                </a:solidFill>
                <a:latin typeface="Helvetica Neue"/>
                <a:ea typeface="Helvetica Neue"/>
                <a:cs typeface="Helvetica Neue"/>
                <a:sym typeface="Helvetica Neue"/>
              </a:rPr>
              <a:t>name, salary</a:t>
            </a:r>
            <a:r>
              <a:rPr lang="en-US" sz="1800" b="0" i="1" u="sng" dirty="0">
                <a:solidFill>
                  <a:schemeClr val="dk1"/>
                </a:solidFill>
                <a:latin typeface="Helvetica Neue"/>
                <a:ea typeface="Helvetica Neue"/>
                <a:cs typeface="Helvetica Neue"/>
                <a:sym typeface="Helvetica Neue"/>
              </a:rPr>
              <a:t>, </a:t>
            </a:r>
            <a:r>
              <a:rPr lang="en-US" sz="1800" b="0" i="1" u="sng" dirty="0" err="1">
                <a:solidFill>
                  <a:schemeClr val="dk1"/>
                </a:solidFill>
                <a:latin typeface="Helvetica Neue"/>
                <a:ea typeface="Helvetica Neue"/>
                <a:cs typeface="Helvetica Neue"/>
                <a:sym typeface="Helvetica Neue"/>
              </a:rPr>
              <a:t>dept_name</a:t>
            </a:r>
            <a:r>
              <a:rPr lang="en-US" sz="1800" b="0" i="1" u="sng" dirty="0">
                <a:solidFill>
                  <a:schemeClr val="dk1"/>
                </a:solidFill>
                <a:latin typeface="Helvetica Neue"/>
                <a:ea typeface="Helvetica Neue"/>
                <a:cs typeface="Helvetica Neue"/>
                <a:sym typeface="Helvetica Neue"/>
              </a:rPr>
              <a:t>, </a:t>
            </a:r>
            <a:r>
              <a:rPr lang="en-US" sz="1800" b="0" i="1" u="none" dirty="0">
                <a:solidFill>
                  <a:schemeClr val="dk1"/>
                </a:solidFill>
                <a:latin typeface="Helvetica Neue"/>
                <a:ea typeface="Helvetica Neue"/>
                <a:cs typeface="Helvetica Neue"/>
                <a:sym typeface="Helvetica Neue"/>
              </a:rPr>
              <a:t>building, budget </a:t>
            </a:r>
            <a:r>
              <a:rPr lang="en-US" sz="1800" b="0" i="0" u="none" dirty="0">
                <a:solidFill>
                  <a:schemeClr val="dk1"/>
                </a:solidFill>
                <a:latin typeface="Helvetica Neue"/>
                <a:ea typeface="Helvetica Neue"/>
                <a:cs typeface="Helvetica Neue"/>
                <a:sym typeface="Helvetica Neue"/>
              </a:rPr>
              <a:t>)</a:t>
            </a:r>
            <a:r>
              <a:rPr lang="en-US" sz="1800" b="0" i="1" u="none" dirty="0">
                <a:solidFill>
                  <a:schemeClr val="dk1"/>
                </a:solidFill>
                <a:latin typeface="Helvetica Neue"/>
                <a:ea typeface="Helvetica Neue"/>
                <a:cs typeface="Helvetica Neue"/>
                <a:sym typeface="Helvetica Neue"/>
              </a:rPr>
              <a:t>.</a:t>
            </a:r>
            <a:endParaRPr dirty="0"/>
          </a:p>
          <a:p>
            <a:pPr marL="342900" lvl="0" indent="-342900" algn="l" rtl="0">
              <a:lnSpc>
                <a:spcPct val="100000"/>
              </a:lnSpc>
              <a:spcBef>
                <a:spcPts val="630"/>
              </a:spcBef>
              <a:spcAft>
                <a:spcPts val="0"/>
              </a:spcAft>
              <a:buSzPts val="1620"/>
              <a:buNone/>
            </a:pPr>
            <a:r>
              <a:rPr lang="en-US" sz="1800" b="0" i="1" u="none" dirty="0">
                <a:solidFill>
                  <a:schemeClr val="dk1"/>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We expect these functional dependencies to hold:</a:t>
            </a:r>
            <a:endParaRPr dirty="0"/>
          </a:p>
          <a:p>
            <a:pPr marL="342900" lvl="0" indent="-342900" algn="l" rtl="0">
              <a:lnSpc>
                <a:spcPct val="100000"/>
              </a:lnSpc>
              <a:spcBef>
                <a:spcPts val="630"/>
              </a:spcBef>
              <a:spcAft>
                <a:spcPts val="0"/>
              </a:spcAft>
              <a:buSzPts val="1620"/>
              <a:buNone/>
            </a:pPr>
            <a:r>
              <a:rPr lang="en-US" sz="1800" b="0" i="0" u="none" dirty="0">
                <a:solidFill>
                  <a:schemeClr val="dk1"/>
                </a:solidFill>
                <a:latin typeface="Helvetica Neue"/>
                <a:ea typeface="Helvetica Neue"/>
                <a:cs typeface="Helvetica Neue"/>
                <a:sym typeface="Helvetica Neue"/>
              </a:rPr>
              <a:t>			</a:t>
            </a:r>
            <a:r>
              <a:rPr lang="en-US" sz="1800" b="0" i="1" u="none" dirty="0" err="1">
                <a:solidFill>
                  <a:schemeClr val="dk1"/>
                </a:solidFill>
                <a:latin typeface="Helvetica Neue"/>
                <a:ea typeface="Helvetica Neue"/>
                <a:cs typeface="Helvetica Neue"/>
                <a:sym typeface="Helvetica Neue"/>
              </a:rPr>
              <a:t>dept_name</a:t>
            </a:r>
            <a:r>
              <a:rPr lang="en-US" sz="1800" b="0" i="0" u="none" dirty="0">
                <a:solidFill>
                  <a:schemeClr val="dk1"/>
                </a:solidFill>
                <a:latin typeface="Helvetica Neue"/>
                <a:ea typeface="Helvetica Neue"/>
                <a:cs typeface="Helvetica Neue"/>
                <a:sym typeface="Helvetica Neue"/>
              </a:rPr>
              <a:t>→ </a:t>
            </a:r>
            <a:r>
              <a:rPr lang="en-US" sz="1800" b="0" i="1" u="none" dirty="0">
                <a:solidFill>
                  <a:schemeClr val="dk1"/>
                </a:solidFill>
                <a:latin typeface="Helvetica Neue"/>
                <a:ea typeface="Helvetica Neue"/>
                <a:cs typeface="Helvetica Neue"/>
                <a:sym typeface="Helvetica Neue"/>
              </a:rPr>
              <a:t>building</a:t>
            </a:r>
            <a:endParaRPr dirty="0"/>
          </a:p>
          <a:p>
            <a:pPr marL="342900" lvl="0" indent="-342900" algn="l" rtl="0">
              <a:lnSpc>
                <a:spcPct val="100000"/>
              </a:lnSpc>
              <a:spcBef>
                <a:spcPts val="630"/>
              </a:spcBef>
              <a:spcAft>
                <a:spcPts val="0"/>
              </a:spcAft>
              <a:buSzPts val="1620"/>
              <a:buNone/>
            </a:pPr>
            <a:r>
              <a:rPr lang="en-US" sz="1800" b="0" i="1" u="none" dirty="0">
                <a:solidFill>
                  <a:schemeClr val="dk1"/>
                </a:solidFill>
                <a:latin typeface="Helvetica Neue"/>
                <a:ea typeface="Helvetica Neue"/>
                <a:cs typeface="Helvetica Neue"/>
                <a:sym typeface="Helvetica Neue"/>
              </a:rPr>
              <a:t>           and              ID -&gt; building</a:t>
            </a:r>
            <a:endParaRPr dirty="0"/>
          </a:p>
          <a:p>
            <a:pPr marL="342900" lvl="0" indent="-342900" algn="l" rtl="0">
              <a:lnSpc>
                <a:spcPct val="100000"/>
              </a:lnSpc>
              <a:spcBef>
                <a:spcPts val="630"/>
              </a:spcBef>
              <a:spcAft>
                <a:spcPts val="0"/>
              </a:spcAft>
              <a:buSzPts val="1620"/>
              <a:buNone/>
            </a:pPr>
            <a:r>
              <a:rPr lang="en-US" sz="1800" b="0" i="1" u="none" dirty="0">
                <a:solidFill>
                  <a:schemeClr val="dk1"/>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but would not expect the following to hold: </a:t>
            </a:r>
            <a:endParaRPr dirty="0"/>
          </a:p>
          <a:p>
            <a:pPr marL="342900" lvl="0" indent="-342900" algn="l" rtl="0">
              <a:lnSpc>
                <a:spcPct val="100000"/>
              </a:lnSpc>
              <a:spcBef>
                <a:spcPts val="630"/>
              </a:spcBef>
              <a:spcAft>
                <a:spcPts val="0"/>
              </a:spcAft>
              <a:buSzPts val="1620"/>
              <a:buNone/>
            </a:pPr>
            <a:r>
              <a:rPr lang="en-US" sz="1800" b="0" i="0" u="none" dirty="0">
                <a:solidFill>
                  <a:schemeClr val="dk1"/>
                </a:solidFill>
                <a:latin typeface="Helvetica Neue"/>
                <a:ea typeface="Helvetica Neue"/>
                <a:cs typeface="Helvetica Neue"/>
                <a:sym typeface="Helvetica Neue"/>
              </a:rPr>
              <a:t>			</a:t>
            </a:r>
            <a:r>
              <a:rPr lang="en-US" sz="1800" b="0" i="1" u="none" dirty="0" err="1">
                <a:solidFill>
                  <a:schemeClr val="dk1"/>
                </a:solidFill>
                <a:latin typeface="Helvetica Neue"/>
                <a:ea typeface="Helvetica Neue"/>
                <a:cs typeface="Helvetica Neue"/>
                <a:sym typeface="Helvetica Neue"/>
              </a:rPr>
              <a:t>dept_name</a:t>
            </a:r>
            <a:r>
              <a:rPr lang="en-US" sz="1800" b="0" i="1" u="none" dirty="0">
                <a:solidFill>
                  <a:schemeClr val="dk1"/>
                </a:solidFill>
                <a:latin typeface="Helvetica Neue"/>
                <a:ea typeface="Helvetica Neue"/>
                <a:cs typeface="Helvetica Neue"/>
                <a:sym typeface="Helvetica Neue"/>
              </a:rPr>
              <a:t> </a:t>
            </a:r>
            <a:r>
              <a:rPr lang="en-US" sz="1800" b="0" i="0" u="none" dirty="0">
                <a:solidFill>
                  <a:schemeClr val="dk1"/>
                </a:solidFill>
                <a:latin typeface="Helvetica Neue"/>
                <a:ea typeface="Helvetica Neue"/>
                <a:cs typeface="Helvetica Neue"/>
                <a:sym typeface="Helvetica Neue"/>
              </a:rPr>
              <a:t>→ </a:t>
            </a:r>
            <a:r>
              <a:rPr lang="en-US" sz="1800" b="0" i="1" u="none" dirty="0">
                <a:solidFill>
                  <a:schemeClr val="dk1"/>
                </a:solidFill>
                <a:latin typeface="Helvetica Neue"/>
                <a:ea typeface="Helvetica Neue"/>
                <a:cs typeface="Helvetica Neue"/>
                <a:sym typeface="Helvetica Neue"/>
              </a:rPr>
              <a:t>salary</a:t>
            </a:r>
            <a:endParaRPr dirty="0"/>
          </a:p>
          <a:p>
            <a:pPr marL="342900" lvl="0" indent="-240030" algn="l" rtl="0">
              <a:spcBef>
                <a:spcPts val="630"/>
              </a:spcBef>
              <a:spcAft>
                <a:spcPts val="0"/>
              </a:spcAft>
              <a:buSzPts val="1620"/>
              <a:buNone/>
            </a:pPr>
            <a:endParaRPr sz="1800" b="0" i="1" u="none" dirty="0">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Use of Functional Dependencies</a:t>
            </a:r>
            <a:endParaRPr/>
          </a:p>
        </p:txBody>
      </p:sp>
      <p:sp>
        <p:nvSpPr>
          <p:cNvPr id="168" name="Google Shape;168;p12"/>
          <p:cNvSpPr txBox="1">
            <a:spLocks noGrp="1"/>
          </p:cNvSpPr>
          <p:nvPr>
            <p:ph type="body" idx="1"/>
          </p:nvPr>
        </p:nvSpPr>
        <p:spPr>
          <a:xfrm>
            <a:off x="520700" y="1158875"/>
            <a:ext cx="8051800" cy="5245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We use functional dependencies to:</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test relations to see if they are legal under a given set of functional dependencies. </a:t>
            </a:r>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 If a relation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is legal under a set </a:t>
            </a:r>
            <a:r>
              <a:rPr lang="en-US" sz="1800" b="0" i="1" u="none">
                <a:solidFill>
                  <a:schemeClr val="dk1"/>
                </a:solidFill>
                <a:latin typeface="Helvetica Neue"/>
                <a:ea typeface="Helvetica Neue"/>
                <a:cs typeface="Helvetica Neue"/>
                <a:sym typeface="Helvetica Neue"/>
              </a:rPr>
              <a:t>F</a:t>
            </a:r>
            <a:r>
              <a:rPr lang="en-US" sz="1800" b="0" i="0" u="none">
                <a:solidFill>
                  <a:schemeClr val="dk1"/>
                </a:solidFill>
                <a:latin typeface="Helvetica Neue"/>
                <a:ea typeface="Helvetica Neue"/>
                <a:cs typeface="Helvetica Neue"/>
                <a:sym typeface="Helvetica Neue"/>
              </a:rPr>
              <a:t> of functional dependencies, we say that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a:t>
            </a:r>
            <a:r>
              <a:rPr lang="en-US" sz="1800" b="1" i="0" u="none">
                <a:solidFill>
                  <a:srgbClr val="000099"/>
                </a:solidFill>
                <a:latin typeface="Helvetica Neue"/>
                <a:ea typeface="Helvetica Neue"/>
                <a:cs typeface="Helvetica Neue"/>
                <a:sym typeface="Helvetica Neue"/>
              </a:rPr>
              <a:t>satisfies </a:t>
            </a:r>
            <a:r>
              <a:rPr lang="en-US" sz="1800" b="0" i="1" u="none">
                <a:solidFill>
                  <a:schemeClr val="dk1"/>
                </a:solidFill>
                <a:latin typeface="Helvetica Neue"/>
                <a:ea typeface="Helvetica Neue"/>
                <a:cs typeface="Helvetica Neue"/>
                <a:sym typeface="Helvetica Neue"/>
              </a:rPr>
              <a:t>F.</a:t>
            </a:r>
            <a:endParaRPr sz="1800" b="0" i="0" u="none">
              <a:solidFill>
                <a:schemeClr val="dk1"/>
              </a:solidFill>
              <a:latin typeface="Helvetica Neue"/>
              <a:ea typeface="Helvetica Neue"/>
              <a:cs typeface="Helvetica Neue"/>
              <a:sym typeface="Helvetica Neue"/>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specify constraints on the set of legal relations</a:t>
            </a:r>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We say that </a:t>
            </a:r>
            <a:r>
              <a:rPr lang="en-US" sz="1800" b="0" i="1" u="none">
                <a:solidFill>
                  <a:schemeClr val="dk1"/>
                </a:solidFill>
                <a:latin typeface="Helvetica Neue"/>
                <a:ea typeface="Helvetica Neue"/>
                <a:cs typeface="Helvetica Neue"/>
                <a:sym typeface="Helvetica Neue"/>
              </a:rPr>
              <a:t>F</a:t>
            </a:r>
            <a:r>
              <a:rPr lang="en-US" sz="1800" b="0" i="0" u="none">
                <a:solidFill>
                  <a:schemeClr val="dk1"/>
                </a:solidFill>
                <a:latin typeface="Helvetica Neue"/>
                <a:ea typeface="Helvetica Neue"/>
                <a:cs typeface="Helvetica Neue"/>
                <a:sym typeface="Helvetica Neue"/>
              </a:rPr>
              <a:t> </a:t>
            </a:r>
            <a:r>
              <a:rPr lang="en-US" sz="1800" b="1" i="0" u="none">
                <a:solidFill>
                  <a:srgbClr val="000099"/>
                </a:solidFill>
                <a:latin typeface="Helvetica Neue"/>
                <a:ea typeface="Helvetica Neue"/>
                <a:cs typeface="Helvetica Neue"/>
                <a:sym typeface="Helvetica Neue"/>
              </a:rPr>
              <a:t>holds on</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if all legal relations on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satisfy the set of functional dependencies </a:t>
            </a:r>
            <a:r>
              <a:rPr lang="en-US" sz="1800" b="0" i="1" u="none">
                <a:solidFill>
                  <a:schemeClr val="dk1"/>
                </a:solidFill>
                <a:latin typeface="Helvetica Neue"/>
                <a:ea typeface="Helvetica Neue"/>
                <a:cs typeface="Helvetica Neue"/>
                <a:sym typeface="Helvetica Neue"/>
              </a:rPr>
              <a:t>F.</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Note:  A specific instance of a relation schema may satisfy a functional dependency even if the functional dependency does not hold on all legal instances.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For example, a specific instance of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may, by chance, satisfy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name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Functional Dependencies (Cont.)</a:t>
            </a:r>
            <a:endParaRPr/>
          </a:p>
        </p:txBody>
      </p:sp>
      <p:sp>
        <p:nvSpPr>
          <p:cNvPr id="175" name="Google Shape;175;p13"/>
          <p:cNvSpPr txBox="1">
            <a:spLocks noGrp="1"/>
          </p:cNvSpPr>
          <p:nvPr>
            <p:ph type="body" idx="1"/>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1" u="none" dirty="0">
                <a:solidFill>
                  <a:schemeClr val="dk1"/>
                </a:solidFill>
                <a:latin typeface="Helvetica Neue" panose="020B0604020202020204" charset="0"/>
                <a:sym typeface="Helvetica Neue"/>
              </a:rPr>
              <a:t>A </a:t>
            </a:r>
            <a:r>
              <a:rPr lang="en-US" sz="1800" b="0" i="0" u="none" dirty="0">
                <a:solidFill>
                  <a:schemeClr val="dk1"/>
                </a:solidFill>
                <a:latin typeface="Helvetica Neue" panose="020B0604020202020204" charset="0"/>
                <a:sym typeface="Helvetica Neue"/>
              </a:rPr>
              <a:t>functional dependency is </a:t>
            </a:r>
            <a:r>
              <a:rPr lang="en-US" sz="1800" b="1" i="0" u="none" dirty="0">
                <a:solidFill>
                  <a:srgbClr val="000099"/>
                </a:solidFill>
                <a:latin typeface="Helvetica Neue" panose="020B0604020202020204" charset="0"/>
                <a:sym typeface="Helvetica Neue"/>
              </a:rPr>
              <a:t>trivial</a:t>
            </a:r>
            <a:r>
              <a:rPr lang="en-US" sz="1800" b="0" i="0" u="none" dirty="0">
                <a:solidFill>
                  <a:schemeClr val="dk1"/>
                </a:solidFill>
                <a:latin typeface="Helvetica Neue" panose="020B0604020202020204" charset="0"/>
                <a:sym typeface="Helvetica Neue"/>
              </a:rPr>
              <a:t> if it is satisfied by all relations.</a:t>
            </a:r>
          </a:p>
          <a:p>
            <a:pPr marL="0" lvl="0" indent="0" algn="l" rtl="0">
              <a:lnSpc>
                <a:spcPct val="100000"/>
              </a:lnSpc>
              <a:spcBef>
                <a:spcPts val="0"/>
              </a:spcBef>
              <a:spcAft>
                <a:spcPts val="0"/>
              </a:spcAft>
              <a:buClr>
                <a:schemeClr val="dk2"/>
              </a:buClr>
              <a:buSzPts val="1620"/>
              <a:buNone/>
            </a:pPr>
            <a:endParaRPr lang="en-US" sz="1800" b="0" i="0" u="none" dirty="0">
              <a:solidFill>
                <a:schemeClr val="dk1"/>
              </a:solidFill>
              <a:latin typeface="Helvetica Neue" panose="020B0604020202020204" charset="0"/>
              <a:sym typeface="Helvetica Neue"/>
            </a:endParaRPr>
          </a:p>
          <a:p>
            <a:pPr marL="742950" lvl="1" indent="-285750">
              <a:lnSpc>
                <a:spcPct val="150000"/>
              </a:lnSpc>
              <a:spcBef>
                <a:spcPts val="0"/>
              </a:spcBef>
              <a:buClr>
                <a:schemeClr val="dk2"/>
              </a:buClr>
              <a:buSzPts val="1620"/>
            </a:pPr>
            <a:r>
              <a:rPr lang="en-US" dirty="0">
                <a:latin typeface="Helvetica Neue" panose="020B0604020202020204" charset="0"/>
              </a:rPr>
              <a:t>E</a:t>
            </a:r>
            <a:r>
              <a:rPr lang="en-US" b="0" i="0" u="none" strike="noStrike" baseline="0" dirty="0">
                <a:latin typeface="Helvetica Neue" panose="020B0604020202020204" charset="0"/>
              </a:rPr>
              <a:t>xample:  </a:t>
            </a:r>
            <a:r>
              <a:rPr lang="en-US" b="0" i="1" u="none" strike="noStrike" baseline="0" dirty="0">
                <a:latin typeface="Helvetica Neue" panose="020B0604020202020204" charset="0"/>
              </a:rPr>
              <a:t>A</a:t>
            </a:r>
            <a:r>
              <a:rPr lang="en-US" b="0" i="0" u="none" strike="noStrike" baseline="0" dirty="0">
                <a:latin typeface="Helvetica Neue" panose="020B0604020202020204" charset="0"/>
              </a:rPr>
              <a:t>→</a:t>
            </a:r>
            <a:r>
              <a:rPr lang="en-US" b="0" i="1" u="none" strike="noStrike" baseline="0" dirty="0">
                <a:latin typeface="Helvetica Neue" panose="020B0604020202020204" charset="0"/>
              </a:rPr>
              <a:t>A </a:t>
            </a:r>
            <a:r>
              <a:rPr lang="en-US" b="0" i="0" u="none" strike="noStrike" baseline="0" dirty="0">
                <a:latin typeface="Helvetica Neue" panose="020B0604020202020204" charset="0"/>
              </a:rPr>
              <a:t>is satisfied by all relations involving attribute </a:t>
            </a:r>
            <a:r>
              <a:rPr lang="en-US" b="0" i="1" u="none" strike="noStrike" baseline="0" dirty="0">
                <a:latin typeface="Helvetica Neue" panose="020B0604020202020204" charset="0"/>
              </a:rPr>
              <a:t>A</a:t>
            </a:r>
            <a:r>
              <a:rPr lang="en-US" b="0" i="0" u="none" strike="noStrike" baseline="0" dirty="0">
                <a:latin typeface="Helvetica Neue" panose="020B0604020202020204" charset="0"/>
              </a:rPr>
              <a:t>.</a:t>
            </a:r>
          </a:p>
          <a:p>
            <a:pPr marL="742950" lvl="1" indent="-285750">
              <a:lnSpc>
                <a:spcPct val="150000"/>
              </a:lnSpc>
              <a:spcBef>
                <a:spcPts val="0"/>
              </a:spcBef>
              <a:buClr>
                <a:schemeClr val="dk2"/>
              </a:buClr>
              <a:buSzPts val="1620"/>
            </a:pPr>
            <a:r>
              <a:rPr lang="en-US" sz="1800" b="0" i="0" u="none" dirty="0">
                <a:solidFill>
                  <a:schemeClr val="dk1"/>
                </a:solidFill>
                <a:latin typeface="Helvetica Neue" panose="020B0604020202020204" charset="0"/>
                <a:sym typeface="Helvetica Neue"/>
              </a:rPr>
              <a:t>In general, α → </a:t>
            </a:r>
            <a:r>
              <a:rPr lang="en-US" sz="1800" b="0" i="1" u="none" dirty="0">
                <a:solidFill>
                  <a:schemeClr val="dk1"/>
                </a:solidFill>
                <a:latin typeface="Helvetica Neue" panose="020B0604020202020204" charset="0"/>
                <a:sym typeface="Helvetica Neue"/>
              </a:rPr>
              <a:t>β </a:t>
            </a:r>
            <a:r>
              <a:rPr lang="en-US" sz="1800" b="0" i="0" u="none" dirty="0">
                <a:solidFill>
                  <a:schemeClr val="dk1"/>
                </a:solidFill>
                <a:latin typeface="Helvetica Neue" panose="020B0604020202020204" charset="0"/>
                <a:sym typeface="Helvetica Neue"/>
              </a:rPr>
              <a:t>is trivial if</a:t>
            </a:r>
            <a:r>
              <a:rPr lang="en-US" sz="1800" b="0" i="1" u="none" dirty="0">
                <a:solidFill>
                  <a:schemeClr val="dk1"/>
                </a:solidFill>
                <a:latin typeface="Helvetica Neue" panose="020B0604020202020204" charset="0"/>
                <a:sym typeface="Helvetica Neue"/>
              </a:rPr>
              <a:t> β</a:t>
            </a:r>
            <a:r>
              <a:rPr lang="en-US" sz="1800" b="0" i="0" u="none" dirty="0">
                <a:solidFill>
                  <a:schemeClr val="dk1"/>
                </a:solidFill>
                <a:latin typeface="Helvetica Neue" panose="020B0604020202020204" charset="0"/>
                <a:sym typeface="Helvetica Neue"/>
              </a:rPr>
              <a:t> ⊆ α</a:t>
            </a:r>
            <a:endParaRPr dirty="0">
              <a:latin typeface="Helvetica Neue" panose="020B0604020202020204" charset="0"/>
            </a:endParaRPr>
          </a:p>
          <a:p>
            <a:pPr marL="742950" lvl="1" indent="-285750" algn="l" rtl="0">
              <a:lnSpc>
                <a:spcPct val="150000"/>
              </a:lnSpc>
              <a:spcBef>
                <a:spcPts val="630"/>
              </a:spcBef>
              <a:spcAft>
                <a:spcPts val="0"/>
              </a:spcAft>
              <a:buClr>
                <a:schemeClr val="folHlink"/>
              </a:buClr>
              <a:buSzPts val="1440"/>
              <a:buFont typeface="Arial"/>
              <a:buChar char="●"/>
            </a:pPr>
            <a:r>
              <a:rPr lang="en-US" sz="1800" b="0" i="0" u="none" dirty="0">
                <a:solidFill>
                  <a:schemeClr val="dk1"/>
                </a:solidFill>
                <a:latin typeface="Helvetica Neue" panose="020B0604020202020204" charset="0"/>
                <a:sym typeface="Helvetica Neue"/>
              </a:rPr>
              <a:t>Example</a:t>
            </a:r>
            <a:r>
              <a:rPr lang="en-US" sz="1800" b="0" i="1" u="none" dirty="0">
                <a:solidFill>
                  <a:schemeClr val="dk1"/>
                </a:solidFill>
                <a:latin typeface="Helvetica Neue" panose="020B0604020202020204" charset="0"/>
                <a:sym typeface="Helvetica Neue"/>
              </a:rPr>
              <a:t>:</a:t>
            </a:r>
            <a:endParaRPr dirty="0">
              <a:latin typeface="Helvetica Neue" panose="020B0604020202020204" charset="0"/>
            </a:endParaRPr>
          </a:p>
          <a:p>
            <a:pPr marL="1085850" lvl="2" indent="-228600" algn="l" rtl="0">
              <a:lnSpc>
                <a:spcPct val="150000"/>
              </a:lnSpc>
              <a:spcBef>
                <a:spcPts val="630"/>
              </a:spcBef>
              <a:spcAft>
                <a:spcPts val="0"/>
              </a:spcAft>
              <a:buClr>
                <a:srgbClr val="33CC33"/>
              </a:buClr>
              <a:buSzPts val="1350"/>
              <a:buFont typeface="Arimo"/>
              <a:buChar char="4"/>
            </a:pPr>
            <a:r>
              <a:rPr lang="en-US" sz="1800" b="0" i="1" u="none" dirty="0">
                <a:solidFill>
                  <a:schemeClr val="dk1"/>
                </a:solidFill>
                <a:latin typeface="Helvetica Neue" panose="020B0604020202020204" charset="0"/>
                <a:sym typeface="Helvetica Neue"/>
              </a:rPr>
              <a:t> ID, name </a:t>
            </a:r>
            <a:r>
              <a:rPr lang="en-US" sz="1800" b="0" i="0" u="none" dirty="0">
                <a:solidFill>
                  <a:schemeClr val="dk1"/>
                </a:solidFill>
                <a:latin typeface="Helvetica Neue" panose="020B0604020202020204" charset="0"/>
                <a:sym typeface="Helvetica Neue"/>
              </a:rPr>
              <a:t>→ </a:t>
            </a:r>
            <a:r>
              <a:rPr lang="en-US" sz="1800" b="0" i="1" u="none" dirty="0">
                <a:solidFill>
                  <a:schemeClr val="dk1"/>
                </a:solidFill>
                <a:latin typeface="Helvetica Neue" panose="020B0604020202020204" charset="0"/>
                <a:sym typeface="Helvetica Neue"/>
              </a:rPr>
              <a:t>ID</a:t>
            </a:r>
            <a:endParaRPr dirty="0">
              <a:latin typeface="Helvetica Neue" panose="020B0604020202020204" charset="0"/>
            </a:endParaRPr>
          </a:p>
          <a:p>
            <a:pPr marL="1085850" lvl="2" indent="-228600" algn="l" rtl="0">
              <a:lnSpc>
                <a:spcPct val="150000"/>
              </a:lnSpc>
              <a:spcBef>
                <a:spcPts val="630"/>
              </a:spcBef>
              <a:spcAft>
                <a:spcPts val="0"/>
              </a:spcAft>
              <a:buClr>
                <a:srgbClr val="33CC33"/>
              </a:buClr>
              <a:buSzPts val="1350"/>
              <a:buFont typeface="Arimo"/>
              <a:buChar char="4"/>
            </a:pPr>
            <a:r>
              <a:rPr lang="en-US" sz="1800" b="0" i="1" u="none" dirty="0">
                <a:solidFill>
                  <a:schemeClr val="dk1"/>
                </a:solidFill>
                <a:latin typeface="Helvetica Neue" panose="020B0604020202020204" charset="0"/>
                <a:sym typeface="Helvetica Neue"/>
              </a:rPr>
              <a:t> name </a:t>
            </a:r>
            <a:r>
              <a:rPr lang="en-US" sz="1800" b="0" i="0" u="none" dirty="0">
                <a:solidFill>
                  <a:schemeClr val="dk1"/>
                </a:solidFill>
                <a:latin typeface="Helvetica Neue" panose="020B0604020202020204" charset="0"/>
                <a:sym typeface="Helvetica Neue"/>
              </a:rPr>
              <a:t>→ </a:t>
            </a:r>
            <a:r>
              <a:rPr lang="en-US" sz="1800" b="0" i="1" u="none" dirty="0">
                <a:solidFill>
                  <a:schemeClr val="dk1"/>
                </a:solidFill>
                <a:latin typeface="Helvetica Neue" panose="020B0604020202020204" charset="0"/>
                <a:sym typeface="Helvetica Neue"/>
              </a:rPr>
              <a:t>name</a:t>
            </a:r>
            <a:endParaRPr dirty="0">
              <a:latin typeface="Helvetica Neue" panose="020B0604020202020204" charset="0"/>
            </a:endParaRPr>
          </a:p>
          <a:p>
            <a:pPr marL="457200" lvl="1" indent="0" algn="l" rtl="0">
              <a:lnSpc>
                <a:spcPct val="100000"/>
              </a:lnSpc>
              <a:spcBef>
                <a:spcPts val="630"/>
              </a:spcBef>
              <a:spcAft>
                <a:spcPts val="0"/>
              </a:spcAft>
              <a:buClr>
                <a:schemeClr val="folHlink"/>
              </a:buClr>
              <a:buSzPts val="1440"/>
              <a:buNone/>
            </a:pPr>
            <a:br>
              <a:rPr lang="en-US" sz="1800" b="0" i="1" u="none" dirty="0">
                <a:solidFill>
                  <a:schemeClr val="dk1"/>
                </a:solidFill>
                <a:latin typeface="Helvetica Neue"/>
                <a:ea typeface="Helvetica Neue"/>
                <a:cs typeface="Helvetica Neue"/>
                <a:sym typeface="Helvetica Neue"/>
              </a:rPr>
            </a:br>
            <a:r>
              <a:rPr lang="en-US" sz="1800" b="0" i="1" u="none" dirty="0">
                <a:solidFill>
                  <a:schemeClr val="dk1"/>
                </a:solidFill>
                <a:latin typeface="Helvetica Neue"/>
                <a:ea typeface="Helvetica Neue"/>
                <a:cs typeface="Helvetica Neue"/>
                <a:sym typeface="Helvetica Neue"/>
              </a:rPr>
              <a:t> </a:t>
            </a:r>
            <a:endParaRPr dirty="0"/>
          </a:p>
          <a:p>
            <a:pPr marL="342900" lvl="0" indent="-240030" algn="l" rtl="0">
              <a:spcBef>
                <a:spcPts val="630"/>
              </a:spcBef>
              <a:spcAft>
                <a:spcPts val="0"/>
              </a:spcAft>
              <a:buSzPts val="1620"/>
              <a:buNone/>
            </a:pPr>
            <a:endParaRPr sz="1800" b="0" i="1" u="none" dirty="0">
              <a:solidFill>
                <a:schemeClr val="dk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609600" y="600075"/>
            <a:ext cx="79248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Closure of a Set of Functional Dependencies</a:t>
            </a:r>
            <a:endParaRPr/>
          </a:p>
        </p:txBody>
      </p:sp>
      <p:sp>
        <p:nvSpPr>
          <p:cNvPr id="182" name="Google Shape;182;p14"/>
          <p:cNvSpPr txBox="1">
            <a:spLocks noGrp="1"/>
          </p:cNvSpPr>
          <p:nvPr>
            <p:ph type="body" idx="1"/>
          </p:nvPr>
        </p:nvSpPr>
        <p:spPr>
          <a:xfrm>
            <a:off x="927100" y="1468437"/>
            <a:ext cx="7453312" cy="4724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Given a set </a:t>
            </a:r>
            <a:r>
              <a:rPr lang="en-US" sz="1800" b="0" i="1" u="none">
                <a:solidFill>
                  <a:schemeClr val="dk1"/>
                </a:solidFill>
                <a:latin typeface="Helvetica Neue"/>
                <a:ea typeface="Helvetica Neue"/>
                <a:cs typeface="Helvetica Neue"/>
                <a:sym typeface="Helvetica Neue"/>
              </a:rPr>
              <a:t>F</a:t>
            </a:r>
            <a:r>
              <a:rPr lang="en-US" sz="1800" b="0" i="0" u="none">
                <a:solidFill>
                  <a:schemeClr val="dk1"/>
                </a:solidFill>
                <a:latin typeface="Helvetica Neue"/>
                <a:ea typeface="Helvetica Neue"/>
                <a:cs typeface="Helvetica Neue"/>
                <a:sym typeface="Helvetica Neue"/>
              </a:rPr>
              <a:t>  of functional dependencies, there are certain other functional dependencies that are logically implied by </a:t>
            </a:r>
            <a:r>
              <a:rPr lang="en-US" sz="1800" b="0" i="1" u="none">
                <a:solidFill>
                  <a:schemeClr val="dk1"/>
                </a:solidFill>
                <a:latin typeface="Helvetica Neue"/>
                <a:ea typeface="Helvetica Neue"/>
                <a:cs typeface="Helvetica Neue"/>
                <a:sym typeface="Helvetica Neue"/>
              </a:rPr>
              <a:t>F</a:t>
            </a:r>
            <a:r>
              <a:rPr lang="en-US" sz="1800" b="0"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For example:  If  </a:t>
            </a:r>
            <a:r>
              <a:rPr lang="en-US" sz="1800" b="0" i="1" u="none">
                <a:solidFill>
                  <a:schemeClr val="dk1"/>
                </a:solidFill>
                <a:latin typeface="Helvetica Neue"/>
                <a:ea typeface="Helvetica Neue"/>
                <a:cs typeface="Helvetica Neue"/>
                <a:sym typeface="Helvetica Neue"/>
              </a:rPr>
              <a:t>A</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B</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B</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C</a:t>
            </a:r>
            <a:r>
              <a:rPr lang="en-US" sz="1800" b="0" i="0" u="none">
                <a:solidFill>
                  <a:schemeClr val="dk1"/>
                </a:solidFill>
                <a:latin typeface="Helvetica Neue"/>
                <a:ea typeface="Helvetica Neue"/>
                <a:cs typeface="Helvetica Neue"/>
                <a:sym typeface="Helvetica Neue"/>
              </a:rPr>
              <a:t>,  then we can infer that </a:t>
            </a:r>
            <a:r>
              <a:rPr lang="en-US" sz="1800" b="0" i="1" u="none">
                <a:solidFill>
                  <a:schemeClr val="dk1"/>
                </a:solidFill>
                <a:latin typeface="Helvetica Neue"/>
                <a:ea typeface="Helvetica Neue"/>
                <a:cs typeface="Helvetica Neue"/>
                <a:sym typeface="Helvetica Neue"/>
              </a:rPr>
              <a:t>A</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C</a:t>
            </a: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set of </a:t>
            </a:r>
            <a:r>
              <a:rPr lang="en-US" sz="1800" b="1" i="0" u="none">
                <a:solidFill>
                  <a:srgbClr val="000099"/>
                </a:solidFill>
                <a:latin typeface="Helvetica Neue"/>
                <a:ea typeface="Helvetica Neue"/>
                <a:cs typeface="Helvetica Neue"/>
                <a:sym typeface="Helvetica Neue"/>
              </a:rPr>
              <a:t>all</a:t>
            </a:r>
            <a:r>
              <a:rPr lang="en-US" sz="1800" b="0" i="0" u="none">
                <a:solidFill>
                  <a:schemeClr val="dk1"/>
                </a:solidFill>
                <a:latin typeface="Helvetica Neue"/>
                <a:ea typeface="Helvetica Neue"/>
                <a:cs typeface="Helvetica Neue"/>
                <a:sym typeface="Helvetica Neue"/>
              </a:rPr>
              <a:t> functional dependencies logically implied by </a:t>
            </a:r>
            <a:r>
              <a:rPr lang="en-US" sz="1800" b="0" i="1" u="none">
                <a:solidFill>
                  <a:schemeClr val="dk1"/>
                </a:solidFill>
                <a:latin typeface="Helvetica Neue"/>
                <a:ea typeface="Helvetica Neue"/>
                <a:cs typeface="Helvetica Neue"/>
                <a:sym typeface="Helvetica Neue"/>
              </a:rPr>
              <a:t>F</a:t>
            </a:r>
            <a:r>
              <a:rPr lang="en-US" sz="1800" b="0" i="0" u="none">
                <a:solidFill>
                  <a:schemeClr val="dk1"/>
                </a:solidFill>
                <a:latin typeface="Helvetica Neue"/>
                <a:ea typeface="Helvetica Neue"/>
                <a:cs typeface="Helvetica Neue"/>
                <a:sym typeface="Helvetica Neue"/>
              </a:rPr>
              <a:t> is the </a:t>
            </a:r>
            <a:r>
              <a:rPr lang="en-US" sz="1800" b="1" i="0" u="none">
                <a:solidFill>
                  <a:srgbClr val="000099"/>
                </a:solidFill>
                <a:latin typeface="Helvetica Neue"/>
                <a:ea typeface="Helvetica Neue"/>
                <a:cs typeface="Helvetica Neue"/>
                <a:sym typeface="Helvetica Neue"/>
              </a:rPr>
              <a:t>closure</a:t>
            </a:r>
            <a:r>
              <a:rPr lang="en-US" sz="1800" b="0" i="0" u="none">
                <a:solidFill>
                  <a:schemeClr val="dk1"/>
                </a:solidFill>
                <a:latin typeface="Helvetica Neue"/>
                <a:ea typeface="Helvetica Neue"/>
                <a:cs typeface="Helvetica Neue"/>
                <a:sym typeface="Helvetica Neue"/>
              </a:rPr>
              <a:t> of </a:t>
            </a:r>
            <a:r>
              <a:rPr lang="en-US" sz="1800" b="0" i="1" u="none">
                <a:solidFill>
                  <a:schemeClr val="dk1"/>
                </a:solidFill>
                <a:latin typeface="Helvetica Neue"/>
                <a:ea typeface="Helvetica Neue"/>
                <a:cs typeface="Helvetica Neue"/>
                <a:sym typeface="Helvetica Neue"/>
              </a:rPr>
              <a:t>F</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We denote the </a:t>
            </a:r>
            <a:r>
              <a:rPr lang="en-US" sz="1800" b="0" i="1" u="none">
                <a:solidFill>
                  <a:schemeClr val="dk1"/>
                </a:solidFill>
                <a:latin typeface="Helvetica Neue"/>
                <a:ea typeface="Helvetica Neue"/>
                <a:cs typeface="Helvetica Neue"/>
                <a:sym typeface="Helvetica Neue"/>
              </a:rPr>
              <a:t>closure </a:t>
            </a:r>
            <a:r>
              <a:rPr lang="en-US" sz="1800" b="0" i="0" u="none">
                <a:solidFill>
                  <a:schemeClr val="dk1"/>
                </a:solidFill>
                <a:latin typeface="Helvetica Neue"/>
                <a:ea typeface="Helvetica Neue"/>
                <a:cs typeface="Helvetica Neue"/>
                <a:sym typeface="Helvetica Neue"/>
              </a:rPr>
              <a:t>of </a:t>
            </a:r>
            <a:r>
              <a:rPr lang="en-US" sz="1800" b="0" i="1" u="none">
                <a:solidFill>
                  <a:schemeClr val="dk1"/>
                </a:solidFill>
                <a:latin typeface="Helvetica Neue"/>
                <a:ea typeface="Helvetica Neue"/>
                <a:cs typeface="Helvetica Neue"/>
                <a:sym typeface="Helvetica Neue"/>
              </a:rPr>
              <a:t>F</a:t>
            </a:r>
            <a:r>
              <a:rPr lang="en-US" sz="1800" b="0" i="0" u="none">
                <a:solidFill>
                  <a:schemeClr val="dk1"/>
                </a:solidFill>
                <a:latin typeface="Helvetica Neue"/>
                <a:ea typeface="Helvetica Neue"/>
                <a:cs typeface="Helvetica Neue"/>
                <a:sym typeface="Helvetica Neue"/>
              </a:rPr>
              <a:t> by </a:t>
            </a:r>
            <a:r>
              <a:rPr lang="en-US" sz="1800" b="1" i="0" u="none">
                <a:solidFill>
                  <a:srgbClr val="000099"/>
                </a:solidFill>
                <a:latin typeface="Helvetica Neue"/>
                <a:ea typeface="Helvetica Neue"/>
                <a:cs typeface="Helvetica Neue"/>
                <a:sym typeface="Helvetica Neue"/>
              </a:rPr>
              <a:t>F</a:t>
            </a:r>
            <a:r>
              <a:rPr lang="en-US" sz="1800" b="1" i="1" u="none" baseline="30000">
                <a:solidFill>
                  <a:srgbClr val="000099"/>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F</a:t>
            </a:r>
            <a:r>
              <a:rPr lang="en-US" sz="1800" b="0" i="0" u="none" baseline="30000">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is a superset of </a:t>
            </a:r>
            <a:r>
              <a:rPr lang="en-US" sz="1800" b="0" i="1" u="none">
                <a:solidFill>
                  <a:schemeClr val="dk1"/>
                </a:solidFill>
                <a:latin typeface="Helvetica Neue"/>
                <a:ea typeface="Helvetica Neue"/>
                <a:cs typeface="Helvetica Neue"/>
                <a:sym typeface="Helvetica Neue"/>
              </a:rPr>
              <a:t>F</a:t>
            </a:r>
            <a:r>
              <a:rPr lang="en-US" sz="1800" b="0" i="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809625" y="1047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Chapter 8:  Relational Database Design</a:t>
            </a:r>
            <a:endParaRPr/>
          </a:p>
        </p:txBody>
      </p:sp>
      <p:sp>
        <p:nvSpPr>
          <p:cNvPr id="71" name="Google Shape;71;p2"/>
          <p:cNvSpPr txBox="1">
            <a:spLocks noGrp="1"/>
          </p:cNvSpPr>
          <p:nvPr>
            <p:ph type="body" idx="1"/>
          </p:nvPr>
        </p:nvSpPr>
        <p:spPr>
          <a:xfrm>
            <a:off x="927100" y="1163637"/>
            <a:ext cx="78486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Features of Good Relational Design</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Atomic Domains and First Normal Form</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Decomposition Using Functional Dependencies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Functional Dependency Theory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Algorithms for Functional Dependencies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Decomposition Using Multivalued Dependencies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More Normal Form</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Database-Design Process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Modeling Temporal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609600" y="600075"/>
            <a:ext cx="7924800"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Closure of a Set of Functional Dependencies</a:t>
            </a:r>
            <a:endParaRPr/>
          </a:p>
        </p:txBody>
      </p:sp>
      <p:sp>
        <p:nvSpPr>
          <p:cNvPr id="203" name="Google Shape;203;p17"/>
          <p:cNvSpPr txBox="1">
            <a:spLocks noGrp="1"/>
          </p:cNvSpPr>
          <p:nvPr>
            <p:ph type="body" idx="1"/>
          </p:nvPr>
        </p:nvSpPr>
        <p:spPr>
          <a:xfrm>
            <a:off x="506412" y="1477962"/>
            <a:ext cx="7640637" cy="47148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We can find F</a:t>
            </a:r>
            <a:r>
              <a:rPr lang="en-US" sz="1800" b="0" i="1" u="none" baseline="30000">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the closure of F, by repeatedly applying </a:t>
            </a:r>
            <a:br>
              <a:rPr lang="en-US" sz="1800" b="0" i="0" u="none">
                <a:solidFill>
                  <a:schemeClr val="dk1"/>
                </a:solidFill>
                <a:latin typeface="Helvetica Neue"/>
                <a:ea typeface="Helvetica Neue"/>
                <a:cs typeface="Helvetica Neue"/>
                <a:sym typeface="Helvetica Neue"/>
              </a:rPr>
            </a:br>
            <a:r>
              <a:rPr lang="en-US" sz="1800" b="1" i="0" u="none">
                <a:solidFill>
                  <a:srgbClr val="000099"/>
                </a:solidFill>
                <a:latin typeface="Helvetica Neue"/>
                <a:ea typeface="Helvetica Neue"/>
                <a:cs typeface="Helvetica Neue"/>
                <a:sym typeface="Helvetica Neue"/>
              </a:rPr>
              <a:t>Armstrong’s Axioms: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if </a:t>
            </a:r>
            <a:r>
              <a:rPr lang="en-US" sz="1800" b="0" i="1" u="none">
                <a:solidFill>
                  <a:schemeClr val="dk1"/>
                </a:solidFill>
                <a:latin typeface="Helvetica Neue"/>
                <a:ea typeface="Helvetica Neue"/>
                <a:cs typeface="Helvetica Neue"/>
                <a:sym typeface="Helvetica Neue"/>
              </a:rPr>
              <a:t>β</a:t>
            </a:r>
            <a:r>
              <a:rPr lang="en-US" sz="1800" b="0" i="0" u="none">
                <a:solidFill>
                  <a:schemeClr val="dk1"/>
                </a:solidFill>
                <a:latin typeface="Helvetica Neue"/>
                <a:ea typeface="Helvetica Neue"/>
                <a:cs typeface="Helvetica Neue"/>
                <a:sym typeface="Helvetica Neue"/>
              </a:rPr>
              <a:t> ⊆ α, then α → </a:t>
            </a:r>
            <a:r>
              <a:rPr lang="en-US" sz="1800" b="0" i="1" u="none">
                <a:solidFill>
                  <a:schemeClr val="dk1"/>
                </a:solidFill>
                <a:latin typeface="Helvetica Neue"/>
                <a:ea typeface="Helvetica Neue"/>
                <a:cs typeface="Helvetica Neue"/>
                <a:sym typeface="Helvetica Neue"/>
              </a:rPr>
              <a:t>β                      </a:t>
            </a:r>
            <a:r>
              <a:rPr lang="en-US" sz="1800" b="1" i="0" u="none">
                <a:solidFill>
                  <a:schemeClr val="dk1"/>
                </a:solidFill>
                <a:latin typeface="Helvetica Neue"/>
                <a:ea typeface="Helvetica Neue"/>
                <a:cs typeface="Helvetica Neue"/>
                <a:sym typeface="Helvetica Neue"/>
              </a:rPr>
              <a:t>(</a:t>
            </a:r>
            <a:r>
              <a:rPr lang="en-US" sz="1800" b="1" i="0" u="none">
                <a:solidFill>
                  <a:srgbClr val="000099"/>
                </a:solidFill>
                <a:latin typeface="Helvetica Neue"/>
                <a:ea typeface="Helvetica Neue"/>
                <a:cs typeface="Helvetica Neue"/>
                <a:sym typeface="Helvetica Neue"/>
              </a:rPr>
              <a:t>reflexivity</a:t>
            </a:r>
            <a:r>
              <a:rPr lang="en-US" sz="1800" b="1"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if α →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then γ α →  γ </a:t>
            </a:r>
            <a:r>
              <a:rPr lang="en-US" sz="1800" b="0" i="1" u="none">
                <a:solidFill>
                  <a:schemeClr val="dk1"/>
                </a:solidFill>
                <a:latin typeface="Helvetica Neue"/>
                <a:ea typeface="Helvetica Neue"/>
                <a:cs typeface="Helvetica Neue"/>
                <a:sym typeface="Helvetica Neue"/>
              </a:rPr>
              <a:t>β               </a:t>
            </a:r>
            <a:r>
              <a:rPr lang="en-US" sz="1800" b="1" i="0" u="none">
                <a:solidFill>
                  <a:schemeClr val="dk1"/>
                </a:solidFill>
                <a:latin typeface="Helvetica Neue"/>
                <a:ea typeface="Helvetica Neue"/>
                <a:cs typeface="Helvetica Neue"/>
                <a:sym typeface="Helvetica Neue"/>
              </a:rPr>
              <a:t>(</a:t>
            </a:r>
            <a:r>
              <a:rPr lang="en-US" sz="1800" b="1" i="0" u="none">
                <a:solidFill>
                  <a:srgbClr val="000099"/>
                </a:solidFill>
                <a:latin typeface="Helvetica Neue"/>
                <a:ea typeface="Helvetica Neue"/>
                <a:cs typeface="Helvetica Neue"/>
                <a:sym typeface="Helvetica Neue"/>
              </a:rPr>
              <a:t>augmentation</a:t>
            </a:r>
            <a:r>
              <a:rPr lang="en-US" sz="1800" b="1"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if α →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 γ, then α →  γ   </a:t>
            </a:r>
            <a:r>
              <a:rPr lang="en-US" sz="1800" b="1" i="0" u="none">
                <a:solidFill>
                  <a:schemeClr val="dk1"/>
                </a:solidFill>
                <a:latin typeface="Helvetica Neue"/>
                <a:ea typeface="Helvetica Neue"/>
                <a:cs typeface="Helvetica Neue"/>
                <a:sym typeface="Helvetica Neue"/>
              </a:rPr>
              <a:t>(</a:t>
            </a:r>
            <a:r>
              <a:rPr lang="en-US" sz="1800" b="1" i="0" u="none">
                <a:solidFill>
                  <a:srgbClr val="000099"/>
                </a:solidFill>
                <a:latin typeface="Helvetica Neue"/>
                <a:ea typeface="Helvetica Neue"/>
                <a:cs typeface="Helvetica Neue"/>
                <a:sym typeface="Helvetica Neue"/>
              </a:rPr>
              <a:t>transitivity</a:t>
            </a:r>
            <a:r>
              <a:rPr lang="en-US" sz="1800" b="1"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These rules are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1" i="0" u="none">
                <a:solidFill>
                  <a:srgbClr val="000099"/>
                </a:solidFill>
                <a:latin typeface="Helvetica Neue"/>
                <a:ea typeface="Helvetica Neue"/>
                <a:cs typeface="Helvetica Neue"/>
                <a:sym typeface="Helvetica Neue"/>
              </a:rPr>
              <a:t>sound</a:t>
            </a:r>
            <a:r>
              <a:rPr lang="en-US" sz="1800" b="0" i="0" u="none">
                <a:solidFill>
                  <a:schemeClr val="dk1"/>
                </a:solidFill>
                <a:latin typeface="Helvetica Neue"/>
                <a:ea typeface="Helvetica Neue"/>
                <a:cs typeface="Helvetica Neue"/>
                <a:sym typeface="Helvetica Neue"/>
              </a:rPr>
              <a:t> (generate only functional dependencies that actually hold),  and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1" i="0" u="none">
                <a:solidFill>
                  <a:srgbClr val="000099"/>
                </a:solidFill>
                <a:latin typeface="Helvetica Neue"/>
                <a:ea typeface="Helvetica Neue"/>
                <a:cs typeface="Helvetica Neue"/>
                <a:sym typeface="Helvetica Neue"/>
              </a:rPr>
              <a:t>complete</a:t>
            </a:r>
            <a:r>
              <a:rPr lang="en-US" sz="1800" b="0" i="0" u="none">
                <a:solidFill>
                  <a:schemeClr val="dk1"/>
                </a:solidFill>
                <a:latin typeface="Helvetica Neue"/>
                <a:ea typeface="Helvetica Neue"/>
                <a:cs typeface="Helvetica Neue"/>
                <a:sym typeface="Helvetica Neue"/>
              </a:rPr>
              <a:t> (generate all functional dependencies that hold).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Example</a:t>
            </a:r>
            <a:endParaRPr/>
          </a:p>
        </p:txBody>
      </p:sp>
      <p:sp>
        <p:nvSpPr>
          <p:cNvPr id="210" name="Google Shape;210;p18"/>
          <p:cNvSpPr txBox="1">
            <a:spLocks noGrp="1"/>
          </p:cNvSpPr>
          <p:nvPr>
            <p:ph type="body" idx="1"/>
          </p:nvPr>
        </p:nvSpPr>
        <p:spPr>
          <a:xfrm>
            <a:off x="895350" y="925512"/>
            <a:ext cx="8248650" cy="58388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1" u="none">
                <a:solidFill>
                  <a:schemeClr val="dk1"/>
                </a:solidFill>
                <a:latin typeface="Helvetica Neue"/>
                <a:ea typeface="Helvetica Neue"/>
                <a:cs typeface="Helvetica Neue"/>
                <a:sym typeface="Helvetica Neue"/>
              </a:rPr>
              <a:t>R = (A, B, C, G, H, I)</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F =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B</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A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C</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B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some members of </a:t>
            </a:r>
            <a:r>
              <a:rPr lang="en-US" sz="1800" b="0" i="1" u="none">
                <a:solidFill>
                  <a:schemeClr val="dk1"/>
                </a:solidFill>
                <a:latin typeface="Helvetica Neue"/>
                <a:ea typeface="Helvetica Neue"/>
                <a:cs typeface="Helvetica Neue"/>
                <a:sym typeface="Helvetica Neue"/>
              </a:rPr>
              <a:t>F</a:t>
            </a:r>
            <a:r>
              <a:rPr lang="en-US" sz="1800" b="0" i="0" u="none" baseline="30000">
                <a:solidFill>
                  <a:schemeClr val="dk1"/>
                </a:solidFill>
                <a:latin typeface="Helvetica Neue"/>
                <a:ea typeface="Helvetica Neue"/>
                <a:cs typeface="Helvetica Neue"/>
                <a:sym typeface="Helvetica Neue"/>
              </a:rPr>
              <a:t>+</a:t>
            </a:r>
            <a:endParaRPr sz="1800" b="0" i="0" u="none">
              <a:solidFill>
                <a:schemeClr val="dk1"/>
              </a:solidFill>
              <a:latin typeface="Helvetica Neue"/>
              <a:ea typeface="Helvetica Neue"/>
              <a:cs typeface="Helvetica Neue"/>
              <a:sym typeface="Helvetica Neue"/>
            </a:endParaRPr>
          </a:p>
          <a:p>
            <a:pPr marL="742950" lvl="1" indent="-285750" algn="l" rtl="0">
              <a:lnSpc>
                <a:spcPct val="100000"/>
              </a:lnSpc>
              <a:spcBef>
                <a:spcPts val="630"/>
              </a:spcBef>
              <a:spcAft>
                <a:spcPts val="0"/>
              </a:spcAft>
              <a:buClr>
                <a:schemeClr val="folHlink"/>
              </a:buClr>
              <a:buSzPts val="1440"/>
              <a:buFont typeface="Arial"/>
              <a:buChar char="●"/>
            </a:pPr>
            <a:r>
              <a:rPr lang="en-US" sz="1800" b="0" i="1" u="none">
                <a:solidFill>
                  <a:schemeClr val="dk1"/>
                </a:solidFill>
                <a:latin typeface="Helvetica Neue"/>
                <a:ea typeface="Helvetica Neue"/>
                <a:cs typeface="Helvetica Neue"/>
                <a:sym typeface="Helvetica Neue"/>
              </a:rPr>
              <a:t>A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        </a:t>
            </a:r>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by transitivity from </a:t>
            </a:r>
            <a:r>
              <a:rPr lang="en-US" sz="1800" b="0" i="1" u="none">
                <a:solidFill>
                  <a:schemeClr val="dk1"/>
                </a:solidFill>
                <a:latin typeface="Helvetica Neue"/>
                <a:ea typeface="Helvetica Neue"/>
                <a:cs typeface="Helvetica Neue"/>
                <a:sym typeface="Helvetica Neue"/>
              </a:rPr>
              <a:t>A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B and B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1" u="none">
                <a:solidFill>
                  <a:schemeClr val="dk1"/>
                </a:solidFill>
                <a:latin typeface="Helvetica Neue"/>
                <a:ea typeface="Helvetica Neue"/>
                <a:cs typeface="Helvetica Neue"/>
                <a:sym typeface="Helvetica Neue"/>
              </a:rPr>
              <a:t>AG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       </a:t>
            </a:r>
            <a:endParaRPr sz="1800" b="0" i="0" u="none">
              <a:solidFill>
                <a:schemeClr val="dk1"/>
              </a:solidFill>
              <a:latin typeface="Helvetica Neue"/>
              <a:ea typeface="Helvetica Neue"/>
              <a:cs typeface="Helvetica Neue"/>
              <a:sym typeface="Helvetica Neue"/>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by augmenting </a:t>
            </a:r>
            <a:r>
              <a:rPr lang="en-US" sz="1800" b="0" i="1" u="none">
                <a:solidFill>
                  <a:schemeClr val="dk1"/>
                </a:solidFill>
                <a:latin typeface="Helvetica Neue"/>
                <a:ea typeface="Helvetica Neue"/>
                <a:cs typeface="Helvetica Neue"/>
                <a:sym typeface="Helvetica Neue"/>
              </a:rPr>
              <a:t>A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C </a:t>
            </a:r>
            <a:r>
              <a:rPr lang="en-US" sz="1800" b="0" i="0" u="none">
                <a:solidFill>
                  <a:schemeClr val="dk1"/>
                </a:solidFill>
                <a:latin typeface="Helvetica Neue"/>
                <a:ea typeface="Helvetica Neue"/>
                <a:cs typeface="Helvetica Neue"/>
                <a:sym typeface="Helvetica Neue"/>
              </a:rPr>
              <a:t>with G, to get </a:t>
            </a:r>
            <a:r>
              <a:rPr lang="en-US" sz="1800" b="0" i="1" u="none">
                <a:solidFill>
                  <a:schemeClr val="dk1"/>
                </a:solidFill>
                <a:latin typeface="Helvetica Neue"/>
                <a:ea typeface="Helvetica Neue"/>
                <a:cs typeface="Helvetica Neue"/>
                <a:sym typeface="Helvetica Neue"/>
              </a:rPr>
              <a:t>AG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CG </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and then transitivity with </a:t>
            </a:r>
            <a:r>
              <a:rPr lang="en-US" sz="1800" b="0" i="1" u="none">
                <a:solidFill>
                  <a:schemeClr val="dk1"/>
                </a:solidFill>
                <a:latin typeface="Helvetica Neue"/>
                <a:ea typeface="Helvetica Neue"/>
                <a:cs typeface="Helvetica Neue"/>
                <a:sym typeface="Helvetica Neue"/>
              </a:rPr>
              <a:t>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1" u="none">
                <a:solidFill>
                  <a:schemeClr val="dk1"/>
                </a:solidFill>
                <a:latin typeface="Helvetica Neue"/>
                <a:ea typeface="Helvetica Neue"/>
                <a:cs typeface="Helvetica Neue"/>
                <a:sym typeface="Helvetica Neue"/>
              </a:rPr>
              <a:t>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HI     </a:t>
            </a:r>
            <a:endParaRPr sz="1800" b="0" i="0" u="none">
              <a:solidFill>
                <a:schemeClr val="dk1"/>
              </a:solidFill>
              <a:latin typeface="Helvetica Neue"/>
              <a:ea typeface="Helvetica Neue"/>
              <a:cs typeface="Helvetica Neue"/>
              <a:sym typeface="Helvetica Neue"/>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by augmenting </a:t>
            </a:r>
            <a:r>
              <a:rPr lang="en-US" sz="1800" b="0" i="1" u="none">
                <a:solidFill>
                  <a:schemeClr val="dk1"/>
                </a:solidFill>
                <a:latin typeface="Helvetica Neue"/>
                <a:ea typeface="Helvetica Neue"/>
                <a:cs typeface="Helvetica Neue"/>
                <a:sym typeface="Helvetica Neue"/>
              </a:rPr>
              <a:t>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 </a:t>
            </a:r>
            <a:r>
              <a:rPr lang="en-US" sz="1800" b="0" i="0" u="none">
                <a:solidFill>
                  <a:schemeClr val="dk1"/>
                </a:solidFill>
                <a:latin typeface="Helvetica Neue"/>
                <a:ea typeface="Helvetica Neue"/>
                <a:cs typeface="Helvetica Neue"/>
                <a:sym typeface="Helvetica Neue"/>
              </a:rPr>
              <a:t>to infer </a:t>
            </a:r>
            <a:r>
              <a:rPr lang="en-US" sz="1800" b="0" i="1" u="none">
                <a:solidFill>
                  <a:schemeClr val="dk1"/>
                </a:solidFill>
                <a:latin typeface="Helvetica Neue"/>
                <a:ea typeface="Helvetica Neue"/>
                <a:cs typeface="Helvetica Neue"/>
                <a:sym typeface="Helvetica Neue"/>
              </a:rPr>
              <a:t>CG </a:t>
            </a:r>
            <a:r>
              <a:rPr lang="en-US" sz="1800" b="0" i="0" u="none">
                <a:solidFill>
                  <a:schemeClr val="dk1"/>
                </a:solidFill>
                <a:latin typeface="Helvetica Neue"/>
                <a:ea typeface="Helvetica Neue"/>
                <a:cs typeface="Helvetica Neue"/>
                <a:sym typeface="Helvetica Neue"/>
              </a:rPr>
              <a:t>→ CG</a:t>
            </a:r>
            <a:r>
              <a:rPr lang="en-US" sz="1800" b="0" i="1" u="none">
                <a:solidFill>
                  <a:schemeClr val="dk1"/>
                </a:solidFill>
                <a:latin typeface="Helvetica Neue"/>
                <a:ea typeface="Helvetica Neue"/>
                <a:cs typeface="Helvetica Neue"/>
                <a:sym typeface="Helvetica Neue"/>
              </a:rPr>
              <a:t>I, </a:t>
            </a:r>
            <a:endParaRPr/>
          </a:p>
          <a:p>
            <a:pPr marL="1085850" lvl="2" indent="-228600" algn="l" rtl="0">
              <a:lnSpc>
                <a:spcPct val="100000"/>
              </a:lnSpc>
              <a:spcBef>
                <a:spcPts val="630"/>
              </a:spcBef>
              <a:spcAft>
                <a:spcPts val="0"/>
              </a:spcAft>
              <a:buSzPts val="1350"/>
              <a:buNone/>
            </a:pPr>
            <a:r>
              <a:rPr lang="en-US" sz="1800" b="0" i="0" u="none">
                <a:solidFill>
                  <a:schemeClr val="dk1"/>
                </a:solidFill>
                <a:latin typeface="Helvetica Neue"/>
                <a:ea typeface="Helvetica Neue"/>
                <a:cs typeface="Helvetica Neue"/>
                <a:sym typeface="Helvetica Neue"/>
              </a:rPr>
              <a:t>    and augmenting of </a:t>
            </a:r>
            <a:r>
              <a:rPr lang="en-US" sz="1800" b="0" i="1" u="none">
                <a:solidFill>
                  <a:schemeClr val="dk1"/>
                </a:solidFill>
                <a:latin typeface="Helvetica Neue"/>
                <a:ea typeface="Helvetica Neue"/>
                <a:cs typeface="Helvetica Neue"/>
                <a:sym typeface="Helvetica Neue"/>
              </a:rPr>
              <a:t>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 </a:t>
            </a:r>
            <a:r>
              <a:rPr lang="en-US" sz="1800" b="0" i="0" u="none">
                <a:solidFill>
                  <a:schemeClr val="dk1"/>
                </a:solidFill>
                <a:latin typeface="Helvetica Neue"/>
                <a:ea typeface="Helvetica Neue"/>
                <a:cs typeface="Helvetica Neue"/>
                <a:sym typeface="Helvetica Neue"/>
              </a:rPr>
              <a:t>to infer</a:t>
            </a:r>
            <a:r>
              <a:rPr lang="en-US" sz="1800" b="0" i="1" u="none">
                <a:solidFill>
                  <a:schemeClr val="dk1"/>
                </a:solidFill>
                <a:latin typeface="Helvetica Neue"/>
                <a:ea typeface="Helvetica Neue"/>
                <a:cs typeface="Helvetica Neue"/>
                <a:sym typeface="Helvetica Neue"/>
              </a:rPr>
              <a:t> CGI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HI, </a:t>
            </a:r>
            <a:endParaRPr/>
          </a:p>
          <a:p>
            <a:pPr marL="1085850" lvl="2" indent="-228600" algn="l" rtl="0">
              <a:lnSpc>
                <a:spcPct val="100000"/>
              </a:lnSpc>
              <a:spcBef>
                <a:spcPts val="630"/>
              </a:spcBef>
              <a:spcAft>
                <a:spcPts val="0"/>
              </a:spcAft>
              <a:buSzPts val="1350"/>
              <a:buNone/>
            </a:pP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and then transitivity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Procedure for Computing F</a:t>
            </a:r>
            <a:r>
              <a:rPr lang="en-US" sz="3200" b="1" i="0" u="none" baseline="30000">
                <a:solidFill>
                  <a:schemeClr val="dk2"/>
                </a:solidFill>
                <a:latin typeface="Helvetica Neue"/>
                <a:ea typeface="Helvetica Neue"/>
                <a:cs typeface="Helvetica Neue"/>
                <a:sym typeface="Helvetica Neue"/>
              </a:rPr>
              <a:t>+</a:t>
            </a:r>
            <a:endParaRPr/>
          </a:p>
        </p:txBody>
      </p:sp>
      <p:sp>
        <p:nvSpPr>
          <p:cNvPr id="217" name="Google Shape;217;p19"/>
          <p:cNvSpPr txBox="1">
            <a:spLocks noGrp="1"/>
          </p:cNvSpPr>
          <p:nvPr>
            <p:ph type="body" idx="4294967295"/>
          </p:nvPr>
        </p:nvSpPr>
        <p:spPr>
          <a:xfrm>
            <a:off x="814387" y="1093787"/>
            <a:ext cx="7994650" cy="49037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To compute the closure of a set of functional dependencies F:</a:t>
            </a:r>
            <a:br>
              <a:rPr lang="en-US" sz="1800" b="0" i="0" u="none" strike="noStrike" cap="none">
                <a:solidFill>
                  <a:schemeClr val="dk1"/>
                </a:solidFill>
                <a:latin typeface="Helvetica Neue"/>
                <a:ea typeface="Helvetica Neue"/>
                <a:cs typeface="Helvetica Neue"/>
                <a:sym typeface="Helvetica Neue"/>
              </a:rPr>
            </a:br>
            <a:endParaRPr sz="1800" b="0" i="1"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None/>
            </a:pPr>
            <a:r>
              <a:rPr lang="en-US" sz="1800" b="0" i="1" u="none" strike="noStrike" cap="none">
                <a:solidFill>
                  <a:schemeClr val="dk1"/>
                </a:solidFill>
                <a:latin typeface="Helvetica Neue"/>
                <a:ea typeface="Helvetica Neue"/>
                <a:cs typeface="Helvetica Neue"/>
                <a:sym typeface="Helvetica Neue"/>
              </a:rPr>
              <a:t>     F </a:t>
            </a:r>
            <a:r>
              <a:rPr lang="en-US" sz="1800" b="0" i="0" u="none" strike="noStrike" cap="none" baseline="30000">
                <a:solidFill>
                  <a:schemeClr val="dk1"/>
                </a:solidFill>
                <a:latin typeface="Helvetica Neue"/>
                <a:ea typeface="Helvetica Neue"/>
                <a:cs typeface="Helvetica Neue"/>
                <a:sym typeface="Helvetica Neue"/>
              </a:rPr>
              <a:t>+</a:t>
            </a:r>
            <a:r>
              <a:rPr lang="en-US" sz="1800" b="0" i="0" u="none" strike="noStrike" cap="none">
                <a:solidFill>
                  <a:schemeClr val="dk1"/>
                </a:solidFill>
                <a:latin typeface="Helvetica Neue"/>
                <a:ea typeface="Helvetica Neue"/>
                <a:cs typeface="Helvetica Neue"/>
                <a:sym typeface="Helvetica Neue"/>
              </a:rPr>
              <a:t> = </a:t>
            </a:r>
            <a:r>
              <a:rPr lang="en-US" sz="1800" b="0" i="1" u="none" strike="noStrike" cap="none">
                <a:solidFill>
                  <a:schemeClr val="dk1"/>
                </a:solidFill>
                <a:latin typeface="Helvetica Neue"/>
                <a:ea typeface="Helvetica Neue"/>
                <a:cs typeface="Helvetica Neue"/>
                <a:sym typeface="Helvetica Neue"/>
              </a:rPr>
              <a:t>F</a:t>
            </a:r>
            <a:br>
              <a:rPr lang="en-US" sz="1800" b="0" i="0" u="none" strike="noStrike" cap="none">
                <a:solidFill>
                  <a:schemeClr val="dk1"/>
                </a:solidFill>
                <a:latin typeface="Helvetica Neue"/>
                <a:ea typeface="Helvetica Neue"/>
                <a:cs typeface="Helvetica Neue"/>
                <a:sym typeface="Helvetica Neue"/>
              </a:rPr>
            </a:br>
            <a:r>
              <a:rPr lang="en-US" sz="1800" b="1" i="0" u="none" strike="noStrike" cap="none">
                <a:solidFill>
                  <a:schemeClr val="dk1"/>
                </a:solidFill>
                <a:latin typeface="Helvetica Neue"/>
                <a:ea typeface="Helvetica Neue"/>
                <a:cs typeface="Helvetica Neue"/>
                <a:sym typeface="Helvetica Neue"/>
              </a:rPr>
              <a:t>repeat</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for each</a:t>
            </a:r>
            <a:r>
              <a:rPr lang="en-US" sz="1800" b="0" i="0" u="none" strike="noStrike" cap="none">
                <a:solidFill>
                  <a:schemeClr val="dk1"/>
                </a:solidFill>
                <a:latin typeface="Helvetica Neue"/>
                <a:ea typeface="Helvetica Neue"/>
                <a:cs typeface="Helvetica Neue"/>
                <a:sym typeface="Helvetica Neue"/>
              </a:rPr>
              <a:t> functional dependency </a:t>
            </a:r>
            <a:r>
              <a:rPr lang="en-US" sz="1800" b="0" i="1" u="none" strike="noStrike" cap="none">
                <a:solidFill>
                  <a:schemeClr val="dk1"/>
                </a:solidFill>
                <a:latin typeface="Helvetica Neue"/>
                <a:ea typeface="Helvetica Neue"/>
                <a:cs typeface="Helvetica Neue"/>
                <a:sym typeface="Helvetica Neue"/>
              </a:rPr>
              <a:t>f</a:t>
            </a:r>
            <a:r>
              <a:rPr lang="en-US" sz="1800" b="0" i="0" u="none" strike="noStrike" cap="none">
                <a:solidFill>
                  <a:schemeClr val="dk1"/>
                </a:solidFill>
                <a:latin typeface="Helvetica Neue"/>
                <a:ea typeface="Helvetica Neue"/>
                <a:cs typeface="Helvetica Neue"/>
                <a:sym typeface="Helvetica Neue"/>
              </a:rPr>
              <a:t> in </a:t>
            </a:r>
            <a:r>
              <a:rPr lang="en-US" sz="1800" b="0" i="1" u="none" strike="noStrike" cap="none">
                <a:solidFill>
                  <a:schemeClr val="dk1"/>
                </a:solidFill>
                <a:latin typeface="Helvetica Neue"/>
                <a:ea typeface="Helvetica Neue"/>
                <a:cs typeface="Helvetica Neue"/>
                <a:sym typeface="Helvetica Neue"/>
              </a:rPr>
              <a:t>F</a:t>
            </a:r>
            <a:r>
              <a:rPr lang="en-US" sz="1800" b="0" i="0" u="none" strike="noStrike" cap="none" baseline="30000">
                <a:solidFill>
                  <a:schemeClr val="dk1"/>
                </a:solidFill>
                <a:latin typeface="Helvetica Neue"/>
                <a:ea typeface="Helvetica Neue"/>
                <a:cs typeface="Helvetica Neue"/>
                <a:sym typeface="Helvetica Neue"/>
              </a:rPr>
              <a:t>+</a:t>
            </a:r>
            <a:br>
              <a:rPr lang="en-US" sz="1800" b="0" i="0" u="none" strike="noStrike" cap="none" baseline="30000">
                <a:solidFill>
                  <a:schemeClr val="dk1"/>
                </a:solidFill>
                <a:latin typeface="Helvetica Neue"/>
                <a:ea typeface="Helvetica Neue"/>
                <a:cs typeface="Helvetica Neue"/>
                <a:sym typeface="Helvetica Neue"/>
              </a:rPr>
            </a:br>
            <a:r>
              <a:rPr lang="en-US" sz="1800" b="0" i="0" u="none" strike="noStrike" cap="none" baseline="30000">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       apply reflexivity and augmentation rules on </a:t>
            </a:r>
            <a:r>
              <a:rPr lang="en-US" sz="1800" b="0" i="1" u="none" strike="noStrike" cap="none">
                <a:solidFill>
                  <a:schemeClr val="dk1"/>
                </a:solidFill>
                <a:latin typeface="Helvetica Neue"/>
                <a:ea typeface="Helvetica Neue"/>
                <a:cs typeface="Helvetica Neue"/>
                <a:sym typeface="Helvetica Neue"/>
              </a:rPr>
              <a:t>f</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add the resulting functional dependencies to </a:t>
            </a:r>
            <a:r>
              <a:rPr lang="en-US" sz="1800" b="0" i="1" u="none" strike="noStrike" cap="none">
                <a:solidFill>
                  <a:schemeClr val="dk1"/>
                </a:solidFill>
                <a:latin typeface="Helvetica Neue"/>
                <a:ea typeface="Helvetica Neue"/>
                <a:cs typeface="Helvetica Neue"/>
                <a:sym typeface="Helvetica Neue"/>
              </a:rPr>
              <a:t>F </a:t>
            </a:r>
            <a:r>
              <a:rPr lang="en-US" sz="1800" b="0" i="0" u="none" strike="noStrike" cap="none" baseline="30000">
                <a:solidFill>
                  <a:schemeClr val="dk1"/>
                </a:solidFill>
                <a:latin typeface="Helvetica Neue"/>
                <a:ea typeface="Helvetica Neue"/>
                <a:cs typeface="Helvetica Neue"/>
                <a:sym typeface="Helvetica Neue"/>
              </a:rPr>
              <a:t>+</a:t>
            </a:r>
            <a:br>
              <a:rPr lang="en-US" sz="1800" b="0" i="0" u="none" strike="noStrike" cap="none" baseline="30000">
                <a:solidFill>
                  <a:schemeClr val="dk1"/>
                </a:solidFill>
                <a:latin typeface="Helvetica Neue"/>
                <a:ea typeface="Helvetica Neue"/>
                <a:cs typeface="Helvetica Neue"/>
                <a:sym typeface="Helvetica Neue"/>
              </a:rPr>
            </a:br>
            <a:r>
              <a:rPr lang="en-US" sz="1800" b="0" i="0" u="none" strike="noStrike" cap="none" baseline="30000">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for each </a:t>
            </a:r>
            <a:r>
              <a:rPr lang="en-US" sz="1800" b="0" i="0" u="none" strike="noStrike" cap="none">
                <a:solidFill>
                  <a:schemeClr val="dk1"/>
                </a:solidFill>
                <a:latin typeface="Helvetica Neue"/>
                <a:ea typeface="Helvetica Neue"/>
                <a:cs typeface="Helvetica Neue"/>
                <a:sym typeface="Helvetica Neue"/>
              </a:rPr>
              <a:t>pair of functional dependencies </a:t>
            </a:r>
            <a:r>
              <a:rPr lang="en-US" sz="1800" b="0" i="1" u="none" strike="noStrike" cap="none">
                <a:solidFill>
                  <a:schemeClr val="dk1"/>
                </a:solidFill>
                <a:latin typeface="Helvetica Neue"/>
                <a:ea typeface="Helvetica Neue"/>
                <a:cs typeface="Helvetica Neue"/>
                <a:sym typeface="Helvetica Neue"/>
              </a:rPr>
              <a:t>f</a:t>
            </a:r>
            <a:r>
              <a:rPr lang="en-US" sz="1800" b="0" i="0" u="none" strike="noStrike" cap="none" baseline="-25000">
                <a:solidFill>
                  <a:schemeClr val="dk1"/>
                </a:solidFill>
                <a:latin typeface="Helvetica Neue"/>
                <a:ea typeface="Helvetica Neue"/>
                <a:cs typeface="Helvetica Neue"/>
                <a:sym typeface="Helvetica Neue"/>
              </a:rPr>
              <a:t>1</a:t>
            </a:r>
            <a:r>
              <a:rPr lang="en-US" sz="1800" b="0" i="0" u="none" strike="noStrike" cap="none">
                <a:solidFill>
                  <a:schemeClr val="dk1"/>
                </a:solidFill>
                <a:latin typeface="Helvetica Neue"/>
                <a:ea typeface="Helvetica Neue"/>
                <a:cs typeface="Helvetica Neue"/>
                <a:sym typeface="Helvetica Neue"/>
              </a:rPr>
              <a:t>and </a:t>
            </a:r>
            <a:r>
              <a:rPr lang="en-US" sz="1800" b="0" i="1" u="none" strike="noStrike" cap="none">
                <a:solidFill>
                  <a:schemeClr val="dk1"/>
                </a:solidFill>
                <a:latin typeface="Helvetica Neue"/>
                <a:ea typeface="Helvetica Neue"/>
                <a:cs typeface="Helvetica Neue"/>
                <a:sym typeface="Helvetica Neue"/>
              </a:rPr>
              <a:t>f</a:t>
            </a:r>
            <a:r>
              <a:rPr lang="en-US" sz="1800" b="0" i="0" u="none" strike="noStrike" cap="none" baseline="-25000">
                <a:solidFill>
                  <a:schemeClr val="dk1"/>
                </a:solidFill>
                <a:latin typeface="Helvetica Neue"/>
                <a:ea typeface="Helvetica Neue"/>
                <a:cs typeface="Helvetica Neue"/>
                <a:sym typeface="Helvetica Neue"/>
              </a:rPr>
              <a:t>2</a:t>
            </a:r>
            <a:r>
              <a:rPr lang="en-US" sz="1800" b="0" i="0" u="none" strike="noStrike" cap="none">
                <a:solidFill>
                  <a:schemeClr val="dk1"/>
                </a:solidFill>
                <a:latin typeface="Helvetica Neue"/>
                <a:ea typeface="Helvetica Neue"/>
                <a:cs typeface="Helvetica Neue"/>
                <a:sym typeface="Helvetica Neue"/>
              </a:rPr>
              <a:t> in </a:t>
            </a:r>
            <a:r>
              <a:rPr lang="en-US" sz="1800" b="0" i="1" u="none" strike="noStrike" cap="none">
                <a:solidFill>
                  <a:schemeClr val="dk1"/>
                </a:solidFill>
                <a:latin typeface="Helvetica Neue"/>
                <a:ea typeface="Helvetica Neue"/>
                <a:cs typeface="Helvetica Neue"/>
                <a:sym typeface="Helvetica Neue"/>
              </a:rPr>
              <a:t>F </a:t>
            </a:r>
            <a:r>
              <a:rPr lang="en-US" sz="1800" b="0" i="0" u="none" strike="noStrike" cap="none" baseline="30000">
                <a:solidFill>
                  <a:schemeClr val="dk1"/>
                </a:solidFill>
                <a:latin typeface="Helvetica Neue"/>
                <a:ea typeface="Helvetica Neue"/>
                <a:cs typeface="Helvetica Neue"/>
                <a:sym typeface="Helvetica Neue"/>
              </a:rPr>
              <a:t>+</a:t>
            </a:r>
            <a:br>
              <a:rPr lang="en-US" sz="1800" b="0" i="0" u="none" strike="noStrike" cap="none" baseline="30000">
                <a:solidFill>
                  <a:schemeClr val="dk1"/>
                </a:solidFill>
                <a:latin typeface="Helvetica Neue"/>
                <a:ea typeface="Helvetica Neue"/>
                <a:cs typeface="Helvetica Neue"/>
                <a:sym typeface="Helvetica Neue"/>
              </a:rPr>
            </a:br>
            <a:r>
              <a:rPr lang="en-US" sz="1800" b="0" i="0" u="none" strike="noStrike" cap="none" baseline="30000">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if</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f</a:t>
            </a:r>
            <a:r>
              <a:rPr lang="en-US" sz="1800" b="0" i="0" u="none" strike="noStrike" cap="none" baseline="-25000">
                <a:solidFill>
                  <a:schemeClr val="dk1"/>
                </a:solidFill>
                <a:latin typeface="Helvetica Neue"/>
                <a:ea typeface="Helvetica Neue"/>
                <a:cs typeface="Helvetica Neue"/>
                <a:sym typeface="Helvetica Neue"/>
              </a:rPr>
              <a:t>1</a:t>
            </a:r>
            <a:r>
              <a:rPr lang="en-US" sz="1800" b="0" i="0" u="none" strike="noStrike" cap="none">
                <a:solidFill>
                  <a:schemeClr val="dk1"/>
                </a:solidFill>
                <a:latin typeface="Helvetica Neue"/>
                <a:ea typeface="Helvetica Neue"/>
                <a:cs typeface="Helvetica Neue"/>
                <a:sym typeface="Helvetica Neue"/>
              </a:rPr>
              <a:t> and </a:t>
            </a:r>
            <a:r>
              <a:rPr lang="en-US" sz="1800" b="0" i="1" u="none" strike="noStrike" cap="none">
                <a:solidFill>
                  <a:schemeClr val="dk1"/>
                </a:solidFill>
                <a:latin typeface="Helvetica Neue"/>
                <a:ea typeface="Helvetica Neue"/>
                <a:cs typeface="Helvetica Neue"/>
                <a:sym typeface="Helvetica Neue"/>
              </a:rPr>
              <a:t>f</a:t>
            </a:r>
            <a:r>
              <a:rPr lang="en-US" sz="1800" b="0" i="0" u="none" strike="noStrike" cap="none" baseline="-25000">
                <a:solidFill>
                  <a:schemeClr val="dk1"/>
                </a:solidFill>
                <a:latin typeface="Helvetica Neue"/>
                <a:ea typeface="Helvetica Neue"/>
                <a:cs typeface="Helvetica Neue"/>
                <a:sym typeface="Helvetica Neue"/>
              </a:rPr>
              <a:t>2</a:t>
            </a:r>
            <a:r>
              <a:rPr lang="en-US" sz="1800" b="0" i="0" u="none" strike="noStrike" cap="none">
                <a:solidFill>
                  <a:schemeClr val="dk1"/>
                </a:solidFill>
                <a:latin typeface="Helvetica Neue"/>
                <a:ea typeface="Helvetica Neue"/>
                <a:cs typeface="Helvetica Neue"/>
                <a:sym typeface="Helvetica Neue"/>
              </a:rPr>
              <a:t> can be combined using transitivity</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then</a:t>
            </a:r>
            <a:r>
              <a:rPr lang="en-US" sz="1800" b="0" i="0" u="none" strike="noStrike" cap="none">
                <a:solidFill>
                  <a:schemeClr val="dk1"/>
                </a:solidFill>
                <a:latin typeface="Helvetica Neue"/>
                <a:ea typeface="Helvetica Neue"/>
                <a:cs typeface="Helvetica Neue"/>
                <a:sym typeface="Helvetica Neue"/>
              </a:rPr>
              <a:t> add the resulting functional dependency to </a:t>
            </a:r>
            <a:r>
              <a:rPr lang="en-US" sz="1800" b="0" i="1" u="none" strike="noStrike" cap="none">
                <a:solidFill>
                  <a:schemeClr val="dk1"/>
                </a:solidFill>
                <a:latin typeface="Helvetica Neue"/>
                <a:ea typeface="Helvetica Neue"/>
                <a:cs typeface="Helvetica Neue"/>
                <a:sym typeface="Helvetica Neue"/>
              </a:rPr>
              <a:t>F </a:t>
            </a:r>
            <a:r>
              <a:rPr lang="en-US" sz="1800" b="0" i="0" u="none" strike="noStrike" cap="none" baseline="30000">
                <a:solidFill>
                  <a:schemeClr val="dk1"/>
                </a:solidFill>
                <a:latin typeface="Helvetica Neue"/>
                <a:ea typeface="Helvetica Neue"/>
                <a:cs typeface="Helvetica Neue"/>
                <a:sym typeface="Helvetica Neue"/>
              </a:rPr>
              <a:t>+</a:t>
            </a:r>
            <a:br>
              <a:rPr lang="en-US" sz="1800" b="0" i="0" u="none" strike="noStrike" cap="none" baseline="30000">
                <a:solidFill>
                  <a:schemeClr val="dk1"/>
                </a:solidFill>
                <a:latin typeface="Helvetica Neue"/>
                <a:ea typeface="Helvetica Neue"/>
                <a:cs typeface="Helvetica Neue"/>
                <a:sym typeface="Helvetica Neue"/>
              </a:rPr>
            </a:br>
            <a:r>
              <a:rPr lang="en-US" sz="1800" b="1" i="0" u="none" strike="noStrike" cap="none">
                <a:solidFill>
                  <a:schemeClr val="dk1"/>
                </a:solidFill>
                <a:latin typeface="Helvetica Neue"/>
                <a:ea typeface="Helvetica Neue"/>
                <a:cs typeface="Helvetica Neue"/>
                <a:sym typeface="Helvetica Neue"/>
              </a:rPr>
              <a:t>until </a:t>
            </a:r>
            <a:r>
              <a:rPr lang="en-US" sz="1800" b="0" i="1" u="none" strike="noStrike" cap="none">
                <a:solidFill>
                  <a:schemeClr val="dk1"/>
                </a:solidFill>
                <a:latin typeface="Helvetica Neue"/>
                <a:ea typeface="Helvetica Neue"/>
                <a:cs typeface="Helvetica Neue"/>
                <a:sym typeface="Helvetica Neue"/>
              </a:rPr>
              <a:t>F </a:t>
            </a:r>
            <a:r>
              <a:rPr lang="en-US" sz="1800" b="0" i="0" u="none" strike="noStrike" cap="none" baseline="30000">
                <a:solidFill>
                  <a:schemeClr val="dk1"/>
                </a:solidFill>
                <a:latin typeface="Helvetica Neue"/>
                <a:ea typeface="Helvetica Neue"/>
                <a:cs typeface="Helvetica Neue"/>
                <a:sym typeface="Helvetica Neue"/>
              </a:rPr>
              <a:t>+</a:t>
            </a:r>
            <a:r>
              <a:rPr lang="en-US" sz="1800" b="0" i="0" u="none" strike="noStrike" cap="none">
                <a:solidFill>
                  <a:schemeClr val="dk1"/>
                </a:solidFill>
                <a:latin typeface="Helvetica Neue"/>
                <a:ea typeface="Helvetica Neue"/>
                <a:cs typeface="Helvetica Neue"/>
                <a:sym typeface="Helvetica Neue"/>
              </a:rPr>
              <a:t> does not change any further</a:t>
            </a:r>
            <a:endParaRPr/>
          </a:p>
          <a:p>
            <a:pPr marL="342900" marR="0" lvl="0" indent="-342900" algn="l" rtl="0">
              <a:lnSpc>
                <a:spcPct val="10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None/>
            </a:pPr>
            <a:r>
              <a:rPr lang="en-US" sz="1800" b="1" i="0" u="none" strike="noStrike" cap="none">
                <a:solidFill>
                  <a:schemeClr val="dk1"/>
                </a:solidFill>
                <a:latin typeface="Helvetica Neue"/>
                <a:ea typeface="Helvetica Neue"/>
                <a:cs typeface="Helvetica Neue"/>
                <a:sym typeface="Helvetica Neue"/>
              </a:rPr>
              <a:t>     NOTE</a:t>
            </a:r>
            <a:r>
              <a:rPr lang="en-US" sz="1800" b="0" i="0" u="none" strike="noStrike" cap="none">
                <a:solidFill>
                  <a:schemeClr val="dk1"/>
                </a:solidFill>
                <a:latin typeface="Helvetica Neue"/>
                <a:ea typeface="Helvetica Neue"/>
                <a:cs typeface="Helvetica Neue"/>
                <a:sym typeface="Helvetica Neue"/>
              </a:rPr>
              <a:t>:  We shall see an alternative procedure for this task later</a:t>
            </a:r>
            <a:endParaRPr sz="1800" b="0" i="1" u="none" strike="noStrike" cap="none" baseline="-25000">
              <a:solidFill>
                <a:schemeClr val="dk1"/>
              </a:solidFill>
              <a:latin typeface="Helvetica Neue"/>
              <a:ea typeface="Helvetica Neue"/>
              <a:cs typeface="Helvetica Neue"/>
              <a:sym typeface="Helvetica Neue"/>
            </a:endParaRPr>
          </a:p>
          <a:p>
            <a:pPr marL="342900" marR="0" lvl="0" indent="-240030" algn="l" rtl="0">
              <a:spcBef>
                <a:spcPts val="630"/>
              </a:spcBef>
              <a:spcAft>
                <a:spcPts val="0"/>
              </a:spcAft>
              <a:buClr>
                <a:schemeClr val="dk2"/>
              </a:buClr>
              <a:buSzPts val="1620"/>
              <a:buFont typeface="Arial"/>
              <a:buNone/>
            </a:pPr>
            <a:endParaRPr sz="1800" b="0" i="1" u="none" baseline="-25000">
              <a:solidFill>
                <a:schemeClr val="dk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0"/>
          <p:cNvSpPr txBox="1">
            <a:spLocks noGrp="1"/>
          </p:cNvSpPr>
          <p:nvPr>
            <p:ph type="title"/>
          </p:nvPr>
        </p:nvSpPr>
        <p:spPr>
          <a:xfrm>
            <a:off x="863600" y="4857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Closure of Functional Dependencies (Cont.)</a:t>
            </a:r>
            <a:endParaRPr/>
          </a:p>
        </p:txBody>
      </p:sp>
      <p:sp>
        <p:nvSpPr>
          <p:cNvPr id="224" name="Google Shape;224;p20"/>
          <p:cNvSpPr txBox="1">
            <a:spLocks noGrp="1"/>
          </p:cNvSpPr>
          <p:nvPr>
            <p:ph type="body" idx="1"/>
          </p:nvPr>
        </p:nvSpPr>
        <p:spPr>
          <a:xfrm>
            <a:off x="814387" y="1474787"/>
            <a:ext cx="7359650" cy="414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Additional rules: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If α →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holds</a:t>
            </a:r>
            <a:r>
              <a:rPr lang="en-US" sz="1800" b="0" i="1" u="none">
                <a:solidFill>
                  <a:schemeClr val="dk1"/>
                </a:solidFill>
                <a:latin typeface="Helvetica Neue"/>
                <a:ea typeface="Helvetica Neue"/>
                <a:cs typeface="Helvetica Neue"/>
                <a:sym typeface="Helvetica Neue"/>
              </a:rPr>
              <a:t> a</a:t>
            </a:r>
            <a:r>
              <a:rPr lang="en-US" sz="1800" b="0" i="0" u="none">
                <a:solidFill>
                  <a:schemeClr val="dk1"/>
                </a:solidFill>
                <a:latin typeface="Helvetica Neue"/>
                <a:ea typeface="Helvetica Neue"/>
                <a:cs typeface="Helvetica Neue"/>
                <a:sym typeface="Helvetica Neue"/>
              </a:rPr>
              <a:t>nd α</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γ holds,  then α →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γ holds </a:t>
            </a:r>
            <a:r>
              <a:rPr lang="en-US" sz="1800" b="1" i="0" u="none">
                <a:solidFill>
                  <a:schemeClr val="dk1"/>
                </a:solidFill>
                <a:latin typeface="Helvetica Neue"/>
                <a:ea typeface="Helvetica Neue"/>
                <a:cs typeface="Helvetica Neue"/>
                <a:sym typeface="Helvetica Neue"/>
              </a:rPr>
              <a:t>(</a:t>
            </a:r>
            <a:r>
              <a:rPr lang="en-US" sz="1800" b="1" i="0" u="none">
                <a:solidFill>
                  <a:srgbClr val="000099"/>
                </a:solidFill>
                <a:latin typeface="Helvetica Neue"/>
                <a:ea typeface="Helvetica Neue"/>
                <a:cs typeface="Helvetica Neue"/>
                <a:sym typeface="Helvetica Neue"/>
              </a:rPr>
              <a:t>union</a:t>
            </a:r>
            <a:r>
              <a:rPr lang="en-US" sz="1800" b="1"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If α →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γ holds, then α →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holds and α</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γ holds </a:t>
            </a:r>
            <a:r>
              <a:rPr lang="en-US" sz="1800" b="1" i="0" u="none">
                <a:solidFill>
                  <a:schemeClr val="dk1"/>
                </a:solidFill>
                <a:latin typeface="Helvetica Neue"/>
                <a:ea typeface="Helvetica Neue"/>
                <a:cs typeface="Helvetica Neue"/>
                <a:sym typeface="Helvetica Neue"/>
              </a:rPr>
              <a:t>(</a:t>
            </a:r>
            <a:r>
              <a:rPr lang="en-US" sz="1800" b="1" i="0" u="none">
                <a:solidFill>
                  <a:srgbClr val="000099"/>
                </a:solidFill>
                <a:latin typeface="Helvetica Neue"/>
                <a:ea typeface="Helvetica Neue"/>
                <a:cs typeface="Helvetica Neue"/>
                <a:sym typeface="Helvetica Neue"/>
              </a:rPr>
              <a:t>decomposition</a:t>
            </a:r>
            <a:r>
              <a:rPr lang="en-US" sz="1800" b="1" i="0" u="none">
                <a:solidFill>
                  <a:schemeClr val="dk1"/>
                </a:solidFill>
                <a:latin typeface="Helvetica Neue"/>
                <a:ea typeface="Helvetica Neue"/>
                <a:cs typeface="Helvetica Neue"/>
                <a:sym typeface="Helvetica Neue"/>
              </a:rPr>
              <a:t>)</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If α →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holds</a:t>
            </a:r>
            <a:r>
              <a:rPr lang="en-US" sz="1800" b="0" i="1" u="none">
                <a:solidFill>
                  <a:schemeClr val="dk1"/>
                </a:solidFill>
                <a:latin typeface="Helvetica Neue"/>
                <a:ea typeface="Helvetica Neue"/>
                <a:cs typeface="Helvetica Neue"/>
                <a:sym typeface="Helvetica Neue"/>
              </a:rPr>
              <a:t> a</a:t>
            </a:r>
            <a:r>
              <a:rPr lang="en-US" sz="1800" b="0" i="0" u="none">
                <a:solidFill>
                  <a:schemeClr val="dk1"/>
                </a:solidFill>
                <a:latin typeface="Helvetica Neue"/>
                <a:ea typeface="Helvetica Neue"/>
                <a:cs typeface="Helvetica Neue"/>
                <a:sym typeface="Helvetica Neue"/>
              </a:rPr>
              <a:t>nd γ </a:t>
            </a:r>
            <a:r>
              <a:rPr lang="en-US" sz="1800" b="0" i="1" u="none">
                <a:solidFill>
                  <a:schemeClr val="dk1"/>
                </a:solidFill>
                <a:latin typeface="Helvetica Neue"/>
                <a:ea typeface="Helvetica Neue"/>
                <a:cs typeface="Helvetica Neue"/>
                <a:sym typeface="Helvetica Neue"/>
              </a:rPr>
              <a:t>β </a:t>
            </a:r>
            <a:r>
              <a:rPr lang="en-US" sz="1800" b="0" i="0" u="none">
                <a:solidFill>
                  <a:schemeClr val="dk1"/>
                </a:solidFill>
                <a:latin typeface="Helvetica Neue"/>
                <a:ea typeface="Helvetica Neue"/>
                <a:cs typeface="Helvetica Neue"/>
                <a:sym typeface="Helvetica Neue"/>
              </a:rPr>
              <a:t>→ δ holds, then α γ → δ holds</a:t>
            </a:r>
            <a:r>
              <a:rPr lang="en-US" sz="1800" b="1" i="0" u="none">
                <a:solidFill>
                  <a:schemeClr val="dk1"/>
                </a:solidFill>
                <a:latin typeface="Helvetica Neue"/>
                <a:ea typeface="Helvetica Neue"/>
                <a:cs typeface="Helvetica Neue"/>
                <a:sym typeface="Helvetica Neue"/>
              </a:rPr>
              <a:t> (</a:t>
            </a:r>
            <a:r>
              <a:rPr lang="en-US" sz="1800" b="1" i="0" u="none">
                <a:solidFill>
                  <a:srgbClr val="000099"/>
                </a:solidFill>
                <a:latin typeface="Helvetica Neue"/>
                <a:ea typeface="Helvetica Neue"/>
                <a:cs typeface="Helvetica Neue"/>
                <a:sym typeface="Helvetica Neue"/>
              </a:rPr>
              <a:t>pseudotransitivity</a:t>
            </a:r>
            <a:r>
              <a:rPr lang="en-US" sz="1800" b="1" i="0" u="none">
                <a:solidFill>
                  <a:schemeClr val="dk1"/>
                </a:solidFill>
                <a:latin typeface="Helvetica Neue"/>
                <a:ea typeface="Helvetica Neue"/>
                <a:cs typeface="Helvetica Neue"/>
                <a:sym typeface="Helvetica Neue"/>
              </a:rPr>
              <a:t>)</a:t>
            </a:r>
            <a:endParaRPr sz="1800" b="0" i="0" u="none">
              <a:solidFill>
                <a:schemeClr val="dk1"/>
              </a:solidFill>
              <a:latin typeface="Helvetica Neue"/>
              <a:ea typeface="Helvetica Neue"/>
              <a:cs typeface="Helvetica Neue"/>
              <a:sym typeface="Helvetica Neue"/>
            </a:endParaRPr>
          </a:p>
          <a:p>
            <a:pPr marL="742950" lvl="1" indent="-28575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The above rules can be inferred from Armstrong’s axioms.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Closure of Attribute Sets</a:t>
            </a:r>
            <a:endParaRPr/>
          </a:p>
        </p:txBody>
      </p:sp>
      <p:sp>
        <p:nvSpPr>
          <p:cNvPr id="231" name="Google Shape;231;p21"/>
          <p:cNvSpPr txBox="1">
            <a:spLocks noGrp="1"/>
          </p:cNvSpPr>
          <p:nvPr>
            <p:ph type="body" idx="1"/>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Given a set of attributes </a:t>
            </a:r>
            <a:r>
              <a:rPr lang="en-US" sz="1800" b="0" i="0" u="none">
                <a:solidFill>
                  <a:schemeClr val="dk1"/>
                </a:solidFill>
                <a:latin typeface="Noto Sans Symbols"/>
                <a:ea typeface="Noto Sans Symbols"/>
                <a:cs typeface="Noto Sans Symbols"/>
                <a:sym typeface="Noto Sans Symbols"/>
              </a:rPr>
              <a:t>α,</a:t>
            </a:r>
            <a:r>
              <a:rPr lang="en-US" sz="1800" b="0" i="0" u="none">
                <a:solidFill>
                  <a:schemeClr val="dk1"/>
                </a:solidFill>
                <a:latin typeface="Helvetica Neue"/>
                <a:ea typeface="Helvetica Neue"/>
                <a:cs typeface="Helvetica Neue"/>
                <a:sym typeface="Helvetica Neue"/>
              </a:rPr>
              <a:t> define the </a:t>
            </a:r>
            <a:r>
              <a:rPr lang="en-US" sz="1800" b="1" i="1" u="none">
                <a:solidFill>
                  <a:srgbClr val="000099"/>
                </a:solidFill>
                <a:latin typeface="Helvetica Neue"/>
                <a:ea typeface="Helvetica Neue"/>
                <a:cs typeface="Helvetica Neue"/>
                <a:sym typeface="Helvetica Neue"/>
              </a:rPr>
              <a:t>closure</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of </a:t>
            </a:r>
            <a:r>
              <a:rPr lang="en-US" sz="1800" b="0" i="0" u="none">
                <a:solidFill>
                  <a:schemeClr val="dk1"/>
                </a:solidFill>
                <a:latin typeface="Noto Sans Symbols"/>
                <a:ea typeface="Noto Sans Symbols"/>
                <a:cs typeface="Noto Sans Symbols"/>
                <a:sym typeface="Noto Sans Symbols"/>
              </a:rPr>
              <a:t>α</a:t>
            </a:r>
            <a:r>
              <a:rPr lang="en-US" sz="1800" b="0" i="0" u="none">
                <a:solidFill>
                  <a:schemeClr val="dk1"/>
                </a:solidFill>
                <a:latin typeface="Helvetica Neue"/>
                <a:ea typeface="Helvetica Neue"/>
                <a:cs typeface="Helvetica Neue"/>
                <a:sym typeface="Helvetica Neue"/>
              </a:rPr>
              <a:t> </a:t>
            </a:r>
            <a:r>
              <a:rPr lang="en-US" sz="1800" b="1" i="0" u="none">
                <a:solidFill>
                  <a:srgbClr val="000099"/>
                </a:solidFill>
                <a:latin typeface="Helvetica Neue"/>
                <a:ea typeface="Helvetica Neue"/>
                <a:cs typeface="Helvetica Neue"/>
                <a:sym typeface="Helvetica Neue"/>
              </a:rPr>
              <a:t>under</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F</a:t>
            </a:r>
            <a:r>
              <a:rPr lang="en-US" sz="1800" b="0" i="0" u="none">
                <a:solidFill>
                  <a:schemeClr val="dk1"/>
                </a:solidFill>
                <a:latin typeface="Helvetica Neue"/>
                <a:ea typeface="Helvetica Neue"/>
                <a:cs typeface="Helvetica Neue"/>
                <a:sym typeface="Helvetica Neue"/>
              </a:rPr>
              <a:t> (denoted by </a:t>
            </a:r>
            <a:r>
              <a:rPr lang="en-US" sz="1800" b="0" i="0" u="none">
                <a:solidFill>
                  <a:schemeClr val="dk1"/>
                </a:solidFill>
                <a:latin typeface="Noto Sans Symbols"/>
                <a:ea typeface="Noto Sans Symbols"/>
                <a:cs typeface="Noto Sans Symbols"/>
                <a:sym typeface="Noto Sans Symbols"/>
              </a:rPr>
              <a:t>α</a:t>
            </a:r>
            <a:r>
              <a:rPr lang="en-US" sz="1800" b="0" i="0" u="none" baseline="30000">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as the set of attributes that are functionally determined by </a:t>
            </a:r>
            <a:r>
              <a:rPr lang="en-US" sz="1800" b="0" i="0" u="none">
                <a:solidFill>
                  <a:schemeClr val="dk1"/>
                </a:solidFill>
                <a:latin typeface="Noto Sans Symbols"/>
                <a:ea typeface="Noto Sans Symbols"/>
                <a:cs typeface="Noto Sans Symbols"/>
                <a:sym typeface="Noto Sans Symbols"/>
              </a:rPr>
              <a:t>α</a:t>
            </a:r>
            <a:r>
              <a:rPr lang="en-US" sz="1800" b="0" i="0" u="none">
                <a:solidFill>
                  <a:schemeClr val="dk1"/>
                </a:solidFill>
                <a:latin typeface="Helvetica Neue"/>
                <a:ea typeface="Helvetica Neue"/>
                <a:cs typeface="Helvetica Neue"/>
                <a:sym typeface="Helvetica Neue"/>
              </a:rPr>
              <a:t> under </a:t>
            </a:r>
            <a:r>
              <a:rPr lang="en-US" sz="1800" b="0" i="1" u="none">
                <a:solidFill>
                  <a:schemeClr val="dk1"/>
                </a:solidFill>
                <a:latin typeface="Helvetica Neue"/>
                <a:ea typeface="Helvetica Neue"/>
                <a:cs typeface="Helvetica Neue"/>
                <a:sym typeface="Helvetica Neue"/>
              </a:rPr>
              <a:t>F</a:t>
            </a:r>
            <a:endParaRPr/>
          </a:p>
          <a:p>
            <a:pPr marL="342900" lvl="0" indent="-240030" algn="l" rtl="0">
              <a:lnSpc>
                <a:spcPct val="100000"/>
              </a:lnSpc>
              <a:spcBef>
                <a:spcPts val="630"/>
              </a:spcBef>
              <a:spcAft>
                <a:spcPts val="0"/>
              </a:spcAft>
              <a:buClr>
                <a:schemeClr val="dk2"/>
              </a:buClr>
              <a:buSzPts val="1620"/>
              <a:buFont typeface="Arial"/>
              <a:buNone/>
            </a:pPr>
            <a:endParaRPr sz="1800" b="0" i="1"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 Algorithm to compute </a:t>
            </a:r>
            <a:r>
              <a:rPr lang="en-US" sz="1800" b="0" i="0" u="none">
                <a:solidFill>
                  <a:schemeClr val="dk1"/>
                </a:solidFill>
                <a:latin typeface="Noto Sans Symbols"/>
                <a:ea typeface="Noto Sans Symbols"/>
                <a:cs typeface="Noto Sans Symbols"/>
                <a:sym typeface="Noto Sans Symbols"/>
              </a:rPr>
              <a:t>α</a:t>
            </a:r>
            <a:r>
              <a:rPr lang="en-US" sz="1800" b="0" i="0" u="none" baseline="30000">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the closure of </a:t>
            </a:r>
            <a:r>
              <a:rPr lang="en-US" sz="1800" b="0" i="0" u="none">
                <a:solidFill>
                  <a:schemeClr val="dk1"/>
                </a:solidFill>
                <a:latin typeface="Noto Sans Symbols"/>
                <a:ea typeface="Noto Sans Symbols"/>
                <a:cs typeface="Noto Sans Symbols"/>
                <a:sym typeface="Noto Sans Symbols"/>
              </a:rPr>
              <a:t>α</a:t>
            </a:r>
            <a:r>
              <a:rPr lang="en-US" sz="1800" b="0" i="0" u="none">
                <a:solidFill>
                  <a:schemeClr val="dk1"/>
                </a:solidFill>
                <a:latin typeface="Helvetica Neue"/>
                <a:ea typeface="Helvetica Neue"/>
                <a:cs typeface="Helvetica Neue"/>
                <a:sym typeface="Helvetica Neue"/>
              </a:rPr>
              <a:t> under </a:t>
            </a:r>
            <a:r>
              <a:rPr lang="en-US" sz="1800" b="0" i="1" u="none">
                <a:solidFill>
                  <a:schemeClr val="dk1"/>
                </a:solidFill>
                <a:latin typeface="Helvetica Neue"/>
                <a:ea typeface="Helvetica Neue"/>
                <a:cs typeface="Helvetica Neue"/>
                <a:sym typeface="Helvetica Neue"/>
              </a:rPr>
              <a:t>F</a:t>
            </a:r>
            <a:br>
              <a:rPr lang="en-US" sz="1800" b="0" i="1"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SzPts val="1620"/>
              <a:buNone/>
            </a:pPr>
            <a:r>
              <a:rPr lang="en-US" sz="1800" b="0" i="1" u="none">
                <a:solidFill>
                  <a:schemeClr val="dk1"/>
                </a:solidFill>
                <a:latin typeface="Helvetica Neue"/>
                <a:ea typeface="Helvetica Neue"/>
                <a:cs typeface="Helvetica Neue"/>
                <a:sym typeface="Helvetica Neue"/>
              </a:rPr>
              <a:t>      	result </a:t>
            </a:r>
            <a:r>
              <a:rPr lang="en-US" sz="1800" b="0" i="0" u="none">
                <a:solidFill>
                  <a:schemeClr val="dk1"/>
                </a:solidFill>
                <a:latin typeface="Helvetica Neue"/>
                <a:ea typeface="Helvetica Neue"/>
                <a:cs typeface="Helvetica Neue"/>
                <a:sym typeface="Helvetica Neue"/>
              </a:rPr>
              <a:t>:= </a:t>
            </a:r>
            <a:r>
              <a:rPr lang="en-US" sz="1800" b="0" i="0" u="none">
                <a:solidFill>
                  <a:schemeClr val="dk1"/>
                </a:solidFill>
                <a:latin typeface="Noto Sans Symbols"/>
                <a:ea typeface="Noto Sans Symbols"/>
                <a:cs typeface="Noto Sans Symbols"/>
                <a:sym typeface="Noto Sans Symbols"/>
              </a:rPr>
              <a:t>α</a:t>
            </a:r>
            <a:r>
              <a:rPr lang="en-US" sz="1800" b="0" i="0" u="none">
                <a:solidFill>
                  <a:schemeClr val="dk1"/>
                </a:solidFill>
                <a:latin typeface="Helvetica Neue"/>
                <a:ea typeface="Helvetica Neue"/>
                <a:cs typeface="Helvetica Neue"/>
                <a:sym typeface="Helvetica Neue"/>
              </a:rPr>
              <a:t>;</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while</a:t>
            </a:r>
            <a:r>
              <a:rPr lang="en-US" sz="1800" b="0" i="0" u="none">
                <a:solidFill>
                  <a:schemeClr val="dk1"/>
                </a:solidFill>
                <a:latin typeface="Helvetica Neue"/>
                <a:ea typeface="Helvetica Neue"/>
                <a:cs typeface="Helvetica Neue"/>
                <a:sym typeface="Helvetica Neue"/>
              </a:rPr>
              <a:t> (changes to </a:t>
            </a:r>
            <a:r>
              <a:rPr lang="en-US" sz="1800" b="0" i="1" u="none">
                <a:solidFill>
                  <a:schemeClr val="dk1"/>
                </a:solidFill>
                <a:latin typeface="Helvetica Neue"/>
                <a:ea typeface="Helvetica Neue"/>
                <a:cs typeface="Helvetica Neue"/>
                <a:sym typeface="Helvetica Neue"/>
              </a:rPr>
              <a:t>result</a:t>
            </a:r>
            <a:r>
              <a:rPr lang="en-US" sz="1800" b="0" i="0" u="none">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do</a:t>
            </a:r>
            <a:br>
              <a:rPr lang="en-US" sz="1800" b="1" i="0" u="none">
                <a:solidFill>
                  <a:schemeClr val="dk1"/>
                </a:solidFill>
                <a:latin typeface="Helvetica Neue"/>
                <a:ea typeface="Helvetica Neue"/>
                <a:cs typeface="Helvetica Neue"/>
                <a:sym typeface="Helvetica Neue"/>
              </a:rPr>
            </a:br>
            <a:r>
              <a:rPr lang="en-US" sz="1800" b="1" i="0" u="none">
                <a:solidFill>
                  <a:schemeClr val="dk1"/>
                </a:solidFill>
                <a:latin typeface="Helvetica Neue"/>
                <a:ea typeface="Helvetica Neue"/>
                <a:cs typeface="Helvetica Neue"/>
                <a:sym typeface="Helvetica Neue"/>
              </a:rPr>
              <a:t>		for each </a:t>
            </a:r>
            <a:r>
              <a:rPr lang="en-US" sz="1800" b="0" i="0" u="none">
                <a:solidFill>
                  <a:schemeClr val="dk1"/>
                </a:solidFill>
                <a:latin typeface="Helvetica Neue"/>
                <a:ea typeface="Helvetica Neue"/>
                <a:cs typeface="Helvetica Neue"/>
                <a:sym typeface="Helvetica Neue"/>
              </a:rPr>
              <a:t>β</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γ </a:t>
            </a:r>
            <a:r>
              <a:rPr lang="en-US" sz="1800" b="1" i="0" u="none">
                <a:solidFill>
                  <a:schemeClr val="dk1"/>
                </a:solidFill>
                <a:latin typeface="Helvetica Neue"/>
                <a:ea typeface="Helvetica Neue"/>
                <a:cs typeface="Helvetica Neue"/>
                <a:sym typeface="Helvetica Neue"/>
              </a:rPr>
              <a:t>in</a:t>
            </a:r>
            <a:r>
              <a:rPr lang="en-US" sz="1800" b="0" i="1" u="none">
                <a:solidFill>
                  <a:schemeClr val="dk1"/>
                </a:solidFill>
                <a:latin typeface="Helvetica Neue"/>
                <a:ea typeface="Helvetica Neue"/>
                <a:cs typeface="Helvetica Neue"/>
                <a:sym typeface="Helvetica Neue"/>
              </a:rPr>
              <a:t> F</a:t>
            </a:r>
            <a:r>
              <a:rPr lang="en-US" sz="1800" b="1" i="0" u="none">
                <a:solidFill>
                  <a:schemeClr val="dk1"/>
                </a:solidFill>
                <a:latin typeface="Helvetica Neue"/>
                <a:ea typeface="Helvetica Neue"/>
                <a:cs typeface="Helvetica Neue"/>
                <a:sym typeface="Helvetica Neue"/>
              </a:rPr>
              <a:t> do</a:t>
            </a:r>
            <a:br>
              <a:rPr lang="en-US" sz="1800" b="1" i="0" u="none">
                <a:solidFill>
                  <a:schemeClr val="dk1"/>
                </a:solidFill>
                <a:latin typeface="Helvetica Neue"/>
                <a:ea typeface="Helvetica Neue"/>
                <a:cs typeface="Helvetica Neue"/>
                <a:sym typeface="Helvetica Neue"/>
              </a:rPr>
            </a:br>
            <a:r>
              <a:rPr lang="en-US" sz="1800" b="1" i="0" u="none">
                <a:solidFill>
                  <a:schemeClr val="dk1"/>
                </a:solidFill>
                <a:latin typeface="Helvetica Neue"/>
                <a:ea typeface="Helvetica Neue"/>
                <a:cs typeface="Helvetica Neue"/>
                <a:sym typeface="Helvetica Neue"/>
              </a:rPr>
              <a:t>			begin</a:t>
            </a:r>
            <a:br>
              <a:rPr lang="en-US" sz="1800" b="1" i="0" u="none">
                <a:solidFill>
                  <a:schemeClr val="dk1"/>
                </a:solidFill>
                <a:latin typeface="Helvetica Neue"/>
                <a:ea typeface="Helvetica Neue"/>
                <a:cs typeface="Helvetica Neue"/>
                <a:sym typeface="Helvetica Neue"/>
              </a:rPr>
            </a:br>
            <a:r>
              <a:rPr lang="en-US" sz="1800" b="1" i="0" u="none">
                <a:solidFill>
                  <a:schemeClr val="dk1"/>
                </a:solidFill>
                <a:latin typeface="Helvetica Neue"/>
                <a:ea typeface="Helvetica Neue"/>
                <a:cs typeface="Helvetica Neue"/>
                <a:sym typeface="Helvetica Neue"/>
              </a:rPr>
              <a:t>				if </a:t>
            </a:r>
            <a:r>
              <a:rPr lang="en-US" sz="1800" b="0" i="0" u="none">
                <a:solidFill>
                  <a:schemeClr val="dk1"/>
                </a:solidFill>
                <a:latin typeface="Helvetica Neue"/>
                <a:ea typeface="Helvetica Neue"/>
                <a:cs typeface="Helvetica Neue"/>
                <a:sym typeface="Helvetica Neue"/>
              </a:rPr>
              <a:t>β</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result</a:t>
            </a:r>
            <a:r>
              <a:rPr lang="en-US" sz="1800" b="1" i="0" u="none">
                <a:solidFill>
                  <a:schemeClr val="dk1"/>
                </a:solidFill>
                <a:latin typeface="Helvetica Neue"/>
                <a:ea typeface="Helvetica Neue"/>
                <a:cs typeface="Helvetica Neue"/>
                <a:sym typeface="Helvetica Neue"/>
              </a:rPr>
              <a:t> then </a:t>
            </a:r>
            <a:r>
              <a:rPr lang="en-US" sz="1800" b="0" i="1" u="none">
                <a:solidFill>
                  <a:schemeClr val="dk1"/>
                </a:solidFill>
                <a:latin typeface="Helvetica Neue"/>
                <a:ea typeface="Helvetica Neue"/>
                <a:cs typeface="Helvetica Neue"/>
                <a:sym typeface="Helvetica Neue"/>
              </a:rPr>
              <a:t> result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result </a:t>
            </a:r>
            <a:r>
              <a:rPr lang="en-US" sz="1800" b="0" i="0" u="none">
                <a:solidFill>
                  <a:schemeClr val="dk1"/>
                </a:solidFill>
                <a:latin typeface="Helvetica Neue"/>
                <a:ea typeface="Helvetica Neue"/>
                <a:cs typeface="Helvetica Neue"/>
                <a:sym typeface="Helvetica Neue"/>
              </a:rPr>
              <a:t>∪ γ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end</a:t>
            </a:r>
            <a:endParaRPr/>
          </a:p>
          <a:p>
            <a:pPr marL="342900" lvl="0" indent="-342900" algn="l" rtl="0">
              <a:lnSpc>
                <a:spcPct val="100000"/>
              </a:lnSpc>
              <a:spcBef>
                <a:spcPts val="630"/>
              </a:spcBef>
              <a:spcAft>
                <a:spcPts val="0"/>
              </a:spcAft>
              <a:buSzPts val="1620"/>
              <a:buNone/>
            </a:pPr>
            <a:endParaRPr sz="1800" b="1" i="0" u="none">
              <a:solidFill>
                <a:schemeClr val="dk1"/>
              </a:solidFill>
              <a:latin typeface="Helvetica Neue"/>
              <a:ea typeface="Helvetica Neue"/>
              <a:cs typeface="Helvetica Neue"/>
              <a:sym typeface="Helvetica Neue"/>
            </a:endParaRPr>
          </a:p>
          <a:p>
            <a:pPr marL="342900" lvl="0" indent="-240030" algn="l" rtl="0">
              <a:spcBef>
                <a:spcPts val="630"/>
              </a:spcBef>
              <a:spcAft>
                <a:spcPts val="0"/>
              </a:spcAft>
              <a:buSzPts val="1620"/>
              <a:buNone/>
            </a:pPr>
            <a:endParaRPr sz="1800" b="1" i="0" u="none">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Example of Attribute Set Closure</a:t>
            </a:r>
            <a:endParaRPr/>
          </a:p>
        </p:txBody>
      </p:sp>
      <p:sp>
        <p:nvSpPr>
          <p:cNvPr id="238" name="Google Shape;238;p22"/>
          <p:cNvSpPr txBox="1">
            <a:spLocks noGrp="1"/>
          </p:cNvSpPr>
          <p:nvPr>
            <p:ph type="body" idx="1"/>
          </p:nvPr>
        </p:nvSpPr>
        <p:spPr>
          <a:xfrm>
            <a:off x="927100" y="906462"/>
            <a:ext cx="7131050" cy="554831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1620"/>
              <a:buFont typeface="Arial"/>
              <a:buChar char="●"/>
            </a:pPr>
            <a:r>
              <a:rPr lang="en-US" sz="1800" b="0" i="1" u="none">
                <a:solidFill>
                  <a:schemeClr val="dk1"/>
                </a:solidFill>
                <a:latin typeface="Helvetica Neue"/>
                <a:ea typeface="Helvetica Neue"/>
                <a:cs typeface="Helvetica Neue"/>
                <a:sym typeface="Helvetica Neue"/>
              </a:rPr>
              <a:t>R = (A, B, C, G, H, I)</a:t>
            </a:r>
            <a:endParaRPr/>
          </a:p>
          <a:p>
            <a:pPr marL="342900" lvl="0" indent="-342900" algn="l" rtl="0">
              <a:lnSpc>
                <a:spcPct val="90000"/>
              </a:lnSpc>
              <a:spcBef>
                <a:spcPts val="630"/>
              </a:spcBef>
              <a:spcAft>
                <a:spcPts val="0"/>
              </a:spcAft>
              <a:buClr>
                <a:schemeClr val="dk2"/>
              </a:buClr>
              <a:buSzPts val="1620"/>
              <a:buFont typeface="Arial"/>
              <a:buChar char="●"/>
            </a:pPr>
            <a:r>
              <a:rPr lang="en-US" sz="1800" b="0" i="1" u="none">
                <a:solidFill>
                  <a:schemeClr val="dk1"/>
                </a:solidFill>
                <a:latin typeface="Helvetica Neue"/>
                <a:ea typeface="Helvetica Neue"/>
                <a:cs typeface="Helvetica Neue"/>
                <a:sym typeface="Helvetica Neue"/>
              </a:rPr>
              <a:t>F = </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A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B</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A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C </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B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9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AG)</a:t>
            </a:r>
            <a:r>
              <a:rPr lang="en-US" sz="1800" b="0" i="0" u="none" baseline="30000">
                <a:solidFill>
                  <a:schemeClr val="dk1"/>
                </a:solidFill>
                <a:latin typeface="Helvetica Neue"/>
                <a:ea typeface="Helvetica Neue"/>
                <a:cs typeface="Helvetica Neue"/>
                <a:sym typeface="Helvetica Neue"/>
              </a:rPr>
              <a:t>+</a:t>
            </a:r>
            <a:endParaRPr sz="1800" b="0" i="0" u="none">
              <a:solidFill>
                <a:schemeClr val="dk1"/>
              </a:solidFill>
              <a:latin typeface="Helvetica Neue"/>
              <a:ea typeface="Helvetica Neue"/>
              <a:cs typeface="Helvetica Neue"/>
              <a:sym typeface="Helvetica Neue"/>
            </a:endParaRPr>
          </a:p>
          <a:p>
            <a:pPr marL="762000" lvl="1" indent="-30480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1.	</a:t>
            </a:r>
            <a:r>
              <a:rPr lang="en-US" sz="1800" b="0" i="1" u="none">
                <a:solidFill>
                  <a:schemeClr val="dk1"/>
                </a:solidFill>
                <a:latin typeface="Helvetica Neue"/>
                <a:ea typeface="Helvetica Neue"/>
                <a:cs typeface="Helvetica Neue"/>
                <a:sym typeface="Helvetica Neue"/>
              </a:rPr>
              <a:t>result = AG</a:t>
            </a:r>
            <a:endParaRPr/>
          </a:p>
          <a:p>
            <a:pPr marL="762000" lvl="1" indent="-30480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2.	</a:t>
            </a:r>
            <a:r>
              <a:rPr lang="en-US" sz="1800" b="0" i="1" u="none">
                <a:solidFill>
                  <a:schemeClr val="dk1"/>
                </a:solidFill>
                <a:latin typeface="Helvetica Neue"/>
                <a:ea typeface="Helvetica Neue"/>
                <a:cs typeface="Helvetica Neue"/>
                <a:sym typeface="Helvetica Neue"/>
              </a:rPr>
              <a:t>result = ABCG	(A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C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A </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 B)</a:t>
            </a:r>
            <a:endParaRPr/>
          </a:p>
          <a:p>
            <a:pPr marL="762000" lvl="1" indent="-30480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3.	</a:t>
            </a:r>
            <a:r>
              <a:rPr lang="en-US" sz="1800" b="0" i="1" u="none">
                <a:solidFill>
                  <a:schemeClr val="dk1"/>
                </a:solidFill>
                <a:latin typeface="Helvetica Neue"/>
                <a:ea typeface="Helvetica Neue"/>
                <a:cs typeface="Helvetica Neue"/>
                <a:sym typeface="Helvetica Neue"/>
              </a:rPr>
              <a:t>result = ABCGH	(CG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H</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AGBC)</a:t>
            </a:r>
            <a:endParaRPr/>
          </a:p>
          <a:p>
            <a:pPr marL="762000" lvl="1" indent="-304800" algn="l" rtl="0">
              <a:lnSpc>
                <a:spcPct val="9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4.	</a:t>
            </a:r>
            <a:r>
              <a:rPr lang="en-US" sz="1800" b="0" i="1" u="none">
                <a:solidFill>
                  <a:schemeClr val="dk1"/>
                </a:solidFill>
                <a:latin typeface="Helvetica Neue"/>
                <a:ea typeface="Helvetica Neue"/>
                <a:cs typeface="Helvetica Neue"/>
                <a:sym typeface="Helvetica Neue"/>
              </a:rPr>
              <a:t>result = ABCGHI	(CG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CG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AGBCH)</a:t>
            </a:r>
            <a:endParaRPr/>
          </a:p>
          <a:p>
            <a:pPr marL="342900" lvl="0" indent="-342900" algn="l" rtl="0">
              <a:lnSpc>
                <a:spcPct val="9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Is </a:t>
            </a:r>
            <a:r>
              <a:rPr lang="en-US" sz="1800" b="0" i="1" u="none">
                <a:solidFill>
                  <a:schemeClr val="dk1"/>
                </a:solidFill>
                <a:latin typeface="Helvetica Neue"/>
                <a:ea typeface="Helvetica Neue"/>
                <a:cs typeface="Helvetica Neue"/>
                <a:sym typeface="Helvetica Neue"/>
              </a:rPr>
              <a:t>AG</a:t>
            </a:r>
            <a:r>
              <a:rPr lang="en-US" sz="1800" b="0" i="0" u="none">
                <a:solidFill>
                  <a:schemeClr val="dk1"/>
                </a:solidFill>
                <a:latin typeface="Helvetica Neue"/>
                <a:ea typeface="Helvetica Neue"/>
                <a:cs typeface="Helvetica Neue"/>
                <a:sym typeface="Helvetica Neue"/>
              </a:rPr>
              <a:t> a candidate key?  </a:t>
            </a:r>
            <a:endParaRPr/>
          </a:p>
          <a:p>
            <a:pPr marL="762000" lvl="1" indent="-304800" algn="l" rtl="0">
              <a:lnSpc>
                <a:spcPct val="90000"/>
              </a:lnSpc>
              <a:spcBef>
                <a:spcPts val="630"/>
              </a:spcBef>
              <a:spcAft>
                <a:spcPts val="0"/>
              </a:spcAft>
              <a:buClr>
                <a:schemeClr val="folHlink"/>
              </a:buClr>
              <a:buSzPts val="1440"/>
              <a:buFont typeface="Arial"/>
              <a:buAutoNum type="arabicPeriod"/>
            </a:pPr>
            <a:r>
              <a:rPr lang="en-US" sz="1800" b="0" i="0" u="none">
                <a:solidFill>
                  <a:schemeClr val="dk1"/>
                </a:solidFill>
                <a:latin typeface="Helvetica Neue"/>
                <a:ea typeface="Helvetica Neue"/>
                <a:cs typeface="Helvetica Neue"/>
                <a:sym typeface="Helvetica Neue"/>
              </a:rPr>
              <a:t>Is AG a super key?</a:t>
            </a:r>
            <a:endParaRPr/>
          </a:p>
          <a:p>
            <a:pPr marL="1163637" lvl="2" indent="-304799" algn="l" rtl="0">
              <a:lnSpc>
                <a:spcPct val="90000"/>
              </a:lnSpc>
              <a:spcBef>
                <a:spcPts val="630"/>
              </a:spcBef>
              <a:spcAft>
                <a:spcPts val="0"/>
              </a:spcAft>
              <a:buClr>
                <a:srgbClr val="33CC33"/>
              </a:buClr>
              <a:buSzPts val="1350"/>
              <a:buFont typeface="Arial"/>
              <a:buAutoNum type="arabicPeriod"/>
            </a:pPr>
            <a:r>
              <a:rPr lang="en-US" sz="1800" b="0" i="0" u="none">
                <a:solidFill>
                  <a:schemeClr val="dk1"/>
                </a:solidFill>
                <a:latin typeface="Helvetica Neue"/>
                <a:ea typeface="Helvetica Neue"/>
                <a:cs typeface="Helvetica Neue"/>
                <a:sym typeface="Helvetica Neue"/>
              </a:rPr>
              <a:t>Does </a:t>
            </a:r>
            <a:r>
              <a:rPr lang="en-US" sz="1800" b="0" i="1" u="none">
                <a:solidFill>
                  <a:schemeClr val="dk1"/>
                </a:solidFill>
                <a:latin typeface="Helvetica Neue"/>
                <a:ea typeface="Helvetica Neue"/>
                <a:cs typeface="Helvetica Neue"/>
                <a:sym typeface="Helvetica Neue"/>
              </a:rPr>
              <a:t>AG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R? == </a:t>
            </a:r>
            <a:r>
              <a:rPr lang="en-US" sz="1800" b="0" i="0" u="none">
                <a:solidFill>
                  <a:schemeClr val="dk1"/>
                </a:solidFill>
                <a:latin typeface="Helvetica Neue"/>
                <a:ea typeface="Helvetica Neue"/>
                <a:cs typeface="Helvetica Neue"/>
                <a:sym typeface="Helvetica Neue"/>
              </a:rPr>
              <a:t>Is (AG)</a:t>
            </a:r>
            <a:r>
              <a:rPr lang="en-US" sz="1800" b="0" i="0" u="none" baseline="30000">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R</a:t>
            </a:r>
            <a:endParaRPr sz="1800" b="0" i="1" u="none">
              <a:solidFill>
                <a:schemeClr val="dk1"/>
              </a:solidFill>
              <a:latin typeface="Helvetica Neue"/>
              <a:ea typeface="Helvetica Neue"/>
              <a:cs typeface="Helvetica Neue"/>
              <a:sym typeface="Helvetica Neue"/>
            </a:endParaRPr>
          </a:p>
          <a:p>
            <a:pPr marL="762000" lvl="1" indent="-304800" algn="l" rtl="0">
              <a:lnSpc>
                <a:spcPct val="90000"/>
              </a:lnSpc>
              <a:spcBef>
                <a:spcPts val="630"/>
              </a:spcBef>
              <a:spcAft>
                <a:spcPts val="0"/>
              </a:spcAft>
              <a:buClr>
                <a:schemeClr val="folHlink"/>
              </a:buClr>
              <a:buSzPts val="1440"/>
              <a:buFont typeface="Arial"/>
              <a:buAutoNum type="arabicPeriod"/>
            </a:pPr>
            <a:r>
              <a:rPr lang="en-US" sz="1800" b="0" i="0" u="none">
                <a:solidFill>
                  <a:schemeClr val="dk1"/>
                </a:solidFill>
                <a:latin typeface="Helvetica Neue"/>
                <a:ea typeface="Helvetica Neue"/>
                <a:cs typeface="Helvetica Neue"/>
                <a:sym typeface="Helvetica Neue"/>
              </a:rPr>
              <a:t>Is any subset of AG a superkey?</a:t>
            </a:r>
            <a:endParaRPr/>
          </a:p>
          <a:p>
            <a:pPr marL="1163637" lvl="2" indent="-304799" algn="l" rtl="0">
              <a:lnSpc>
                <a:spcPct val="90000"/>
              </a:lnSpc>
              <a:spcBef>
                <a:spcPts val="630"/>
              </a:spcBef>
              <a:spcAft>
                <a:spcPts val="0"/>
              </a:spcAft>
              <a:buClr>
                <a:srgbClr val="33CC33"/>
              </a:buClr>
              <a:buSzPts val="1350"/>
              <a:buFont typeface="Arial"/>
              <a:buAutoNum type="arabicPeriod"/>
            </a:pPr>
            <a:r>
              <a:rPr lang="en-US" sz="1800" b="0" i="0" u="none">
                <a:solidFill>
                  <a:schemeClr val="dk1"/>
                </a:solidFill>
                <a:latin typeface="Helvetica Neue"/>
                <a:ea typeface="Helvetica Neue"/>
                <a:cs typeface="Helvetica Neue"/>
                <a:sym typeface="Helvetica Neue"/>
              </a:rPr>
              <a:t>Does </a:t>
            </a:r>
            <a:r>
              <a:rPr lang="en-US" sz="1800" b="0" i="1" u="none">
                <a:solidFill>
                  <a:schemeClr val="dk1"/>
                </a:solidFill>
                <a:latin typeface="Helvetica Neue"/>
                <a:ea typeface="Helvetica Neue"/>
                <a:cs typeface="Helvetica Neue"/>
                <a:sym typeface="Helvetica Neue"/>
              </a:rPr>
              <a:t>A</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Is (A)</a:t>
            </a:r>
            <a:r>
              <a:rPr lang="en-US" sz="1800" b="0" i="0" u="none" baseline="30000">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R</a:t>
            </a:r>
            <a:endParaRPr/>
          </a:p>
          <a:p>
            <a:pPr marL="1163637" lvl="2" indent="-304799" algn="l" rtl="0">
              <a:lnSpc>
                <a:spcPct val="90000"/>
              </a:lnSpc>
              <a:spcBef>
                <a:spcPts val="630"/>
              </a:spcBef>
              <a:spcAft>
                <a:spcPts val="0"/>
              </a:spcAft>
              <a:buClr>
                <a:srgbClr val="33CC33"/>
              </a:buClr>
              <a:buSzPts val="1350"/>
              <a:buFont typeface="Arial"/>
              <a:buAutoNum type="arabicPeriod"/>
            </a:pPr>
            <a:r>
              <a:rPr lang="en-US" sz="1800" b="0" i="0" u="none">
                <a:solidFill>
                  <a:schemeClr val="dk1"/>
                </a:solidFill>
                <a:latin typeface="Helvetica Neue"/>
                <a:ea typeface="Helvetica Neue"/>
                <a:cs typeface="Helvetica Neue"/>
                <a:sym typeface="Helvetica Neue"/>
              </a:rPr>
              <a:t>Does </a:t>
            </a:r>
            <a:r>
              <a:rPr lang="en-US" sz="1800" b="0" i="1" u="none">
                <a:solidFill>
                  <a:schemeClr val="dk1"/>
                </a:solidFill>
                <a:latin typeface="Helvetica Neue"/>
                <a:ea typeface="Helvetica Neue"/>
                <a:cs typeface="Helvetica Neue"/>
                <a:sym typeface="Helvetica Neue"/>
              </a:rPr>
              <a:t>G</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R</a:t>
            </a:r>
            <a:r>
              <a:rPr lang="en-US" sz="1800" b="0" i="0" u="none">
                <a:solidFill>
                  <a:schemeClr val="dk1"/>
                </a:solidFill>
                <a:latin typeface="Helvetica Neue"/>
                <a:ea typeface="Helvetica Neue"/>
                <a:cs typeface="Helvetica Neue"/>
                <a:sym typeface="Helvetica Neue"/>
              </a:rPr>
              <a:t>? == Is (G)</a:t>
            </a:r>
            <a:r>
              <a:rPr lang="en-US" sz="1800" b="0" i="0" u="none" baseline="30000">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txBox="1">
            <a:spLocks noGrp="1"/>
          </p:cNvSpPr>
          <p:nvPr>
            <p:ph type="title"/>
          </p:nvPr>
        </p:nvSpPr>
        <p:spPr>
          <a:xfrm>
            <a:off x="952500" y="201612"/>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Uses of Attribute Closure</a:t>
            </a:r>
            <a:endParaRPr/>
          </a:p>
        </p:txBody>
      </p:sp>
      <p:sp>
        <p:nvSpPr>
          <p:cNvPr id="245" name="Google Shape;245;p23"/>
          <p:cNvSpPr txBox="1">
            <a:spLocks noGrp="1"/>
          </p:cNvSpPr>
          <p:nvPr>
            <p:ph type="body" idx="4294967295"/>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None/>
            </a:pPr>
            <a:r>
              <a:rPr lang="en-US" sz="1800" b="0" i="0" u="none">
                <a:solidFill>
                  <a:schemeClr val="dk1"/>
                </a:solidFill>
                <a:latin typeface="Helvetica Neue"/>
                <a:ea typeface="Helvetica Neue"/>
                <a:cs typeface="Helvetica Neue"/>
                <a:sym typeface="Helvetica Neue"/>
              </a:rPr>
              <a:t>There are several uses of the attribute closure algorithm:</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Testing for superkey:</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To test if α is a superkey, we compute α</a:t>
            </a:r>
            <a:r>
              <a:rPr lang="en-US" sz="1800" b="0" i="0" u="none" strike="noStrike" cap="none" baseline="30000">
                <a:solidFill>
                  <a:schemeClr val="dk1"/>
                </a:solidFill>
                <a:latin typeface="Helvetica Neue"/>
                <a:ea typeface="Helvetica Neue"/>
                <a:cs typeface="Helvetica Neue"/>
                <a:sym typeface="Helvetica Neue"/>
              </a:rPr>
              <a:t>+,</a:t>
            </a:r>
            <a:r>
              <a:rPr lang="en-US" sz="1800" b="0" i="0" u="none" strike="noStrike" cap="none">
                <a:solidFill>
                  <a:schemeClr val="dk1"/>
                </a:solidFill>
                <a:latin typeface="Helvetica Neue"/>
                <a:ea typeface="Helvetica Neue"/>
                <a:cs typeface="Helvetica Neue"/>
                <a:sym typeface="Helvetica Neue"/>
              </a:rPr>
              <a:t> and check if α</a:t>
            </a:r>
            <a:r>
              <a:rPr lang="en-US" sz="1800" b="0" i="0" u="none" strike="noStrike" cap="none" baseline="30000">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contains all attributes of </a:t>
            </a:r>
            <a:r>
              <a:rPr lang="en-US" sz="1800" b="0" i="1" u="none" strike="noStrike" cap="none">
                <a:solidFill>
                  <a:schemeClr val="dk1"/>
                </a:solidFill>
                <a:latin typeface="Helvetica Neue"/>
                <a:ea typeface="Helvetica Neue"/>
                <a:cs typeface="Helvetica Neue"/>
                <a:sym typeface="Helvetica Neue"/>
              </a:rPr>
              <a:t>R</a:t>
            </a:r>
            <a:r>
              <a:rPr lang="en-US" sz="1800" b="0" i="0" u="none" strike="noStrike" cap="none">
                <a:solidFill>
                  <a:schemeClr val="dk1"/>
                </a:solidFill>
                <a:latin typeface="Helvetica Neue"/>
                <a:ea typeface="Helvetica Neue"/>
                <a:cs typeface="Helvetica Neue"/>
                <a:sym typeface="Helvetica Neue"/>
              </a:rPr>
              <a:t>.</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Testing functional dependencies</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To check if a functional dependency α → β holds (or, in other words, is in </a:t>
            </a:r>
            <a:r>
              <a:rPr lang="en-US" sz="1800" b="0" i="1" u="none" strike="noStrike" cap="none">
                <a:solidFill>
                  <a:schemeClr val="dk1"/>
                </a:solidFill>
                <a:latin typeface="Helvetica Neue"/>
                <a:ea typeface="Helvetica Neue"/>
                <a:cs typeface="Helvetica Neue"/>
                <a:sym typeface="Helvetica Neue"/>
              </a:rPr>
              <a:t>F</a:t>
            </a:r>
            <a:r>
              <a:rPr lang="en-US" sz="1800" b="0" i="0" u="none" strike="noStrike" cap="none" baseline="30000">
                <a:solidFill>
                  <a:schemeClr val="dk1"/>
                </a:solidFill>
                <a:latin typeface="Helvetica Neue"/>
                <a:ea typeface="Helvetica Neue"/>
                <a:cs typeface="Helvetica Neue"/>
                <a:sym typeface="Helvetica Neue"/>
              </a:rPr>
              <a:t>+</a:t>
            </a:r>
            <a:r>
              <a:rPr lang="en-US" sz="1800" b="0" i="0" u="none" strike="noStrike" cap="none">
                <a:solidFill>
                  <a:schemeClr val="dk1"/>
                </a:solidFill>
                <a:latin typeface="Helvetica Neue"/>
                <a:ea typeface="Helvetica Neue"/>
                <a:cs typeface="Helvetica Neue"/>
                <a:sym typeface="Helvetica Neue"/>
              </a:rPr>
              <a:t>), just check if β ⊆ α</a:t>
            </a:r>
            <a:r>
              <a:rPr lang="en-US" sz="1800" b="0" i="0" u="none" strike="noStrike" cap="none" baseline="30000">
                <a:solidFill>
                  <a:schemeClr val="dk1"/>
                </a:solidFill>
                <a:latin typeface="Helvetica Neue"/>
                <a:ea typeface="Helvetica Neue"/>
                <a:cs typeface="Helvetica Neue"/>
                <a:sym typeface="Helvetica Neue"/>
              </a:rPr>
              <a:t>+</a:t>
            </a:r>
            <a:r>
              <a:rPr lang="en-US" sz="1800" b="0" i="0" u="none" strike="noStrike" cap="none">
                <a:solidFill>
                  <a:schemeClr val="dk1"/>
                </a:solidFill>
                <a:latin typeface="Helvetica Neue"/>
                <a:ea typeface="Helvetica Neue"/>
                <a:cs typeface="Helvetica Neue"/>
                <a:sym typeface="Helvetica Neue"/>
              </a:rPr>
              <a:t>. </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That is, we compute α</a:t>
            </a:r>
            <a:r>
              <a:rPr lang="en-US" sz="1800" b="0" i="0" u="none" strike="noStrike" cap="none" baseline="30000">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by using attribute closure, and then check if it contains β. </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Is a simple and cheap test, and very useful</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Computing closure of F</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For each γ ⊆ </a:t>
            </a:r>
            <a:r>
              <a:rPr lang="en-US" sz="1800" b="0" i="1" u="none" strike="noStrike" cap="none">
                <a:solidFill>
                  <a:schemeClr val="dk1"/>
                </a:solidFill>
                <a:latin typeface="Helvetica Neue"/>
                <a:ea typeface="Helvetica Neue"/>
                <a:cs typeface="Helvetica Neue"/>
                <a:sym typeface="Helvetica Neue"/>
              </a:rPr>
              <a:t>R, </a:t>
            </a:r>
            <a:r>
              <a:rPr lang="en-US" sz="1800" b="0" i="0" u="none" strike="noStrike" cap="none">
                <a:solidFill>
                  <a:schemeClr val="dk1"/>
                </a:solidFill>
                <a:latin typeface="Helvetica Neue"/>
                <a:ea typeface="Helvetica Neue"/>
                <a:cs typeface="Helvetica Neue"/>
                <a:sym typeface="Helvetica Neue"/>
              </a:rPr>
              <a:t>we find the closure γ</a:t>
            </a:r>
            <a:r>
              <a:rPr lang="en-US" sz="1800" b="0" i="0" u="none" strike="noStrike" cap="none" baseline="30000">
                <a:solidFill>
                  <a:schemeClr val="dk1"/>
                </a:solidFill>
                <a:latin typeface="Helvetica Neue"/>
                <a:ea typeface="Helvetica Neue"/>
                <a:cs typeface="Helvetica Neue"/>
                <a:sym typeface="Helvetica Neue"/>
              </a:rPr>
              <a:t>+</a:t>
            </a:r>
            <a:r>
              <a:rPr lang="en-US" sz="1800" b="0" i="0" u="none" strike="noStrike" cap="none">
                <a:solidFill>
                  <a:schemeClr val="dk1"/>
                </a:solidFill>
                <a:latin typeface="Helvetica Neue"/>
                <a:ea typeface="Helvetica Neue"/>
                <a:cs typeface="Helvetica Neue"/>
                <a:sym typeface="Helvetica Neue"/>
              </a:rPr>
              <a:t>, and for each </a:t>
            </a:r>
            <a:r>
              <a:rPr lang="en-US" sz="1800" b="0" i="1" u="none" strike="noStrike" cap="none">
                <a:solidFill>
                  <a:schemeClr val="dk1"/>
                </a:solidFill>
                <a:latin typeface="Helvetica Neue"/>
                <a:ea typeface="Helvetica Neue"/>
                <a:cs typeface="Helvetica Neue"/>
                <a:sym typeface="Helvetica Neue"/>
              </a:rPr>
              <a:t>S</a:t>
            </a:r>
            <a:r>
              <a:rPr lang="en-US" sz="1800" b="0" i="0" u="none" strike="noStrike" cap="none">
                <a:solidFill>
                  <a:schemeClr val="dk1"/>
                </a:solidFill>
                <a:latin typeface="Helvetica Neue"/>
                <a:ea typeface="Helvetica Neue"/>
                <a:cs typeface="Helvetica Neue"/>
                <a:sym typeface="Helvetica Neue"/>
              </a:rPr>
              <a:t> ⊆ γ</a:t>
            </a:r>
            <a:r>
              <a:rPr lang="en-US" sz="1800" b="0" i="0" u="none" strike="noStrike" cap="none" baseline="30000">
                <a:solidFill>
                  <a:schemeClr val="dk1"/>
                </a:solidFill>
                <a:latin typeface="Helvetica Neue"/>
                <a:ea typeface="Helvetica Neue"/>
                <a:cs typeface="Helvetica Neue"/>
                <a:sym typeface="Helvetica Neue"/>
              </a:rPr>
              <a:t>+</a:t>
            </a:r>
            <a:r>
              <a:rPr lang="en-US" sz="1800" b="0" i="0" u="none" strike="noStrike" cap="none">
                <a:solidFill>
                  <a:schemeClr val="dk1"/>
                </a:solidFill>
                <a:latin typeface="Helvetica Neue"/>
                <a:ea typeface="Helvetica Neue"/>
                <a:cs typeface="Helvetica Neue"/>
                <a:sym typeface="Helvetica Neue"/>
              </a:rPr>
              <a:t>, we output a functional dependency γ → </a:t>
            </a:r>
            <a:r>
              <a:rPr lang="en-US" sz="1800" b="0" i="1" u="none" strike="noStrike" cap="none">
                <a:solidFill>
                  <a:schemeClr val="dk1"/>
                </a:solidFill>
                <a:latin typeface="Helvetica Neue"/>
                <a:ea typeface="Helvetica Neue"/>
                <a:cs typeface="Helvetica Neue"/>
                <a:sym typeface="Helvetica Neue"/>
              </a:rPr>
              <a: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Combine Schemas?</a:t>
            </a:r>
            <a:endParaRPr/>
          </a:p>
        </p:txBody>
      </p:sp>
      <p:sp>
        <p:nvSpPr>
          <p:cNvPr id="78" name="Google Shape;78;p3"/>
          <p:cNvSpPr txBox="1">
            <a:spLocks noGrp="1"/>
          </p:cNvSpPr>
          <p:nvPr>
            <p:ph type="body" idx="1"/>
          </p:nvPr>
        </p:nvSpPr>
        <p:spPr>
          <a:xfrm>
            <a:off x="814387" y="955041"/>
            <a:ext cx="7661275" cy="504253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Suppose we combine </a:t>
            </a:r>
            <a:r>
              <a:rPr lang="en-US" sz="1800" b="0" i="1" u="none" dirty="0">
                <a:solidFill>
                  <a:schemeClr val="dk1"/>
                </a:solidFill>
                <a:latin typeface="Helvetica Neue"/>
                <a:ea typeface="Helvetica Neue"/>
                <a:cs typeface="Helvetica Neue"/>
                <a:sym typeface="Helvetica Neue"/>
              </a:rPr>
              <a:t>instructor</a:t>
            </a:r>
            <a:r>
              <a:rPr lang="en-US" sz="1800" b="0" i="0" u="none" dirty="0">
                <a:solidFill>
                  <a:schemeClr val="dk1"/>
                </a:solidFill>
                <a:latin typeface="Helvetica Neue"/>
                <a:ea typeface="Helvetica Neue"/>
                <a:cs typeface="Helvetica Neue"/>
                <a:sym typeface="Helvetica Neue"/>
              </a:rPr>
              <a:t> and </a:t>
            </a:r>
            <a:r>
              <a:rPr lang="en-US" sz="1800" b="0" i="1" u="none" dirty="0">
                <a:solidFill>
                  <a:schemeClr val="dk1"/>
                </a:solidFill>
                <a:latin typeface="Helvetica Neue"/>
                <a:ea typeface="Helvetica Neue"/>
                <a:cs typeface="Helvetica Neue"/>
                <a:sym typeface="Helvetica Neue"/>
              </a:rPr>
              <a:t>department </a:t>
            </a:r>
            <a:r>
              <a:rPr lang="en-US" sz="1800" b="0" i="0" u="none" dirty="0">
                <a:solidFill>
                  <a:schemeClr val="dk1"/>
                </a:solidFill>
                <a:latin typeface="Helvetica Neue"/>
                <a:ea typeface="Helvetica Neue"/>
                <a:cs typeface="Helvetica Neue"/>
                <a:sym typeface="Helvetica Neue"/>
              </a:rPr>
              <a:t>into </a:t>
            </a:r>
            <a:r>
              <a:rPr lang="en-US" sz="1800" b="0" i="1" u="none" dirty="0" err="1">
                <a:solidFill>
                  <a:schemeClr val="dk1"/>
                </a:solidFill>
                <a:latin typeface="Helvetica Neue"/>
                <a:ea typeface="Helvetica Neue"/>
                <a:cs typeface="Helvetica Neue"/>
                <a:sym typeface="Helvetica Neue"/>
              </a:rPr>
              <a:t>inst_dept</a:t>
            </a:r>
            <a:endParaRPr dirty="0"/>
          </a:p>
          <a:p>
            <a:pPr marL="742950" lvl="1" indent="-285750" algn="l" rtl="0">
              <a:lnSpc>
                <a:spcPct val="100000"/>
              </a:lnSpc>
              <a:spcBef>
                <a:spcPts val="630"/>
              </a:spcBef>
              <a:spcAft>
                <a:spcPts val="0"/>
              </a:spcAft>
              <a:buClr>
                <a:schemeClr val="folHlink"/>
              </a:buClr>
              <a:buSzPts val="1440"/>
              <a:buFont typeface="Arial"/>
              <a:buChar char="●"/>
            </a:pPr>
            <a:r>
              <a:rPr lang="en-US" sz="1800" b="0" i="1" u="none" dirty="0">
                <a:solidFill>
                  <a:schemeClr val="dk1"/>
                </a:solidFill>
                <a:latin typeface="Helvetica Neue"/>
                <a:ea typeface="Helvetica Neue"/>
                <a:cs typeface="Helvetica Neue"/>
                <a:sym typeface="Helvetica Neue"/>
              </a:rPr>
              <a:t>(No connection to relationship set </a:t>
            </a:r>
            <a:r>
              <a:rPr lang="en-US" sz="1800" b="0" i="1" u="none" dirty="0" err="1">
                <a:solidFill>
                  <a:schemeClr val="dk1"/>
                </a:solidFill>
                <a:latin typeface="Helvetica Neue"/>
                <a:ea typeface="Helvetica Neue"/>
                <a:cs typeface="Helvetica Neue"/>
                <a:sym typeface="Helvetica Neue"/>
              </a:rPr>
              <a:t>inst_dept</a:t>
            </a:r>
            <a:r>
              <a:rPr lang="en-US" sz="1800" b="0" i="1" u="none" dirty="0">
                <a:solidFill>
                  <a:schemeClr val="dk1"/>
                </a:solidFill>
                <a:latin typeface="Helvetica Neue"/>
                <a:ea typeface="Helvetica Neue"/>
                <a:cs typeface="Helvetica Neue"/>
                <a:sym typeface="Helvetica Neue"/>
              </a:rPr>
              <a:t>)</a:t>
            </a:r>
          </a:p>
          <a:p>
            <a:pPr marL="125730" indent="0">
              <a:buNone/>
            </a:pPr>
            <a:r>
              <a:rPr lang="en-US" dirty="0"/>
              <a:t>Such a design where there is too much redundancy in the database's information can cause</a:t>
            </a:r>
            <a:r>
              <a:rPr lang="en-IN" dirty="0"/>
              <a:t> </a:t>
            </a:r>
            <a:r>
              <a:rPr lang="en-IN" dirty="0">
                <a:solidFill>
                  <a:srgbClr val="0000FF"/>
                </a:solidFill>
              </a:rPr>
              <a:t>data anomalies. </a:t>
            </a:r>
            <a:r>
              <a:rPr lang="en-US" dirty="0"/>
              <a:t>Anomalies can often be caused when the tables that make up the database suffer from bad design. </a:t>
            </a:r>
            <a:endParaRPr lang="en-US" sz="1800" b="0" i="0" u="none" dirty="0">
              <a:solidFill>
                <a:schemeClr val="dk1"/>
              </a:solidFill>
              <a:latin typeface="Helvetica Neue"/>
              <a:ea typeface="Helvetica Neue"/>
              <a:cs typeface="Helvetica Neue"/>
              <a:sym typeface="Helvetica Neue"/>
            </a:endParaRPr>
          </a:p>
        </p:txBody>
      </p:sp>
      <p:pic>
        <p:nvPicPr>
          <p:cNvPr id="79" name="Google Shape;79;p3"/>
          <p:cNvPicPr preferRelativeResize="0"/>
          <p:nvPr/>
        </p:nvPicPr>
        <p:blipFill rotWithShape="1">
          <a:blip r:embed="rId3">
            <a:alphaModFix/>
          </a:blip>
          <a:srcRect/>
          <a:stretch/>
        </p:blipFill>
        <p:spPr>
          <a:xfrm>
            <a:off x="1589087" y="2902584"/>
            <a:ext cx="5788025" cy="34718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98880"/>
            <a:ext cx="7886700" cy="4704079"/>
          </a:xfrm>
        </p:spPr>
        <p:txBody>
          <a:bodyPr>
            <a:normAutofit/>
          </a:bodyPr>
          <a:lstStyle/>
          <a:p>
            <a:r>
              <a:rPr lang="en-US" dirty="0"/>
              <a:t>There are three types of Data Anomalies: </a:t>
            </a:r>
            <a:r>
              <a:rPr lang="en-US" b="1" dirty="0"/>
              <a:t>Update Anomalies</a:t>
            </a:r>
            <a:r>
              <a:rPr lang="en-US" dirty="0"/>
              <a:t>, </a:t>
            </a:r>
            <a:r>
              <a:rPr lang="en-US" b="1" dirty="0"/>
              <a:t>Insertion Anomalies</a:t>
            </a:r>
            <a:r>
              <a:rPr lang="en-US" dirty="0"/>
              <a:t>, and </a:t>
            </a:r>
            <a:r>
              <a:rPr lang="en-US" b="1" dirty="0"/>
              <a:t>Deletion Anomalies</a:t>
            </a:r>
            <a:r>
              <a:rPr lang="en-US" dirty="0"/>
              <a:t>.</a:t>
            </a:r>
          </a:p>
          <a:p>
            <a:pPr marL="125730" indent="0">
              <a:buNone/>
            </a:pPr>
            <a:endParaRPr lang="en-US" dirty="0"/>
          </a:p>
          <a:p>
            <a:r>
              <a:rPr lang="en-US" b="1" dirty="0">
                <a:solidFill>
                  <a:srgbClr val="0000FF"/>
                </a:solidFill>
              </a:rPr>
              <a:t>Update Anomalies</a:t>
            </a:r>
            <a:r>
              <a:rPr lang="en-US" dirty="0">
                <a:solidFill>
                  <a:srgbClr val="0000FF"/>
                </a:solidFill>
              </a:rPr>
              <a:t>: </a:t>
            </a:r>
            <a:r>
              <a:rPr lang="en-US" dirty="0"/>
              <a:t>Some data may have to be changed, which could involve many records having to be changed, leading to the possibility of some changes being made incorrectly.</a:t>
            </a:r>
          </a:p>
          <a:p>
            <a:r>
              <a:rPr lang="en-US" dirty="0">
                <a:solidFill>
                  <a:srgbClr val="0000FF"/>
                </a:solidFill>
              </a:rPr>
              <a:t>Example:  </a:t>
            </a:r>
            <a:r>
              <a:rPr lang="en-US" dirty="0"/>
              <a:t>If we want to change the budget of a particular department, It is important that all the tuples agree as to the budget amount since otherwise our database would be inconsistent. </a:t>
            </a:r>
          </a:p>
          <a:p>
            <a:r>
              <a:rPr lang="en-US" dirty="0"/>
              <a:t>In our original design using </a:t>
            </a:r>
            <a:r>
              <a:rPr lang="en-US" b="1" i="1" dirty="0"/>
              <a:t>instructor</a:t>
            </a:r>
            <a:r>
              <a:rPr lang="en-US" i="1" dirty="0"/>
              <a:t> </a:t>
            </a:r>
            <a:r>
              <a:rPr lang="en-US" dirty="0"/>
              <a:t>and </a:t>
            </a:r>
            <a:r>
              <a:rPr lang="en-US" b="1" i="1" dirty="0"/>
              <a:t>department</a:t>
            </a:r>
            <a:r>
              <a:rPr lang="en-US" dirty="0"/>
              <a:t>, we stored the amount of each budget exactly once. This suggests that using </a:t>
            </a:r>
            <a:r>
              <a:rPr lang="en-US" b="1" i="1" dirty="0" err="1"/>
              <a:t>in_dep</a:t>
            </a:r>
            <a:r>
              <a:rPr lang="en-US" i="1" dirty="0"/>
              <a:t> </a:t>
            </a:r>
            <a:r>
              <a:rPr lang="en-US" dirty="0"/>
              <a:t>is a bad idea since it stores the budget amounts redundantly and runs the risk that some user might update the budget amount in one tuple but not all, and thus create inconsistency. </a:t>
            </a:r>
            <a:endParaRPr lang="en-IN" dirty="0"/>
          </a:p>
        </p:txBody>
      </p:sp>
    </p:spTree>
    <p:extLst>
      <p:ext uri="{BB962C8B-B14F-4D97-AF65-F5344CB8AC3E}">
        <p14:creationId xmlns:p14="http://schemas.microsoft.com/office/powerpoint/2010/main" val="303985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4000"/>
            <a:ext cx="7886700" cy="3965973"/>
          </a:xfrm>
        </p:spPr>
        <p:txBody>
          <a:bodyPr>
            <a:normAutofit/>
          </a:bodyPr>
          <a:lstStyle/>
          <a:p>
            <a:pPr algn="just"/>
            <a:r>
              <a:rPr lang="en-US" b="1" dirty="0">
                <a:solidFill>
                  <a:srgbClr val="0000FF"/>
                </a:solidFill>
              </a:rPr>
              <a:t>Insertion Anomalies</a:t>
            </a:r>
            <a:r>
              <a:rPr lang="en-US" dirty="0">
                <a:solidFill>
                  <a:srgbClr val="0000FF"/>
                </a:solidFill>
              </a:rPr>
              <a:t>: </a:t>
            </a:r>
            <a:r>
              <a:rPr lang="en-US" dirty="0"/>
              <a:t>It happens when inserting vital data into the database is not possible because other data is not already there. </a:t>
            </a:r>
          </a:p>
          <a:p>
            <a:pPr marL="125730" indent="0" algn="just">
              <a:buNone/>
            </a:pPr>
            <a:endParaRPr lang="en-US" dirty="0"/>
          </a:p>
          <a:p>
            <a:pPr algn="just"/>
            <a:r>
              <a:rPr lang="en-US" dirty="0">
                <a:solidFill>
                  <a:srgbClr val="0000FF"/>
                </a:solidFill>
              </a:rPr>
              <a:t>Example</a:t>
            </a:r>
            <a:r>
              <a:rPr lang="en-US" dirty="0"/>
              <a:t>: Suppose we are creating a new department in the university. In the alternative design above, we cannot represent directly the information concerning a department (</a:t>
            </a:r>
            <a:r>
              <a:rPr lang="en-US" i="1" dirty="0" err="1"/>
              <a:t>dept</a:t>
            </a:r>
            <a:r>
              <a:rPr lang="en-US" i="1" dirty="0"/>
              <a:t> name</a:t>
            </a:r>
            <a:r>
              <a:rPr lang="en-US" dirty="0"/>
              <a:t>, </a:t>
            </a:r>
            <a:r>
              <a:rPr lang="en-US" i="1" dirty="0"/>
              <a:t>building</a:t>
            </a:r>
            <a:r>
              <a:rPr lang="en-US" dirty="0"/>
              <a:t>, </a:t>
            </a:r>
            <a:r>
              <a:rPr lang="en-US" i="1" dirty="0"/>
              <a:t>budget</a:t>
            </a:r>
            <a:r>
              <a:rPr lang="en-US" dirty="0"/>
              <a:t>) unless that department has at least one instructor at the university. </a:t>
            </a:r>
          </a:p>
          <a:p>
            <a:r>
              <a:rPr lang="en-US" dirty="0"/>
              <a:t>This is because tuples in the </a:t>
            </a:r>
            <a:r>
              <a:rPr lang="en-US" b="1" i="1" dirty="0" err="1"/>
              <a:t>in_dep</a:t>
            </a:r>
            <a:r>
              <a:rPr lang="en-US" i="1" dirty="0"/>
              <a:t> </a:t>
            </a:r>
            <a:r>
              <a:rPr lang="en-US" dirty="0"/>
              <a:t>table require values for </a:t>
            </a:r>
            <a:r>
              <a:rPr lang="en-US" i="1" dirty="0"/>
              <a:t>ID</a:t>
            </a:r>
            <a:r>
              <a:rPr lang="en-US" dirty="0"/>
              <a:t>, </a:t>
            </a:r>
            <a:r>
              <a:rPr lang="en-US" i="1" dirty="0"/>
              <a:t>name</a:t>
            </a:r>
            <a:r>
              <a:rPr lang="en-US" dirty="0"/>
              <a:t>, and </a:t>
            </a:r>
            <a:r>
              <a:rPr lang="en-US" i="1" dirty="0"/>
              <a:t>salary</a:t>
            </a:r>
            <a:r>
              <a:rPr lang="en-US" dirty="0"/>
              <a:t>. This means that we cannot record information about the newly created department until the first instructor is hired for the new department. </a:t>
            </a:r>
            <a:br>
              <a:rPr lang="en-US" dirty="0"/>
            </a:br>
            <a:endParaRPr lang="en-IN" dirty="0"/>
          </a:p>
        </p:txBody>
      </p:sp>
    </p:spTree>
    <p:extLst>
      <p:ext uri="{BB962C8B-B14F-4D97-AF65-F5344CB8AC3E}">
        <p14:creationId xmlns:p14="http://schemas.microsoft.com/office/powerpoint/2010/main" val="221481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309" y="1981200"/>
            <a:ext cx="7886700" cy="4019551"/>
          </a:xfrm>
        </p:spPr>
        <p:txBody>
          <a:bodyPr/>
          <a:lstStyle/>
          <a:p>
            <a:pPr algn="just"/>
            <a:r>
              <a:rPr lang="en-US" b="1" dirty="0">
                <a:solidFill>
                  <a:srgbClr val="0000FF"/>
                </a:solidFill>
              </a:rPr>
              <a:t>Deletion Anomalies</a:t>
            </a:r>
            <a:r>
              <a:rPr lang="en-US" dirty="0"/>
              <a:t>: It happens when the deletion of unwanted information causes desired information to be deleted as well.</a:t>
            </a:r>
          </a:p>
          <a:p>
            <a:pPr marL="125730" indent="0" algn="just">
              <a:buNone/>
            </a:pPr>
            <a:endParaRPr lang="en-US" dirty="0"/>
          </a:p>
          <a:p>
            <a:pPr algn="just"/>
            <a:r>
              <a:rPr lang="en-US" dirty="0"/>
              <a:t>Example: Suppose we want to delete the record for instructor </a:t>
            </a:r>
            <a:r>
              <a:rPr lang="en-US" b="1" dirty="0"/>
              <a:t>Mozart</a:t>
            </a:r>
            <a:r>
              <a:rPr lang="en-US" dirty="0"/>
              <a:t>. Then we will also delete the record for the </a:t>
            </a:r>
            <a:r>
              <a:rPr lang="en-US" b="1" dirty="0"/>
              <a:t>Music</a:t>
            </a:r>
            <a:r>
              <a:rPr lang="en-US" dirty="0"/>
              <a:t> department which we don’t desire to do.</a:t>
            </a:r>
            <a:endParaRPr lang="en-IN" dirty="0"/>
          </a:p>
        </p:txBody>
      </p:sp>
    </p:spTree>
    <p:extLst>
      <p:ext uri="{BB962C8B-B14F-4D97-AF65-F5344CB8AC3E}">
        <p14:creationId xmlns:p14="http://schemas.microsoft.com/office/powerpoint/2010/main" val="3356888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A Combined Schema Without Repetition</a:t>
            </a:r>
            <a:endParaRPr/>
          </a:p>
        </p:txBody>
      </p:sp>
      <p:sp>
        <p:nvSpPr>
          <p:cNvPr id="86" name="Google Shape;86;p4"/>
          <p:cNvSpPr txBox="1">
            <a:spLocks noGrp="1"/>
          </p:cNvSpPr>
          <p:nvPr>
            <p:ph type="body" idx="1"/>
          </p:nvPr>
        </p:nvSpPr>
        <p:spPr>
          <a:xfrm>
            <a:off x="581025" y="1093787"/>
            <a:ext cx="7561262" cy="49037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Consider combining relations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1" u="none">
                <a:solidFill>
                  <a:schemeClr val="dk1"/>
                </a:solidFill>
                <a:latin typeface="Helvetica Neue"/>
                <a:ea typeface="Helvetica Neue"/>
                <a:cs typeface="Helvetica Neue"/>
                <a:sym typeface="Helvetica Neue"/>
              </a:rPr>
              <a:t>sec_class(sec_id, building, room_number)</a:t>
            </a:r>
            <a:r>
              <a:rPr lang="en-US" sz="1800" b="0" i="0" u="none">
                <a:solidFill>
                  <a:schemeClr val="dk1"/>
                </a:solidFill>
                <a:latin typeface="Helvetica Neue"/>
                <a:ea typeface="Helvetica Neue"/>
                <a:cs typeface="Helvetica Neue"/>
                <a:sym typeface="Helvetica Neue"/>
              </a:rPr>
              <a:t> and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1" u="none">
                <a:solidFill>
                  <a:schemeClr val="dk1"/>
                </a:solidFill>
                <a:latin typeface="Helvetica Neue"/>
                <a:ea typeface="Helvetica Neue"/>
                <a:cs typeface="Helvetica Neue"/>
                <a:sym typeface="Helvetica Neue"/>
              </a:rPr>
              <a:t>section(course_id, sec_id, semester, year) </a:t>
            </a:r>
            <a:endParaRPr/>
          </a:p>
          <a:p>
            <a:pPr marL="742950" lvl="1" indent="-28575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into one relation</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1" u="none">
                <a:solidFill>
                  <a:schemeClr val="dk1"/>
                </a:solidFill>
                <a:latin typeface="Helvetica Neue"/>
                <a:ea typeface="Helvetica Neue"/>
                <a:cs typeface="Helvetica Neue"/>
                <a:sym typeface="Helvetica Neue"/>
              </a:rPr>
              <a:t>section(course_id, sec_id, semester, year, </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building, room_number)</a:t>
            </a: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No repetition in this case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ea typeface="ＭＳ Ｐゴシック" pitchFamily="34" charset="-128"/>
              </a:rPr>
              <a:t>Decomposition</a:t>
            </a:r>
          </a:p>
        </p:txBody>
      </p:sp>
      <p:sp>
        <p:nvSpPr>
          <p:cNvPr id="10243" name="Rectangle 3"/>
          <p:cNvSpPr>
            <a:spLocks noGrp="1" noChangeArrowheads="1"/>
          </p:cNvSpPr>
          <p:nvPr>
            <p:ph type="body" idx="1"/>
          </p:nvPr>
        </p:nvSpPr>
        <p:spPr>
          <a:xfrm>
            <a:off x="768351" y="1093788"/>
            <a:ext cx="7594414" cy="5178425"/>
          </a:xfrm>
        </p:spPr>
        <p:txBody>
          <a:bodyPr/>
          <a:lstStyle/>
          <a:p>
            <a:r>
              <a:rPr lang="en-US" altLang="en-US" sz="1700" dirty="0"/>
              <a:t>The only way to avoid the repetition-of-information problem in the </a:t>
            </a:r>
            <a:r>
              <a:rPr lang="en-US" altLang="en-US" sz="1700" dirty="0" err="1"/>
              <a:t>i</a:t>
            </a:r>
            <a:r>
              <a:rPr lang="en-US" altLang="en-US" sz="1700" i="1" dirty="0" err="1"/>
              <a:t>n_dep</a:t>
            </a:r>
            <a:r>
              <a:rPr lang="en-US" altLang="en-US" sz="1700" dirty="0"/>
              <a:t> schema is to decompose it into two schemas – instructor and </a:t>
            </a:r>
            <a:r>
              <a:rPr lang="en-US" altLang="en-US" sz="1700" i="1" dirty="0"/>
              <a:t>department </a:t>
            </a:r>
            <a:r>
              <a:rPr lang="en-US" altLang="en-US" sz="1700" dirty="0"/>
              <a:t>schemas.</a:t>
            </a:r>
          </a:p>
          <a:p>
            <a:r>
              <a:rPr lang="en-US" altLang="en-US" sz="1700" dirty="0"/>
              <a:t>Not all decompositions are good.  Suppose we decompose</a:t>
            </a:r>
          </a:p>
          <a:p>
            <a:pPr>
              <a:buFont typeface="Monotype Sorts" pitchFamily="-84" charset="2"/>
              <a:buNone/>
            </a:pPr>
            <a:br>
              <a:rPr lang="en-US" altLang="en-US" sz="1700" dirty="0"/>
            </a:br>
            <a:r>
              <a:rPr lang="en-US" altLang="en-US" sz="1700" dirty="0"/>
              <a:t>       </a:t>
            </a:r>
            <a:r>
              <a:rPr lang="en-US" altLang="en-US" sz="1700" i="1" dirty="0"/>
              <a:t>employee(ID, name, street, city, salary)</a:t>
            </a:r>
            <a:r>
              <a:rPr lang="en-US" altLang="en-US" sz="1700" dirty="0"/>
              <a:t>  </a:t>
            </a:r>
          </a:p>
          <a:p>
            <a:pPr>
              <a:buFont typeface="Monotype Sorts" pitchFamily="-84" charset="2"/>
              <a:buNone/>
            </a:pPr>
            <a:r>
              <a:rPr lang="en-US" altLang="en-US" sz="1700" dirty="0"/>
              <a:t>       into</a:t>
            </a:r>
          </a:p>
          <a:p>
            <a:pPr>
              <a:buFont typeface="Monotype Sorts" pitchFamily="-84" charset="2"/>
              <a:buNone/>
            </a:pPr>
            <a:r>
              <a:rPr lang="en-US" altLang="en-US" sz="1700" dirty="0"/>
              <a:t>	       </a:t>
            </a:r>
            <a:r>
              <a:rPr lang="en-US" altLang="en-US" sz="1700" i="1" dirty="0"/>
              <a:t>employee1</a:t>
            </a:r>
            <a:r>
              <a:rPr lang="en-US" altLang="en-US" sz="1700" dirty="0"/>
              <a:t> (</a:t>
            </a:r>
            <a:r>
              <a:rPr lang="en-US" altLang="en-US" sz="1700" i="1" dirty="0"/>
              <a:t>ID</a:t>
            </a:r>
            <a:r>
              <a:rPr lang="en-US" altLang="en-US" sz="1700" dirty="0"/>
              <a:t>, </a:t>
            </a:r>
            <a:r>
              <a:rPr lang="en-US" altLang="en-US" sz="1700" i="1" dirty="0"/>
              <a:t>name</a:t>
            </a:r>
            <a:r>
              <a:rPr lang="en-US" altLang="en-US" sz="1700" dirty="0"/>
              <a:t>)</a:t>
            </a:r>
          </a:p>
          <a:p>
            <a:pPr>
              <a:buFont typeface="Monotype Sorts" pitchFamily="-84" charset="2"/>
              <a:buNone/>
            </a:pPr>
            <a:r>
              <a:rPr lang="en-US" altLang="en-US" sz="1700" dirty="0"/>
              <a:t>	       </a:t>
            </a:r>
            <a:r>
              <a:rPr lang="en-US" altLang="en-US" sz="1700" i="1" dirty="0"/>
              <a:t>employee2</a:t>
            </a:r>
            <a:r>
              <a:rPr lang="en-US" altLang="en-US" sz="1700" dirty="0"/>
              <a:t> (</a:t>
            </a:r>
            <a:r>
              <a:rPr lang="en-US" altLang="en-US" sz="1700" i="1" dirty="0"/>
              <a:t>name</a:t>
            </a:r>
            <a:r>
              <a:rPr lang="en-US" altLang="en-US" sz="1700" dirty="0"/>
              <a:t>, </a:t>
            </a:r>
            <a:r>
              <a:rPr lang="en-US" altLang="en-US" sz="1700" i="1" dirty="0"/>
              <a:t>street, city, salary</a:t>
            </a:r>
            <a:r>
              <a:rPr lang="en-US" altLang="en-US" sz="1700" dirty="0"/>
              <a:t>)</a:t>
            </a:r>
          </a:p>
          <a:p>
            <a:pPr>
              <a:buFont typeface="Monotype Sorts" pitchFamily="-84" charset="2"/>
              <a:buNone/>
            </a:pPr>
            <a:endParaRPr lang="en-US" altLang="en-US" sz="1700" dirty="0"/>
          </a:p>
          <a:p>
            <a:pPr>
              <a:buFont typeface="Monotype Sorts" pitchFamily="-84" charset="2"/>
              <a:buNone/>
            </a:pPr>
            <a:r>
              <a:rPr lang="en-US" altLang="en-US" sz="1700" dirty="0"/>
              <a:t>      The problem arises when we have two employees with the same name</a:t>
            </a:r>
          </a:p>
          <a:p>
            <a:r>
              <a:rPr lang="en-US" altLang="en-US" sz="1700" dirty="0"/>
              <a:t>The next slide shows how we lose information -- we cannot reconstruct the original </a:t>
            </a:r>
            <a:r>
              <a:rPr lang="en-US" altLang="en-US" sz="1700" i="1" dirty="0"/>
              <a:t>employee</a:t>
            </a:r>
            <a:r>
              <a:rPr lang="en-US" altLang="en-US" sz="1700" dirty="0"/>
              <a:t> relation -- and so, this is a </a:t>
            </a:r>
            <a:r>
              <a:rPr lang="en-US" altLang="en-US" sz="1700" b="1" dirty="0">
                <a:solidFill>
                  <a:srgbClr val="002060"/>
                </a:solidFill>
              </a:rPr>
              <a:t>lossy decomposition</a:t>
            </a:r>
            <a:r>
              <a:rPr lang="en-US" altLang="en-US" sz="1700" dirty="0"/>
              <a:t>.</a:t>
            </a:r>
          </a:p>
          <a:p>
            <a:pPr lvl="1">
              <a:buFont typeface="Monotype Sorts" pitchFamily="-84" charset="2"/>
              <a:buNone/>
            </a:pPr>
            <a:endParaRPr lang="en-US" altLang="en-US" sz="2000" i="1" dirty="0"/>
          </a:p>
          <a:p>
            <a:pPr lvl="1">
              <a:buFont typeface="Monotype Sorts" pitchFamily="-84" charset="2"/>
              <a:buNone/>
            </a:pPr>
            <a:endParaRPr lang="en-US" altLang="en-US" dirty="0"/>
          </a:p>
        </p:txBody>
      </p:sp>
    </p:spTree>
    <p:extLst>
      <p:ext uri="{BB962C8B-B14F-4D97-AF65-F5344CB8AC3E}">
        <p14:creationId xmlns:p14="http://schemas.microsoft.com/office/powerpoint/2010/main" val="217320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A Lossy Decomposition</a:t>
            </a:r>
            <a:endParaRPr/>
          </a:p>
        </p:txBody>
      </p:sp>
      <p:pic>
        <p:nvPicPr>
          <p:cNvPr id="100" name="Google Shape;100;p6"/>
          <p:cNvPicPr preferRelativeResize="0"/>
          <p:nvPr/>
        </p:nvPicPr>
        <p:blipFill rotWithShape="1">
          <a:blip r:embed="rId3">
            <a:alphaModFix/>
          </a:blip>
          <a:srcRect/>
          <a:stretch/>
        </p:blipFill>
        <p:spPr>
          <a:xfrm>
            <a:off x="1512887" y="952500"/>
            <a:ext cx="6056312" cy="55467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2369</Words>
  <Application>Microsoft Office PowerPoint</Application>
  <PresentationFormat>On-screen Show (4:3)</PresentationFormat>
  <Paragraphs>242</Paragraphs>
  <Slides>26</Slides>
  <Notes>23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26</vt:i4>
      </vt:variant>
    </vt:vector>
  </HeadingPairs>
  <TitlesOfParts>
    <vt:vector size="38" baseType="lpstr">
      <vt:lpstr>Noto Sans Symbols</vt:lpstr>
      <vt:lpstr>Helvetica Neue</vt:lpstr>
      <vt:lpstr>Monotype Sorts</vt:lpstr>
      <vt:lpstr>Calibri</vt:lpstr>
      <vt:lpstr>Calibri Light</vt:lpstr>
      <vt:lpstr>Arimo</vt:lpstr>
      <vt:lpstr>Arial</vt:lpstr>
      <vt:lpstr>Times New Roman</vt:lpstr>
      <vt:lpstr>Helvetica</vt:lpstr>
      <vt:lpstr>Office Theme</vt:lpstr>
      <vt:lpstr>2_db-5-grey</vt:lpstr>
      <vt:lpstr>Office Theme</vt:lpstr>
      <vt:lpstr>Chapter 8:  Relational Database Design- Functional Dependencies</vt:lpstr>
      <vt:lpstr>Chapter 8:  Relational Database Design</vt:lpstr>
      <vt:lpstr>Combine Schemas?</vt:lpstr>
      <vt:lpstr>PowerPoint Presentation</vt:lpstr>
      <vt:lpstr>PowerPoint Presentation</vt:lpstr>
      <vt:lpstr>PowerPoint Presentation</vt:lpstr>
      <vt:lpstr>A Combined Schema Without Repetition</vt:lpstr>
      <vt:lpstr>Decomposition</vt:lpstr>
      <vt:lpstr>A Lossy Decomposition</vt:lpstr>
      <vt:lpstr>Lossless Decomposition</vt:lpstr>
      <vt:lpstr>Example of Lossless-Join Decomposition </vt:lpstr>
      <vt:lpstr>Goal — Devise a Theory for the Following</vt:lpstr>
      <vt:lpstr>Functional Dependencies</vt:lpstr>
      <vt:lpstr>Functional Dependencies (Cont.)</vt:lpstr>
      <vt:lpstr>Functional Dependencies (Cont.)</vt:lpstr>
      <vt:lpstr>Functional Dependencies (Cont.)</vt:lpstr>
      <vt:lpstr>Use of Functional Dependencies</vt:lpstr>
      <vt:lpstr>Functional Dependencies (Cont.)</vt:lpstr>
      <vt:lpstr>Closure of a Set of Functional Dependencies</vt:lpstr>
      <vt:lpstr>Closure of a Set of Functional Dependencies</vt:lpstr>
      <vt:lpstr>Example</vt:lpstr>
      <vt:lpstr>Procedure for Computing F+</vt:lpstr>
      <vt:lpstr>Closure of Functional Dependencies (Cont.)</vt:lpstr>
      <vt:lpstr>Closure of Attribute Sets</vt:lpstr>
      <vt:lpstr>Example of Attribute Set Closure</vt:lpstr>
      <vt:lpstr>Uses of Attribute Closure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Relational Database Design- Functional Dependencies</dc:title>
  <dc:creator>Marilyn Turnamian</dc:creator>
  <cp:lastModifiedBy>Priyambada Subudhi</cp:lastModifiedBy>
  <cp:revision>3</cp:revision>
  <dcterms:created xsi:type="dcterms:W3CDTF">1999-11-04T20:50:09Z</dcterms:created>
  <dcterms:modified xsi:type="dcterms:W3CDTF">2022-10-17T05:00:31Z</dcterms:modified>
</cp:coreProperties>
</file>