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7"/>
  </p:notes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</p:sldIdLst>
  <p:sldSz cx="9144000" cy="6858000" type="screen4x3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3" roundtripDataSignature="AMtx7mhiVT2td6Y7a6I7wP58pBiVLk48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600" y="36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73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fld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3737"/>
            <a:ext cx="4643437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353" name="Google Shape;3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361" name="Google Shape;3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369" name="Google Shape;3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377" name="Google Shape;37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385" name="Google Shape;3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393" name="Google Shape;3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401" name="Google Shape;40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410" name="Google Shape;4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6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8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6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5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55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55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55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5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55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5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7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7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57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7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10.4 Example States for EMP_DEPT and EMP_PROJ</a:t>
            </a:r>
            <a:endParaRPr/>
          </a:p>
        </p:txBody>
      </p:sp>
      <p:pic>
        <p:nvPicPr>
          <p:cNvPr id="190" name="Google Shape;190;p14" descr="fig10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484312"/>
            <a:ext cx="4906962" cy="5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Guideline to Redundant Information in Tuples and Update Anomalies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2: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Design a schema that does not suffer from the insertion, deletion and update anomalies.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there are any anomalies present, then note them so that applications can be made to take them into account.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1.3 Null Values in Tuples 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3: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 should be designed such that their tuples will have as few NULL values as possible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that are NULL frequently could be placed in separate relations (with the primary key)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Reasons for nulls: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not applicable or invalid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value unknown  (may exist)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Value known to exist, but unavailable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1.4 Spurious Tuples 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 designs for a relational database may result in erroneous results for certain JOIN operations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"lossless join" property is used to guarantee meaningful results for join operations 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4: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relations should be designed to satisfy the lossless join condition.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 spurious tuples should be generated by doing a natural-join of any relations.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Spurious Tuples (2)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two important properties of decompositions: </a:t>
            </a:r>
            <a:endParaRPr dirty="0"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AutoNum type="alphaLcParenR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Non-additive or </a:t>
            </a:r>
            <a:r>
              <a:rPr lang="en-US" sz="22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losslessness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corresponding join</a:t>
            </a:r>
            <a:endParaRPr dirty="0"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AutoNum type="alphaLcParenR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Preservation of the functional dependencies. </a:t>
            </a:r>
            <a:endParaRPr dirty="0"/>
          </a:p>
          <a:p>
            <a:pPr marL="457200" lvl="0" indent="-3657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endParaRPr sz="24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that:</a:t>
            </a:r>
            <a:endParaRPr dirty="0"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Property (a) is extremely important and </a:t>
            </a:r>
            <a:r>
              <a:rPr lang="en-US" sz="22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be sacrificed.</a:t>
            </a:r>
            <a:endParaRPr dirty="0"/>
          </a:p>
          <a:p>
            <a:pPr marL="876300" lvl="1" indent="-4191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Property (b) is less stringent and may be sacrificed. (We will see later).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Lossy Decomposition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75" y="1709737"/>
            <a:ext cx="5229225" cy="47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5910262" y="5229225"/>
            <a:ext cx="2449512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Tuples.. Two tuples have become Four !!!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are not lost. Information is lost.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628650" y="92075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Lossless-Join Decomposition</a:t>
            </a:r>
            <a:r>
              <a:rPr lang="en-US" sz="2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914400" y="1763712"/>
            <a:ext cx="6999287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Lossless join decomposition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Decomposition of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= (A, B, C)</a:t>
            </a:r>
            <a:b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R</a:t>
            </a:r>
            <a:r>
              <a:rPr lang="en-US" sz="28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(A, B)	R</a:t>
            </a:r>
            <a:r>
              <a:rPr lang="en-US" sz="2800" b="0" i="0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(B, C)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2209800" y="32591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2590800" y="32591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2209800" y="3716337"/>
            <a:ext cx="381000" cy="6175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2590800" y="3716337"/>
            <a:ext cx="381000" cy="6175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3962400" y="32591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3962400" y="3716337"/>
            <a:ext cx="3810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5791200" y="3259137"/>
            <a:ext cx="6096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5791200" y="3716337"/>
            <a:ext cx="6096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657475" y="4392612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6013450" y="4402137"/>
            <a:ext cx="1041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B,C</a:t>
            </a:r>
            <a:r>
              <a:rPr lang="en-US" sz="16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(r)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1066800" y="5135562"/>
            <a:ext cx="25146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∏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(r)     ∏</a:t>
            </a:r>
            <a:r>
              <a:rPr lang="en-US" sz="20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(r)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3733800" y="5011737"/>
            <a:ext cx="4572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4191000" y="50117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3733800" y="5468937"/>
            <a:ext cx="457200" cy="623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4191000" y="5468937"/>
            <a:ext cx="381000" cy="623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882775" y="529272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82" h="182" extrusionOk="0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381750" y="3259137"/>
            <a:ext cx="6096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6381750" y="3716337"/>
            <a:ext cx="6096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4343400" y="32591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4343400" y="3716337"/>
            <a:ext cx="3810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 b="0" i="1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4572000" y="50117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4572000" y="5468937"/>
            <a:ext cx="381000" cy="623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2971800" y="3259137"/>
            <a:ext cx="381000" cy="38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2971800" y="3716337"/>
            <a:ext cx="381000" cy="6175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3730625" y="4411662"/>
            <a:ext cx="12969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∏</a:t>
            </a:r>
            <a:r>
              <a:rPr lang="en-US" sz="1800" b="0" i="1" u="none" baseline="-2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3.1 Normalization of Relations (1)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dirty="0"/>
              <a:t>Takes a relation schema through a series of tests to certify whether it satisfies a certain normal form and subsequently, decompose the relation as necessary.</a:t>
            </a:r>
            <a:endParaRPr sz="2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b="0" i="0" dirty="0">
                <a:effectLst/>
                <a:latin typeface="+mn-lt"/>
              </a:rPr>
              <a:t>There are several standard or normal forms defined for database design and the relation is said to be in particular normal form if it satisfies some constraints</a:t>
            </a:r>
            <a:r>
              <a:rPr lang="en-US" b="0" i="0" dirty="0">
                <a:solidFill>
                  <a:srgbClr val="C00000"/>
                </a:solidFill>
                <a:effectLst/>
                <a:latin typeface="+mn-lt"/>
              </a:rPr>
              <a:t>.</a:t>
            </a:r>
            <a:endParaRPr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Normalization of Relations (2)</a:t>
            </a:r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2NF, 3NF, BCNF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keys and FDs of a relation schema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4NF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keys, multi-valued dependencies : MVDs; 5NF based on keys, join dependencies : JDs (Chapter 11)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properties may be needed to ensure a good relational design (lossless join, dependency preservation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	Practical Use of Normal Forms</a:t>
            </a:r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carried out in practice so that the resulting designs are of high quality and meet the desirable properties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practical utility of these normal forms becomes questionable when the constraints on which they are based are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 to understand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to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database designers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 not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normalize to the highest possible normal form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(usually up to 3NF, BCNF or 4NF)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process of storing the join of higher normal form relations as a base relation—which is in a lower normal form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lang="en-US" sz="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  <p:sp>
        <p:nvSpPr>
          <p:cNvPr id="90" name="Google Shape;90;p2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</p:txBody>
      </p:sp>
      <p:sp>
        <p:nvSpPr>
          <p:cNvPr id="91" name="Google Shape;91;p2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and Normalization for Relational Databases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81" name="Google Shape;381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	Definitions of Keys and Attributes 	Participating in Keys (1)</a:t>
            </a: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relation schema R = {A1, A2, ...., An} is a set of attributes S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 with the property that no two tuples t1 and t2 in any legal relation state r of R will have t1[S] = t2[S] 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 is 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property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removal of any attribute from K will cause K not to be a superkey any more. </a:t>
            </a:r>
            <a:endParaRPr/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Definitions of Keys and Attributes 	Participating in Keys (2)</a:t>
            </a:r>
            <a:endParaRPr/>
          </a:p>
        </p:txBody>
      </p:sp>
      <p:sp>
        <p:nvSpPr>
          <p:cNvPr id="390" name="Google Shape;390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relation schema has more than one key, each is called 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candidate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key.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of the candidate keys is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arbitrarily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designated to be the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the others are called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secondary keys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Prime attribute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must be a member of </a:t>
            </a:r>
            <a:r>
              <a:rPr lang="en-US" sz="28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candidate key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Nonprime attribute</a:t>
            </a: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not a prime attribute—that is, it is not a member of any candidate key.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 First Normal Form </a:t>
            </a:r>
            <a:endParaRPr/>
          </a:p>
        </p:txBody>
      </p:sp>
      <p:sp>
        <p:nvSpPr>
          <p:cNvPr id="398" name="Google Shape;398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Disallows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composite attributes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multivalued attributes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nested relations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; attributes whose values for an </a:t>
            </a:r>
            <a:r>
              <a:rPr lang="en-US" sz="26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individual tuple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non-atomic</a:t>
            </a:r>
            <a:endParaRPr dirty="0"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Considered to be part of the definition of relation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10.8 Normalization into 1NF</a:t>
            </a:r>
            <a:endParaRPr/>
          </a:p>
        </p:txBody>
      </p:sp>
      <p:sp>
        <p:nvSpPr>
          <p:cNvPr id="406" name="Google Shape;406;p38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8" descr="fig10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096000" cy="4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10.9 Normalization nested relations into 1NF</a:t>
            </a:r>
            <a:endParaRPr/>
          </a:p>
        </p:txBody>
      </p:sp>
      <p:sp>
        <p:nvSpPr>
          <p:cNvPr id="415" name="Google Shape;415;p39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9" descr="fig10_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8712" y="1600200"/>
            <a:ext cx="4611687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1.1	Semantics of the Relation Attributes 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1: Informally, each tuple in a relation should represent one entity or relationship instance. (Applies to individual relations and their attributes).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different entities (EMPLOYEEs, DEPARTMENTs, PROJECTs) should not be mixed in the same 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Only foreign keys should be used to refer to other entities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and relationship attributes should be kept apart as much as possible.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Bottom Line:</a:t>
            </a: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 schema that can be explained easily relation by relation. The semantics of attributes should be easy to interpret.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 A simplified COMPANY relational database schema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8" descr="fig10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524000"/>
            <a:ext cx="5105400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1.2 Redundant Information in Tuples and Update Anomalies 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is stored redundantly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Wastes storage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Causes problems with update anomalies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anomalies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Deletion anomalies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Modification anomalies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UPDATE ANOMALY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Anomaly: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Changing the name of  project number P1 from “Billing” to “Customer-Accounting” may cause this update to be made for all 100 employees working on project P1.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INSERT ANOMALY</a:t>
            </a:r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 Anomaly: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 insert a project unless an employee is assigned to it.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Conversely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 insert an employee unless an he/she is assigned to a project.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DELETE ANOMALY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Anomaly: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When a project is deleted, it will result in deleting all the employees who work on that project.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Alternately, if an employee is the sole employee on a project, deleting that employee would result in deleting the corresponding project.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10.3 Two relation schemas suffering from update anomalies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3" descr="fig10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25" y="2057400"/>
            <a:ext cx="8207375" cy="33924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228600" y="5772150"/>
            <a:ext cx="546893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FD: Functional Dependencies will be discussed in upcoming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1253</Words>
  <Application>Microsoft Office PowerPoint</Application>
  <PresentationFormat>On-screen Show (4:3)</PresentationFormat>
  <Paragraphs>186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Tahoma</vt:lpstr>
      <vt:lpstr>Times New Roman</vt:lpstr>
      <vt:lpstr>Noto Sans Symbols</vt:lpstr>
      <vt:lpstr>Helvetica Neue</vt:lpstr>
      <vt:lpstr>Blends</vt:lpstr>
      <vt:lpstr>1_Blends</vt:lpstr>
      <vt:lpstr>PowerPoint Presentation</vt:lpstr>
      <vt:lpstr>Chapter 10</vt:lpstr>
      <vt:lpstr>1.1 Semantics of the Relation Attributes </vt:lpstr>
      <vt:lpstr>Figure 10.1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Figure 10.3 Two relation schemas suffering from update anomalies</vt:lpstr>
      <vt:lpstr>Figure 10.4 Example States for EMP_DEPT and EMP_PROJ</vt:lpstr>
      <vt:lpstr>Guideline to Redundant Information in Tuples and Update Anomalies</vt:lpstr>
      <vt:lpstr>1.3 Null Values in Tuples </vt:lpstr>
      <vt:lpstr>1.4 Spurious Tuples </vt:lpstr>
      <vt:lpstr>Spurious Tuples (2)</vt:lpstr>
      <vt:lpstr>A Lossy Decomposition</vt:lpstr>
      <vt:lpstr>Example of Lossless-Join Decomposition </vt:lpstr>
      <vt:lpstr>3.1 Normalization of Relations (1)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3.2 First Normal Form </vt:lpstr>
      <vt:lpstr>Figure 10.8 Normalization into 1NF</vt:lpstr>
      <vt:lpstr>Figure 10.9 Normalization nested relations into 1NF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Elmasri/Navathe</dc:creator>
  <cp:lastModifiedBy>Priyambada Subudhi</cp:lastModifiedBy>
  <cp:revision>4</cp:revision>
  <dcterms:created xsi:type="dcterms:W3CDTF">2005-02-25T19:46:41Z</dcterms:created>
  <dcterms:modified xsi:type="dcterms:W3CDTF">2022-10-28T07:09:32Z</dcterms:modified>
</cp:coreProperties>
</file>