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95" r:id="rId3"/>
    <p:sldId id="317" r:id="rId4"/>
    <p:sldId id="296" r:id="rId5"/>
    <p:sldId id="297" r:id="rId6"/>
    <p:sldId id="298" r:id="rId7"/>
    <p:sldId id="299" r:id="rId8"/>
    <p:sldId id="318" r:id="rId9"/>
    <p:sldId id="300" r:id="rId10"/>
    <p:sldId id="319" r:id="rId11"/>
    <p:sldId id="301" r:id="rId12"/>
    <p:sldId id="302" r:id="rId13"/>
    <p:sldId id="305" r:id="rId14"/>
    <p:sldId id="303" r:id="rId15"/>
    <p:sldId id="307" r:id="rId16"/>
    <p:sldId id="308" r:id="rId17"/>
    <p:sldId id="309" r:id="rId18"/>
    <p:sldId id="312" r:id="rId19"/>
    <p:sldId id="310" r:id="rId20"/>
    <p:sldId id="311" r:id="rId21"/>
    <p:sldId id="313" r:id="rId22"/>
    <p:sldId id="314" r:id="rId23"/>
    <p:sldId id="315" r:id="rId24"/>
    <p:sldId id="316" r:id="rId25"/>
  </p:sldIdLst>
  <p:sldSz cx="9144000" cy="6858000" type="screen4x3"/>
  <p:notesSz cx="6858000" cy="9144000"/>
  <p:embeddedFontLst>
    <p:embeddedFont>
      <p:font typeface="Tahoma" panose="020B0604030504040204" pitchFamily="3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4" roundtripDataSignature="AMtx7miETiD88Kr0LHaEYixlX3GFiDrk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48"/>
      </p:cViewPr>
      <p:guideLst>
        <p:guide orient="horz" pos="19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7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77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sp>
        <p:nvSpPr>
          <p:cNvPr id="501" name="Google Shape;50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2" name="Google Shape;502;p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ffcccd51f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ffcccd51f9_0_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gffcccd51f9_0_2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  <p:sp>
        <p:nvSpPr>
          <p:cNvPr id="518" name="Google Shape;51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9" name="Google Shape;519;p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  <p:sp>
        <p:nvSpPr>
          <p:cNvPr id="526" name="Google Shape;52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7" name="Google Shape;527;p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  <p:sp>
        <p:nvSpPr>
          <p:cNvPr id="534" name="Google Shape;53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5" name="Google Shape;535;p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  <p:sp>
        <p:nvSpPr>
          <p:cNvPr id="558" name="Google Shape;55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9" name="Google Shape;559;p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ffcccd51f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ffcccd51f9_0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gffcccd51f9_0_2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ffcccd51f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ffcccd51f9_0_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gffcccd51f9_0_3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/>
          </a:p>
        </p:txBody>
      </p:sp>
      <p:sp>
        <p:nvSpPr>
          <p:cNvPr id="567" name="Google Shape;56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Google Shape;568;p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/>
          </a:p>
        </p:txBody>
      </p:sp>
      <p:sp>
        <p:nvSpPr>
          <p:cNvPr id="576" name="Google Shape;57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7" name="Google Shape;577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419" name="Google Shape;41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Google Shape;420;p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/>
          </a:p>
        </p:txBody>
      </p:sp>
      <p:sp>
        <p:nvSpPr>
          <p:cNvPr id="584" name="Google Shape;58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5" name="Google Shape;585;p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endParaRPr/>
          </a:p>
        </p:txBody>
      </p:sp>
      <p:sp>
        <p:nvSpPr>
          <p:cNvPr id="592" name="Google Shape;59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3" name="Google Shape;593;p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427" name="Google Shape;42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" name="Google Shape;428;p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ffcccd51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ffcccd51f9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gffcccd51f9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fcccd51f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ffcccd51f9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gffcccd51f9_0_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451" name="Google Shape;45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2" name="Google Shape;452;p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459" name="Google Shape;45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Google Shape;460;p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ffcccd51f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ffcccd51f9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gffcccd51f9_0_1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7b31fc08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7b31fc08f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g17b31fc08f2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6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7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7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2" name="Google Shape;62;p67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9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9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59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0"/>
          <p:cNvSpPr txBox="1">
            <a:spLocks noGrp="1"/>
          </p:cNvSpPr>
          <p:nvPr>
            <p:ph type="title"/>
          </p:nvPr>
        </p:nvSpPr>
        <p:spPr>
          <a:xfrm rot="5400000">
            <a:off x="4561682" y="2199482"/>
            <a:ext cx="5868987" cy="207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0"/>
          <p:cNvSpPr txBox="1">
            <a:spLocks noGrp="1"/>
          </p:cNvSpPr>
          <p:nvPr>
            <p:ph type="body" idx="1"/>
          </p:nvPr>
        </p:nvSpPr>
        <p:spPr>
          <a:xfrm rot="5400000">
            <a:off x="332582" y="199231"/>
            <a:ext cx="5868987" cy="607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60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1"/>
          <p:cNvSpPr txBox="1">
            <a:spLocks noGrp="1"/>
          </p:cNvSpPr>
          <p:nvPr>
            <p:ph type="body" idx="1"/>
          </p:nvPr>
        </p:nvSpPr>
        <p:spPr>
          <a:xfrm rot="5400000">
            <a:off x="2101055" y="-261143"/>
            <a:ext cx="4572000" cy="829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1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2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2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62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62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3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3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5052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marL="914400" lvl="1" indent="-32639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marL="1371600" lvl="2" indent="-3048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1828800" lvl="3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3" name="Google Shape;43;p63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" name="Google Shape;44;p63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4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5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5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5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65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65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5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6"/>
          <p:cNvSpPr txBox="1">
            <a:spLocks noGrp="1"/>
          </p:cNvSpPr>
          <p:nvPr>
            <p:ph type="body" idx="1"/>
          </p:nvPr>
        </p:nvSpPr>
        <p:spPr>
          <a:xfrm>
            <a:off x="239713" y="1600200"/>
            <a:ext cx="40703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6"/>
          <p:cNvSpPr txBox="1">
            <a:spLocks noGrp="1"/>
          </p:cNvSpPr>
          <p:nvPr>
            <p:ph type="body" idx="2"/>
          </p:nvPr>
        </p:nvSpPr>
        <p:spPr>
          <a:xfrm>
            <a:off x="4462463" y="1600200"/>
            <a:ext cx="407193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66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5"/>
          <p:cNvGrpSpPr/>
          <p:nvPr/>
        </p:nvGrpSpPr>
        <p:grpSpPr>
          <a:xfrm>
            <a:off x="8936037" y="1449387"/>
            <a:ext cx="207962" cy="5408612"/>
            <a:chOff x="5606" y="889"/>
            <a:chExt cx="154" cy="3431"/>
          </a:xfrm>
        </p:grpSpPr>
        <p:sp>
          <p:nvSpPr>
            <p:cNvPr id="11" name="Google Shape;11;p55"/>
            <p:cNvSpPr txBox="1"/>
            <p:nvPr/>
          </p:nvSpPr>
          <p:spPr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55"/>
            <p:cNvGrpSpPr/>
            <p:nvPr/>
          </p:nvGrpSpPr>
          <p:grpSpPr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3" name="Google Shape;13;p55"/>
              <p:cNvSpPr txBox="1"/>
              <p:nvPr/>
            </p:nvSpPr>
            <p:spPr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1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55"/>
              <p:cNvSpPr txBox="1"/>
              <p:nvPr/>
            </p:nvSpPr>
            <p:spPr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1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" name="Google Shape;15;p55"/>
          <p:cNvSpPr txBox="1"/>
          <p:nvPr/>
        </p:nvSpPr>
        <p:spPr>
          <a:xfrm>
            <a:off x="-1" y="1"/>
            <a:ext cx="9140825" cy="1449387"/>
          </a:xfrm>
          <a:prstGeom prst="rect">
            <a:avLst/>
          </a:prstGeom>
          <a:solidFill>
            <a:srgbClr val="677228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55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18" name="Google Shape;18;p55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9405" algn="l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  <a:defRPr sz="2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55"/>
          <p:cNvSpPr txBox="1"/>
          <p:nvPr/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2007 </a:t>
            </a:r>
            <a:r>
              <a:rPr lang="en-US" sz="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Ramez Elmasri and Shamkant B. Navathe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82" name="Google Shape;82;p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" descr="Elmasri_co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15675-FC08-41D6-0EB4-56EC7039F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2400" b="1" i="0" u="none" strike="noStrike" baseline="0" dirty="0">
                <a:latin typeface="+mn-lt"/>
              </a:rPr>
              <a:t>Definition. </a:t>
            </a:r>
            <a:r>
              <a:rPr lang="en-US" sz="2400" b="0" i="0" u="none" strike="noStrike" baseline="0" dirty="0">
                <a:latin typeface="+mn-lt"/>
              </a:rPr>
              <a:t>A relation schema </a:t>
            </a:r>
            <a:r>
              <a:rPr lang="en-US" sz="2400" b="0" i="1" u="none" strike="noStrike" baseline="0" dirty="0">
                <a:latin typeface="+mn-lt"/>
              </a:rPr>
              <a:t>R </a:t>
            </a:r>
            <a:r>
              <a:rPr lang="en-US" sz="2400" b="0" i="0" u="none" strike="noStrike" baseline="0" dirty="0">
                <a:latin typeface="+mn-lt"/>
              </a:rPr>
              <a:t>is in </a:t>
            </a:r>
            <a:r>
              <a:rPr lang="en-US" sz="2400" b="1" i="0" u="none" strike="noStrike" baseline="0" dirty="0">
                <a:latin typeface="+mn-lt"/>
              </a:rPr>
              <a:t>third normal form (3NF) </a:t>
            </a:r>
            <a:r>
              <a:rPr lang="en-US" sz="2400" b="0" i="0" u="none" strike="noStrike" baseline="0" dirty="0">
                <a:latin typeface="+mn-lt"/>
              </a:rPr>
              <a:t>if, whenever a </a:t>
            </a:r>
            <a:r>
              <a:rPr lang="en-US" sz="2400" b="0" i="1" u="none" strike="noStrike" baseline="0" dirty="0">
                <a:latin typeface="+mn-lt"/>
              </a:rPr>
              <a:t>nontrivial </a:t>
            </a:r>
            <a:r>
              <a:rPr lang="en-US" sz="2400" b="0" i="0" u="none" strike="noStrike" baseline="0" dirty="0">
                <a:latin typeface="+mn-lt"/>
              </a:rPr>
              <a:t>functional dependency   </a:t>
            </a:r>
            <a:r>
              <a:rPr lang="en-US" sz="2400" b="0" i="1" u="none" strike="noStrike" baseline="0" dirty="0">
                <a:latin typeface="+mn-lt"/>
              </a:rPr>
              <a:t>X</a:t>
            </a:r>
            <a:r>
              <a:rPr lang="en-US" sz="2400" dirty="0">
                <a:latin typeface="+mn-lt"/>
              </a:rPr>
              <a:t>-&gt;</a:t>
            </a:r>
            <a:r>
              <a:rPr lang="en-US" sz="2400" b="0" i="1" u="none" strike="noStrike" baseline="0" dirty="0">
                <a:latin typeface="+mn-lt"/>
              </a:rPr>
              <a:t>A </a:t>
            </a:r>
            <a:r>
              <a:rPr lang="en-US" sz="2400" b="0" i="0" u="none" strike="noStrike" baseline="0" dirty="0">
                <a:latin typeface="+mn-lt"/>
              </a:rPr>
              <a:t>holds in </a:t>
            </a:r>
            <a:r>
              <a:rPr lang="en-US" sz="2400" b="0" i="1" u="none" strike="noStrike" baseline="0" dirty="0">
                <a:latin typeface="+mn-lt"/>
              </a:rPr>
              <a:t>R</a:t>
            </a:r>
            <a:r>
              <a:rPr lang="en-US" sz="2400" b="0" i="0" u="none" strike="noStrike" baseline="0" dirty="0">
                <a:latin typeface="+mn-lt"/>
              </a:rPr>
              <a:t>, either</a:t>
            </a:r>
          </a:p>
          <a:p>
            <a:pPr marL="160020" indent="0" algn="l">
              <a:buNone/>
            </a:pPr>
            <a:r>
              <a:rPr lang="en-US" sz="2400" dirty="0">
                <a:latin typeface="+mn-lt"/>
              </a:rPr>
              <a:t>	</a:t>
            </a:r>
            <a:r>
              <a:rPr lang="en-US" sz="2400" b="0" i="0" u="none" strike="noStrike" baseline="0" dirty="0">
                <a:latin typeface="+mn-lt"/>
              </a:rPr>
              <a:t> (a) </a:t>
            </a:r>
            <a:r>
              <a:rPr lang="en-US" sz="2400" b="0" i="1" u="none" strike="noStrike" baseline="0" dirty="0">
                <a:latin typeface="+mn-lt"/>
              </a:rPr>
              <a:t>X </a:t>
            </a:r>
            <a:r>
              <a:rPr lang="en-US" sz="2400" b="0" i="0" u="none" strike="noStrike" baseline="0" dirty="0">
                <a:latin typeface="+mn-lt"/>
              </a:rPr>
              <a:t>is a </a:t>
            </a:r>
            <a:r>
              <a:rPr lang="en-US" sz="2400" b="0" i="0" u="none" strike="noStrike" baseline="0" dirty="0" err="1">
                <a:latin typeface="+mn-lt"/>
              </a:rPr>
              <a:t>superkey</a:t>
            </a:r>
            <a:r>
              <a:rPr lang="en-US" sz="2400" b="0" i="0" u="none" strike="noStrike" baseline="0" dirty="0">
                <a:latin typeface="+mn-lt"/>
              </a:rPr>
              <a:t> of </a:t>
            </a:r>
            <a:r>
              <a:rPr lang="en-US" sz="2400" b="0" i="1" u="none" strike="noStrike" baseline="0" dirty="0">
                <a:latin typeface="+mn-lt"/>
              </a:rPr>
              <a:t>R</a:t>
            </a:r>
            <a:r>
              <a:rPr lang="en-US" sz="2400" b="0" i="0" u="none" strike="noStrike" baseline="0" dirty="0">
                <a:latin typeface="+mn-lt"/>
              </a:rPr>
              <a:t>, or </a:t>
            </a:r>
          </a:p>
          <a:p>
            <a:pPr marL="160020" indent="0" algn="l">
              <a:buNone/>
            </a:pPr>
            <a:r>
              <a:rPr lang="en-US" sz="2400" dirty="0">
                <a:latin typeface="+mn-lt"/>
              </a:rPr>
              <a:t>	</a:t>
            </a:r>
            <a:r>
              <a:rPr lang="en-US" sz="2400" b="0" i="0" u="none" strike="noStrike" baseline="0" dirty="0">
                <a:latin typeface="+mn-lt"/>
              </a:rPr>
              <a:t>(b) </a:t>
            </a:r>
            <a:r>
              <a:rPr lang="en-US" sz="2400" b="0" i="1" u="none" strike="noStrike" baseline="0" dirty="0">
                <a:latin typeface="+mn-lt"/>
              </a:rPr>
              <a:t>A </a:t>
            </a:r>
            <a:r>
              <a:rPr lang="en-US" sz="2400" b="0" i="0" u="none" strike="noStrike" baseline="0" dirty="0">
                <a:latin typeface="+mn-lt"/>
              </a:rPr>
              <a:t>is a prime attribute of </a:t>
            </a:r>
            <a:r>
              <a:rPr lang="en-US" sz="2400" b="0" i="1" u="none" strike="noStrike" baseline="0" dirty="0">
                <a:latin typeface="+mn-lt"/>
              </a:rPr>
              <a:t>R</a:t>
            </a:r>
            <a:r>
              <a:rPr lang="en-US" sz="2400" b="0" i="0" u="none" strike="noStrike" baseline="0" dirty="0">
                <a:latin typeface="+mn-lt"/>
              </a:rPr>
              <a:t>. </a:t>
            </a:r>
            <a:endParaRPr lang="en-IN" sz="2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93941-38B9-B000-6360-123D993FE0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 smtClean="0"/>
              <a:t>10</a:t>
            </a:fld>
            <a:endParaRPr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E0D1DE6-473E-3382-FA85-342FE511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u="none" strike="noStrike" baseline="0" dirty="0">
                <a:latin typeface="AkzidenzGroteskBE-Md"/>
              </a:rPr>
              <a:t>General Definition of Third Normal 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233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ffcccd51f9_0_1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100" cy="99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Third Normal Form (Example)</a:t>
            </a:r>
            <a:endParaRPr/>
          </a:p>
        </p:txBody>
      </p:sp>
      <p:sp>
        <p:nvSpPr>
          <p:cNvPr id="471" name="Google Shape;471;gffcccd51f9_0_14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700" cy="4572000"/>
          </a:xfrm>
          <a:prstGeom prst="rect">
            <a:avLst/>
          </a:prstGeom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Ex: R(ABC)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FD:{A-&gt;B, B-&gt;C}</a:t>
            </a:r>
            <a:endParaRPr/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Candidate key=A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/>
              <a:t>A </a:t>
            </a:r>
            <a:r>
              <a:rPr lang="en-US"/>
              <a:t>is prime attribute which is transitively determining the non prime attribute </a:t>
            </a:r>
            <a:r>
              <a:rPr lang="en-US" b="1"/>
              <a:t>C.</a:t>
            </a:r>
            <a:endParaRPr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/>
              <a:t>B-&gt;C gives transitive dependency hence not allowed in 3NF.</a:t>
            </a:r>
            <a:endParaRPr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So decomposed relations will be R1(AB) and R2(BC)</a:t>
            </a:r>
            <a:endParaRPr/>
          </a:p>
          <a:p>
            <a:pPr marL="914400" lvl="0" indent="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Lossless decomposition???</a:t>
            </a:r>
            <a:endParaRPr/>
          </a:p>
          <a:p>
            <a:pPr marL="914400" lvl="0" indent="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FD Preserving ????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gffcccd51f9_0_14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7b31fc08f2_0_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100" cy="99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g17b31fc08f2_0_0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700" cy="4572000"/>
          </a:xfrm>
          <a:prstGeom prst="rect">
            <a:avLst/>
          </a:prstGeom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g17b31fc08f2_0_0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481" name="Google Shape;481;g17b31fc08f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024" y="1580414"/>
            <a:ext cx="5618076" cy="48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505" name="Google Shape;505;p4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Figure 10.11 Normalization into 2NF and 3NF</a:t>
            </a:r>
            <a:endParaRPr/>
          </a:p>
        </p:txBody>
      </p:sp>
      <p:sp>
        <p:nvSpPr>
          <p:cNvPr id="506" name="Google Shape;506;p43"/>
          <p:cNvSpPr txBox="1"/>
          <p:nvPr/>
        </p:nvSpPr>
        <p:spPr>
          <a:xfrm>
            <a:off x="1828800" y="1309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7" name="Google Shape;507;p43" descr="fig1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7900" y="0"/>
            <a:ext cx="7114574" cy="724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ffcccd51f9_0_2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100" cy="99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Third Normal Form (Problem)</a:t>
            </a:r>
            <a:endParaRPr/>
          </a:p>
        </p:txBody>
      </p:sp>
      <p:sp>
        <p:nvSpPr>
          <p:cNvPr id="488" name="Google Shape;488;gffcccd51f9_0_21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700" cy="4572000"/>
          </a:xfrm>
          <a:prstGeom prst="rect">
            <a:avLst/>
          </a:prstGeom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Q. R(ABCDE)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FD:{AB-&gt;C, B-&gt;D, D-&gt;E}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Solve the following steps:</a:t>
            </a:r>
            <a:endParaRPr dirty="0"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Step1: Find Candidate key</a:t>
            </a:r>
            <a:endParaRPr dirty="0"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Step2: Check the relations in 3NF, if not decompose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Finally check decomposition is lossless and FD preserving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9" name="Google Shape;489;gffcccd51f9_0_21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522" name="Google Shape;522;p4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4 General Normal Form Definitions (For Multiple Keys) (1)</a:t>
            </a:r>
            <a:endParaRPr/>
          </a:p>
        </p:txBody>
      </p:sp>
      <p:sp>
        <p:nvSpPr>
          <p:cNvPr id="523" name="Google Shape;523;p47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above definitions consider the primary key only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following more general definitions take into account relations with multiple candidate keys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relation schema R is in 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second normal form (2NF)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if every non-prime attribute A in R is fully functionally dependent on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every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key  of R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530" name="Google Shape;530;p48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General Normal Form Definitions (2)</a:t>
            </a:r>
            <a:endParaRPr/>
          </a:p>
        </p:txBody>
      </p:sp>
      <p:sp>
        <p:nvSpPr>
          <p:cNvPr id="531" name="Google Shape;531;p48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Superkey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of relation schema R - a set of attributes S of R that contains a key of 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relation schema R is in </a:t>
            </a: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third normal form (3NF)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if whenever a FD X -&gt; A holds in R, then either: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(a) X is a superkey of R, or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(b) A is a prime attribute of 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NOTE: Boyce-Codd normal form disallows condition (b) above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538" name="Google Shape;538;p49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5 BCNF (Boyce-Codd Normal Form) </a:t>
            </a:r>
            <a:endParaRPr/>
          </a:p>
        </p:txBody>
      </p:sp>
      <p:sp>
        <p:nvSpPr>
          <p:cNvPr id="539" name="Google Shape;539;p49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relation schema R is in 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Boyce-Codd Normal Form (BCNF)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if whenever an 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FD X -&gt; A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holds in R, then 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 is a superkey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normal form is strictly stronger than the previous one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Every 2NF relation is in 1NF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Every 3NF relation is in 2NF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Every BCNF relation is in 3NF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There exist relations that are in 3NF but not in BCNF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goal is to have each relation in BCNF (or 3NF)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562" name="Google Shape;562;p5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Figure 10.12 Boyce-Codd normal form</a:t>
            </a:r>
            <a:endParaRPr/>
          </a:p>
        </p:txBody>
      </p:sp>
      <p:sp>
        <p:nvSpPr>
          <p:cNvPr id="563" name="Google Shape;563;p50"/>
          <p:cNvSpPr txBox="1"/>
          <p:nvPr/>
        </p:nvSpPr>
        <p:spPr>
          <a:xfrm>
            <a:off x="1828800" y="1309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4" name="Google Shape;564;p50" descr="fig1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575" y="1752600"/>
            <a:ext cx="7642225" cy="44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ffcccd51f9_0_28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100" cy="99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BCNF Example</a:t>
            </a:r>
            <a:endParaRPr/>
          </a:p>
        </p:txBody>
      </p:sp>
      <p:sp>
        <p:nvSpPr>
          <p:cNvPr id="546" name="Google Shape;546;gffcccd51f9_0_28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700" cy="4572000"/>
          </a:xfrm>
          <a:prstGeom prst="rect">
            <a:avLst/>
          </a:prstGeom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Ex: R(ABC)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FD:{AB-&gt;C, C-&gt;B}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AB and AC both are candidate keys, hence ABC are prime attributes.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Acc to 3NF definition the given relation is in 3NF.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Check in BCNF?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LHS of FDs should be a super key. Here, C is not superkey.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So Decompose relation into R1(AC) and R2(CB)</a:t>
            </a:r>
            <a:endParaRPr/>
          </a:p>
          <a:p>
            <a:pPr marL="914400" lvl="0" indent="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Lossless decomposition???</a:t>
            </a:r>
            <a:endParaRPr/>
          </a:p>
          <a:p>
            <a:pPr marL="914400" lvl="0" indent="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FD Preserving ????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gffcccd51f9_0_28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423" name="Google Shape;423;p4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3.3 Second Normal Form (1) </a:t>
            </a:r>
            <a:endParaRPr/>
          </a:p>
        </p:txBody>
      </p:sp>
      <p:sp>
        <p:nvSpPr>
          <p:cNvPr id="424" name="Google Shape;424;p40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Uses the concepts of </a:t>
            </a: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FDs, primary key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Definitions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Prime attribute: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An attribute that is member of the primary key K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Full functional dependency: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 FD  Y -&gt; Z where removal of any attribute from Y means the FD does not hold any more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{SSN, PNUMBER} -&gt; HOURS is a full FD since neither SSN -&gt; HOURS nor PNUMBER -&gt; HOURS hold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{SSN, PNUMBER} -&gt; ENAME is not  a full FD (it is called a partial dependency ) since SSN -&gt; ENAME also holds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ffcccd51f9_0_3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100" cy="99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Practice Problem</a:t>
            </a:r>
            <a:endParaRPr/>
          </a:p>
        </p:txBody>
      </p:sp>
      <p:sp>
        <p:nvSpPr>
          <p:cNvPr id="554" name="Google Shape;554;gffcccd51f9_0_35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700" cy="4572000"/>
          </a:xfrm>
          <a:prstGeom prst="rect">
            <a:avLst/>
          </a:prstGeom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Q. R(ABCDEFGHI)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FD:{AB-&gt;C, A-&gt;DE, B-&gt;F, F-&gt;GH, D-&gt;IJ}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Solve the following steps:</a:t>
            </a: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Step1: Find Candidate key</a:t>
            </a: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Step2: Check R in 2NF, if not decompose</a:t>
            </a: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Step3: Check the relations in 3NF, if not decompose</a:t>
            </a: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Step4: Check the relations in BCNF, if not decompose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Finally check decomposition is lossless and FD preserving</a:t>
            </a:r>
            <a:endParaRPr/>
          </a:p>
        </p:txBody>
      </p:sp>
      <p:sp>
        <p:nvSpPr>
          <p:cNvPr id="555" name="Google Shape;555;gffcccd51f9_0_35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571" name="Google Shape;571;p5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Figure 10.13 a relation TEACH that is in 3NF but not in BCNF</a:t>
            </a:r>
            <a:endParaRPr/>
          </a:p>
        </p:txBody>
      </p:sp>
      <p:sp>
        <p:nvSpPr>
          <p:cNvPr id="572" name="Google Shape;572;p51"/>
          <p:cNvSpPr txBox="1"/>
          <p:nvPr/>
        </p:nvSpPr>
        <p:spPr>
          <a:xfrm>
            <a:off x="1828800" y="1309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3" name="Google Shape;573;p51" descr="fig10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150" y="2057400"/>
            <a:ext cx="7505700" cy="38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580" name="Google Shape;580;p5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Achieving the BCNF by Decomposition (1)</a:t>
            </a:r>
            <a:endParaRPr/>
          </a:p>
        </p:txBody>
      </p:sp>
      <p:sp>
        <p:nvSpPr>
          <p:cNvPr id="581" name="Google Shape;581;p52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Two FDs exist in the relation TEACH: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fd1: { student, course} -&gt; instructor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fd2: instructor  -&gt; course 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{student, course} is a candidate key for this relation and that the dependencies shown follow the pattern in Figure 10.12 (b).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So this relation is in 3NF </a:t>
            </a:r>
            <a:r>
              <a:rPr lang="en-US" sz="2200" b="0" i="1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but not in</a:t>
            </a: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BCNF 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relation </a:t>
            </a:r>
            <a:r>
              <a:rPr lang="en-US" sz="24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BCNF should be decomposed so as to meet this property, while possibly forgoing the preservation of all functional dependencies in the decomposed relations.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None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588" name="Google Shape;588;p5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Achieving the BCNF by Decomposition (2)</a:t>
            </a:r>
            <a:endParaRPr/>
          </a:p>
        </p:txBody>
      </p:sp>
      <p:sp>
        <p:nvSpPr>
          <p:cNvPr id="589" name="Google Shape;589;p53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0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Three possible decompositions for relation TEACH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sng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student, instructor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} and {</a:t>
            </a:r>
            <a:r>
              <a:rPr lang="en-US" sz="2000" b="0" i="0" u="sng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student, course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{course, </a:t>
            </a:r>
            <a:r>
              <a:rPr lang="en-US" sz="2000" b="0" i="0" u="sng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instructor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} and {</a:t>
            </a:r>
            <a:r>
              <a:rPr lang="en-US" sz="2000" b="0" i="0" u="sng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course, student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sng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instructor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, course } and {</a:t>
            </a:r>
            <a:r>
              <a:rPr lang="en-US" sz="2000" b="0" i="0" u="sng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instructor, student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0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 three decompositions will lose fd1. 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 have to settle for sacrificing the functional dependency preservation. But we cannot sacrifice the non-additivity property after decomposition.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0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 of the above three, only the 3rd decomposition will not generate spurious tuples after join.(and hence has the non-additivity property).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596" name="Google Shape;596;p5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Chapter Outline</a:t>
            </a:r>
            <a:endParaRPr/>
          </a:p>
        </p:txBody>
      </p:sp>
      <p:sp>
        <p:nvSpPr>
          <p:cNvPr id="597" name="Google Shape;597;p54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Informal Design Guidelines for Relational Databases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Functional Dependencies (FDs)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Definition, Inference Rules, Equivalence of Sets of FDs, Minimal Sets of FDs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Normal Forms Based on Primary Keys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General Normal Form Definitions (For Multiple Keys)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BCNF (Boyce-Codd Normal Form)</a:t>
            </a:r>
            <a:endParaRPr/>
          </a:p>
          <a:p>
            <a:pPr marL="342900" lvl="0" indent="-236220" algn="l" rtl="0">
              <a:spcBef>
                <a:spcPts val="560"/>
              </a:spcBef>
              <a:spcAft>
                <a:spcPts val="0"/>
              </a:spcAft>
              <a:buSzPts val="1680"/>
              <a:buNone/>
            </a:pPr>
            <a:endParaRPr sz="28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D8EF-2AC0-1901-E75A-AA3D0760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AFB4C-9CA9-BEF2-95FD-9EE3274B4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8B9B5-2E9A-2236-1047-84BBB17095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 smtClean="0"/>
              <a:t>3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3AFB3C-1CAD-E4F9-1B7F-CFD1A2150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1523999"/>
            <a:ext cx="8142513" cy="353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5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431" name="Google Shape;431;p4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Second Normal Form (2)</a:t>
            </a:r>
            <a:endParaRPr/>
          </a:p>
        </p:txBody>
      </p:sp>
      <p:sp>
        <p:nvSpPr>
          <p:cNvPr id="432" name="Google Shape;432;p41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relation schema R is in 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second normal form (2NF)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if every non-prime attribute A in R is fully functionally dependent on the primary key</a:t>
            </a:r>
            <a:endParaRPr/>
          </a:p>
          <a:p>
            <a:pPr marL="342900" lvl="0" indent="-2362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endParaRPr sz="28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 can be decomposed into 2NF relations via the process of 2NF normalization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ffcccd51f9_0_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100" cy="99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Second Normal Form (Example)</a:t>
            </a:r>
            <a:endParaRPr/>
          </a:p>
        </p:txBody>
      </p:sp>
      <p:sp>
        <p:nvSpPr>
          <p:cNvPr id="439" name="Google Shape;439;gffcccd51f9_0_0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700" cy="4572000"/>
          </a:xfrm>
          <a:prstGeom prst="rect">
            <a:avLst/>
          </a:prstGeom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Example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Given relation R(ABC)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FDs: {AB-&gt;C and B-&gt;C}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Here, AB is candidate key and B-&gt;C gives partial dependency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R(ABC) can be decomposed into R1(AB) and R2(BC)</a:t>
            </a:r>
            <a:endParaRPr/>
          </a:p>
          <a:p>
            <a:pPr marL="9144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Lossless decomposition???</a:t>
            </a:r>
            <a:endParaRPr/>
          </a:p>
          <a:p>
            <a:pPr marL="9144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FD Preserving ????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gffcccd51f9_0_0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ffcccd51f9_0_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100" cy="99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Second Normal Form (Problem)</a:t>
            </a:r>
            <a:endParaRPr/>
          </a:p>
        </p:txBody>
      </p:sp>
      <p:sp>
        <p:nvSpPr>
          <p:cNvPr id="447" name="Google Shape;447;gffcccd51f9_0_7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700" cy="4572000"/>
          </a:xfrm>
          <a:prstGeom prst="rect">
            <a:avLst/>
          </a:prstGeom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Q. R(ABCD)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FDs:{AB-&gt;C, B-&gt;D}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Decompose given relation in 2NF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gffcccd51f9_0_7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455" name="Google Shape;455;p4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3.4 Third Normal Form (1)</a:t>
            </a:r>
            <a:endParaRPr/>
          </a:p>
        </p:txBody>
      </p:sp>
      <p:sp>
        <p:nvSpPr>
          <p:cNvPr id="456" name="Google Shape;456;p44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Transitive functional dependency: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 FD  X -&gt; Z that can be derived from two FDs   X -&gt; Y and Y -&gt; Z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SSN -&gt; DMGRSSN is a </a:t>
            </a: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transitive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FD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Since SSN -&gt; DNUMBER and DNUMBER -&gt; DMGRSSN hold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SSN -&gt; ENAME is </a:t>
            </a: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non-transitive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Since there is no set of attributes X where SSN -&gt; X and X -&gt; ENAME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6D48-3D55-D155-9E13-F5907014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59B7D-B7B8-55C8-AE91-796A96346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C9899-255C-5AB7-F618-C9B0395B57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 smtClean="0"/>
              <a:t>8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7A1E76-6A03-5020-AFBA-384AB795D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70" y="1719943"/>
            <a:ext cx="7888459" cy="293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463" name="Google Shape;463;p4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Third Normal Form (2)</a:t>
            </a:r>
            <a:endParaRPr/>
          </a:p>
        </p:txBody>
      </p:sp>
      <p:sp>
        <p:nvSpPr>
          <p:cNvPr id="464" name="Google Shape;464;p45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relation schema R is in </a:t>
            </a:r>
            <a:r>
              <a:rPr lang="en-US" sz="24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third normal form (3NF)</a:t>
            </a: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if it is in 2NF </a:t>
            </a:r>
            <a:r>
              <a:rPr lang="en-US" sz="2400" b="0" i="1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no non-prime attribute A in R is transitively dependent on the primary key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 can be decomposed into 3NF relations via the process of 3NF normalization 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X -&gt; Y and Y -&gt; Z, with X as the primary key, we consider this a problem only if Y is not a candidate key.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When Y is a candidate key, there is no problem with the transitive dependency 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E.g., Consider EMP (SSN, Emp#, Salary ). 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Here, SSN -&gt; Emp# -&gt; Salary and Emp# is a candidate key.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1383</Words>
  <Application>Microsoft Office PowerPoint</Application>
  <PresentationFormat>On-screen Show (4:3)</PresentationFormat>
  <Paragraphs>173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Noto Sans Symbols</vt:lpstr>
      <vt:lpstr>Arial</vt:lpstr>
      <vt:lpstr>AkzidenzGroteskBE-Md</vt:lpstr>
      <vt:lpstr>Tahoma</vt:lpstr>
      <vt:lpstr>Blends</vt:lpstr>
      <vt:lpstr>PowerPoint Presentation</vt:lpstr>
      <vt:lpstr>3.3 Second Normal Form (1) </vt:lpstr>
      <vt:lpstr>PowerPoint Presentation</vt:lpstr>
      <vt:lpstr>Second Normal Form (2)</vt:lpstr>
      <vt:lpstr>Second Normal Form (Example)</vt:lpstr>
      <vt:lpstr>Second Normal Form (Problem)</vt:lpstr>
      <vt:lpstr>3.4 Third Normal Form (1)</vt:lpstr>
      <vt:lpstr>PowerPoint Presentation</vt:lpstr>
      <vt:lpstr>Third Normal Form (2)</vt:lpstr>
      <vt:lpstr>General Definition of Third Normal Form</vt:lpstr>
      <vt:lpstr>Third Normal Form (Example)</vt:lpstr>
      <vt:lpstr>PowerPoint Presentation</vt:lpstr>
      <vt:lpstr>Figure 10.11 Normalization into 2NF and 3NF</vt:lpstr>
      <vt:lpstr>Third Normal Form (Problem)</vt:lpstr>
      <vt:lpstr>4 General Normal Form Definitions (For Multiple Keys) (1)</vt:lpstr>
      <vt:lpstr>General Normal Form Definitions (2)</vt:lpstr>
      <vt:lpstr>5 BCNF (Boyce-Codd Normal Form) </vt:lpstr>
      <vt:lpstr>Figure 10.12 Boyce-Codd normal form</vt:lpstr>
      <vt:lpstr>BCNF Example</vt:lpstr>
      <vt:lpstr>Practice Problem</vt:lpstr>
      <vt:lpstr>Figure 10.13 a relation TEACH that is in 3NF but not in BCNF</vt:lpstr>
      <vt:lpstr>Achieving the BCNF by Decomposition (1)</vt:lpstr>
      <vt:lpstr>Achieving the BCNF by Decomposition (2)</vt:lpstr>
      <vt:lpstr>Chapter 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Elmasri/Navathe</dc:creator>
  <cp:lastModifiedBy>Priyambada Subudhi</cp:lastModifiedBy>
  <cp:revision>4</cp:revision>
  <dcterms:created xsi:type="dcterms:W3CDTF">2005-02-25T19:46:41Z</dcterms:created>
  <dcterms:modified xsi:type="dcterms:W3CDTF">2022-11-08T05:14:06Z</dcterms:modified>
</cp:coreProperties>
</file>