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6"/>
  </p:notesMasterIdLst>
  <p:handoutMasterIdLst>
    <p:handoutMasterId r:id="rId17"/>
  </p:handoutMasterIdLst>
  <p:sldIdLst>
    <p:sldId id="282" r:id="rId2"/>
    <p:sldId id="394" r:id="rId3"/>
    <p:sldId id="329" r:id="rId4"/>
    <p:sldId id="331" r:id="rId5"/>
    <p:sldId id="332" r:id="rId6"/>
    <p:sldId id="333" r:id="rId7"/>
    <p:sldId id="264" r:id="rId8"/>
    <p:sldId id="334" r:id="rId9"/>
    <p:sldId id="335" r:id="rId10"/>
    <p:sldId id="336" r:id="rId11"/>
    <p:sldId id="337" r:id="rId12"/>
    <p:sldId id="338" r:id="rId13"/>
    <p:sldId id="339" r:id="rId14"/>
    <p:sldId id="341" r:id="rId15"/>
  </p:sldIdLst>
  <p:sldSz cx="9144000" cy="6858000" type="letter"/>
  <p:notesSz cx="6858000" cy="9144000"/>
  <p:defaultTextStyle>
    <a:defPPr>
      <a:defRPr lang="en-CA"/>
    </a:defPPr>
    <a:lvl1pPr algn="l"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677228"/>
    <a:srgbClr val="6E792B"/>
    <a:srgbClr val="76822E"/>
    <a:srgbClr val="4F571F"/>
    <a:srgbClr val="6F6A07"/>
    <a:srgbClr val="827C08"/>
    <a:srgbClr val="A29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12C08A-DE56-43A2-AA56-6005C14A71A3}" v="6" dt="2022-11-08T19:50:39.3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Objects="1">
      <p:cViewPr varScale="1">
        <p:scale>
          <a:sx n="63" d="100"/>
          <a:sy n="63" d="100"/>
        </p:scale>
        <p:origin x="1288" y="52"/>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anose="020B0604030504040204" pitchFamily="34" charset="0"/>
              </a:defRPr>
            </a:lvl1pPr>
          </a:lstStyle>
          <a:p>
            <a:endParaRPr lang="en-CA" altLang="en-US"/>
          </a:p>
        </p:txBody>
      </p:sp>
      <p:sp>
        <p:nvSpPr>
          <p:cNvPr id="6041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anose="020B0604030504040204" pitchFamily="34" charset="0"/>
              </a:defRPr>
            </a:lvl1pPr>
          </a:lstStyle>
          <a:p>
            <a:endParaRPr lang="en-CA" altLang="en-US"/>
          </a:p>
        </p:txBody>
      </p:sp>
      <p:sp>
        <p:nvSpPr>
          <p:cNvPr id="6042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anose="020B0604030504040204" pitchFamily="34" charset="0"/>
              </a:defRPr>
            </a:lvl1pPr>
          </a:lstStyle>
          <a:p>
            <a:endParaRPr lang="en-CA" altLang="en-US"/>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defRPr>
            </a:lvl1pPr>
          </a:lstStyle>
          <a:p>
            <a:fld id="{06F5C04B-D2F4-494D-9570-0A9C728E3CD0}" type="slidenum">
              <a:rPr lang="en-CA" altLang="en-US"/>
              <a:pPr/>
              <a:t>‹#›</a:t>
            </a:fld>
            <a:endParaRPr lang="en-CA"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anose="020B0604030504040204" pitchFamily="34" charset="0"/>
              </a:defRPr>
            </a:lvl1pPr>
          </a:lstStyle>
          <a:p>
            <a:endParaRPr lang="en-CA" altLang="en-US"/>
          </a:p>
        </p:txBody>
      </p:sp>
      <p:sp>
        <p:nvSpPr>
          <p:cNvPr id="614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anose="020B0604030504040204" pitchFamily="34" charset="0"/>
              </a:defRPr>
            </a:lvl1pPr>
          </a:lstStyle>
          <a:p>
            <a:endParaRPr lang="en-CA" alt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anose="020B0604030504040204" pitchFamily="34" charset="0"/>
              </a:defRPr>
            </a:lvl1pPr>
          </a:lstStyle>
          <a:p>
            <a:endParaRPr lang="en-CA" altLang="en-US"/>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defRPr>
            </a:lvl1pPr>
          </a:lstStyle>
          <a:p>
            <a:fld id="{FBEBCF49-B3CA-4F07-BE99-E0CFCB2D1E84}" type="slidenum">
              <a:rPr lang="en-CA" altLang="en-US"/>
              <a:pPr/>
              <a:t>‹#›</a:t>
            </a:fld>
            <a:endParaRPr lang="en-CA"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064EEF-AAE3-40F7-B4A5-FD8F134C678A}" type="slidenum">
              <a:rPr lang="en-CA" altLang="en-US"/>
              <a:pPr/>
              <a:t>1</a:t>
            </a:fld>
            <a:endParaRPr lang="en-CA" altLang="en-US"/>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A5780C-86F9-4C59-BC19-A1A90BED2608}" type="slidenum">
              <a:rPr lang="en-CA" altLang="en-US"/>
              <a:pPr/>
              <a:t>11</a:t>
            </a:fld>
            <a:endParaRPr lang="en-CA" alt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947404-3AF9-494B-A1E4-BBF61231B236}" type="slidenum">
              <a:rPr lang="en-CA" altLang="en-US"/>
              <a:pPr/>
              <a:t>12</a:t>
            </a:fld>
            <a:endParaRPr lang="en-CA" altLang="en-US"/>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891499-6E1E-4518-AC51-36A4A901F083}" type="slidenum">
              <a:rPr lang="en-CA" altLang="en-US"/>
              <a:pPr/>
              <a:t>13</a:t>
            </a:fld>
            <a:endParaRPr lang="en-CA" altLang="en-US"/>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1F4D5E-D68A-4917-90FC-847515D16F3F}" type="slidenum">
              <a:rPr lang="en-CA" altLang="en-US"/>
              <a:pPr/>
              <a:t>14</a:t>
            </a:fld>
            <a:endParaRPr lang="en-CA" alt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C741E1-C811-43F1-BA75-362E6CC4B46D}" type="slidenum">
              <a:rPr lang="en-CA" altLang="en-US"/>
              <a:pPr/>
              <a:t>3</a:t>
            </a:fld>
            <a:endParaRPr lang="en-CA" altLang="en-US"/>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DEAD9F-AD8A-4AD9-A645-B9F27945B409}" type="slidenum">
              <a:rPr lang="en-CA" altLang="en-US"/>
              <a:pPr/>
              <a:t>4</a:t>
            </a:fld>
            <a:endParaRPr lang="en-CA" altLang="en-US"/>
          </a:p>
        </p:txBody>
      </p:sp>
      <p:sp>
        <p:nvSpPr>
          <p:cNvPr id="678914" name="Rectangle 2"/>
          <p:cNvSpPr>
            <a:spLocks noGrp="1" noRot="1" noChangeAspect="1" noChangeArrowheads="1" noTextEdit="1"/>
          </p:cNvSpPr>
          <p:nvPr>
            <p:ph type="sldImg"/>
          </p:nvPr>
        </p:nvSpPr>
        <p:spPr>
          <a:ln/>
        </p:spPr>
      </p:sp>
      <p:sp>
        <p:nvSpPr>
          <p:cNvPr id="6789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2D5E1C-DF7A-4505-8039-30F2FCCBDD7F}" type="slidenum">
              <a:rPr lang="en-CA" altLang="en-US"/>
              <a:pPr/>
              <a:t>5</a:t>
            </a:fld>
            <a:endParaRPr lang="en-CA" altLang="en-US"/>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8027E2-1E3F-4D61-82FF-0E011278A7F1}" type="slidenum">
              <a:rPr lang="en-CA" altLang="en-US"/>
              <a:pPr/>
              <a:t>6</a:t>
            </a:fld>
            <a:endParaRPr lang="en-CA" altLang="en-US"/>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84af71ec34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84af71ec34_0_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540"/>
              </a:spcBef>
              <a:spcAft>
                <a:spcPts val="0"/>
              </a:spcAft>
              <a:buNone/>
            </a:pPr>
            <a:endParaRPr/>
          </a:p>
        </p:txBody>
      </p:sp>
      <p:sp>
        <p:nvSpPr>
          <p:cNvPr id="151" name="Google Shape;151;g184af71ec34_0_1: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031F7-E6EB-4258-A41E-FA0F18D34B8B}" type="slidenum">
              <a:rPr lang="en-CA" altLang="en-US"/>
              <a:pPr/>
              <a:t>8</a:t>
            </a:fld>
            <a:endParaRPr lang="en-CA" altLang="en-US"/>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922886-3C55-4801-8E7A-2D90FCAC3793}" type="slidenum">
              <a:rPr lang="en-CA" altLang="en-US"/>
              <a:pPr/>
              <a:t>9</a:t>
            </a:fld>
            <a:endParaRPr lang="en-CA" altLang="en-US"/>
          </a:p>
        </p:txBody>
      </p:sp>
      <p:sp>
        <p:nvSpPr>
          <p:cNvPr id="687106" name="Rectangle 2"/>
          <p:cNvSpPr>
            <a:spLocks noGrp="1" noRot="1" noChangeAspect="1" noChangeArrowheads="1" noTextEdit="1"/>
          </p:cNvSpPr>
          <p:nvPr>
            <p:ph type="sldImg"/>
          </p:nvPr>
        </p:nvSpPr>
        <p:spPr>
          <a:ln/>
        </p:spPr>
      </p:sp>
      <p:sp>
        <p:nvSpPr>
          <p:cNvPr id="6871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22FE7B-C167-4316-B970-D938C89294E6}" type="slidenum">
              <a:rPr lang="en-CA" altLang="en-US"/>
              <a:pPr/>
              <a:t>10</a:t>
            </a:fld>
            <a:endParaRPr lang="en-CA" altLang="en-US"/>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40" name="Rectangle 44"/>
          <p:cNvSpPr>
            <a:spLocks noChangeArrowheads="1"/>
          </p:cNvSpPr>
          <p:nvPr/>
        </p:nvSpPr>
        <p:spPr bwMode="auto">
          <a:xfrm>
            <a:off x="8305800" y="0"/>
            <a:ext cx="609600" cy="6858000"/>
          </a:xfrm>
          <a:prstGeom prst="rect">
            <a:avLst/>
          </a:prstGeom>
          <a:gradFill rotWithShape="1">
            <a:gsLst>
              <a:gs pos="0">
                <a:srgbClr val="677228">
                  <a:alpha val="44000"/>
                </a:srgbClr>
              </a:gs>
              <a:gs pos="100000">
                <a:srgbClr val="677228">
                  <a:gamma/>
                  <a:shade val="87843"/>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43" name="Rectangle 47"/>
          <p:cNvSpPr>
            <a:spLocks noChangeArrowheads="1"/>
          </p:cNvSpPr>
          <p:nvPr userDrawn="1"/>
        </p:nvSpPr>
        <p:spPr bwMode="auto">
          <a:xfrm rot="-5400000">
            <a:off x="3500437" y="-985837"/>
            <a:ext cx="2143125" cy="9144000"/>
          </a:xfrm>
          <a:prstGeom prst="rect">
            <a:avLst/>
          </a:prstGeom>
          <a:solidFill>
            <a:srgbClr val="677228">
              <a:alpha val="44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44" name="Rectangle 48"/>
          <p:cNvSpPr>
            <a:spLocks noChangeArrowheads="1"/>
          </p:cNvSpPr>
          <p:nvPr userDrawn="1"/>
        </p:nvSpPr>
        <p:spPr bwMode="auto">
          <a:xfrm>
            <a:off x="7315200" y="2438400"/>
            <a:ext cx="1828800" cy="22907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25" name="Rectangle 29"/>
          <p:cNvSpPr>
            <a:spLocks noGrp="1" noChangeArrowheads="1"/>
          </p:cNvSpPr>
          <p:nvPr>
            <p:ph type="ftr" sz="quarter" idx="3"/>
          </p:nvPr>
        </p:nvSpPr>
        <p:spPr bwMode="auto">
          <a:xfrm>
            <a:off x="838200" y="6397625"/>
            <a:ext cx="4495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900"/>
            </a:lvl1pPr>
          </a:lstStyle>
          <a:p>
            <a:r>
              <a:rPr lang="en-US" altLang="en-US"/>
              <a:t>Copyright © 2007 </a:t>
            </a:r>
            <a:r>
              <a:rPr lang="en-US" altLang="en-US">
                <a:solidFill>
                  <a:srgbClr val="000000"/>
                </a:solidFill>
              </a:rPr>
              <a:t>Ramez Elmasri and Shamkant B. Navathe</a:t>
            </a:r>
          </a:p>
        </p:txBody>
      </p:sp>
      <p:sp>
        <p:nvSpPr>
          <p:cNvPr id="4126" name="Rectangle 30" descr="Pink tissue paper"/>
          <p:cNvSpPr>
            <a:spLocks noGrp="1" noChangeArrowheads="1"/>
          </p:cNvSpPr>
          <p:nvPr>
            <p:ph type="ctrTitle" sz="quarter"/>
          </p:nvPr>
        </p:nvSpPr>
        <p:spPr>
          <a:xfrm>
            <a:off x="228600" y="152400"/>
            <a:ext cx="7086600" cy="2286000"/>
          </a:xfrm>
          <a:extLst>
            <a:ext uri="{909E8E84-426E-40DD-AFC4-6F175D3DCCD1}">
              <a14:hiddenFill xmlns:a14="http://schemas.microsoft.com/office/drawing/2010/main">
                <a:blipFill dpi="0" rotWithShape="0">
                  <a:blip r:embed="rId2"/>
                  <a:srcRect/>
                  <a:tile tx="0" ty="0" sx="100000" sy="100000" flip="none" algn="tl"/>
                </a:blipFill>
              </a14:hiddenFill>
            </a:ext>
          </a:extLst>
        </p:spPr>
        <p:txBody>
          <a:bodyPr wrap="none" anchor="ctr"/>
          <a:lstStyle>
            <a:lvl1pPr>
              <a:defRPr sz="6600">
                <a:solidFill>
                  <a:srgbClr val="990033"/>
                </a:solidFill>
              </a:defRPr>
            </a:lvl1pPr>
          </a:lstStyle>
          <a:p>
            <a:pPr lvl="0"/>
            <a:r>
              <a:rPr lang="en-US" altLang="en-US" noProof="0"/>
              <a:t>Click to edit Master title style</a:t>
            </a:r>
          </a:p>
        </p:txBody>
      </p:sp>
      <p:pic>
        <p:nvPicPr>
          <p:cNvPr id="4131" name="Picture 35" descr="awtri_4c UPDATE_colo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5949950"/>
            <a:ext cx="684213" cy="831850"/>
          </a:xfrm>
          <a:prstGeom prst="rect">
            <a:avLst/>
          </a:prstGeom>
          <a:noFill/>
          <a:extLst>
            <a:ext uri="{909E8E84-426E-40DD-AFC4-6F175D3DCCD1}">
              <a14:hiddenFill xmlns:a14="http://schemas.microsoft.com/office/drawing/2010/main">
                <a:solidFill>
                  <a:srgbClr val="FFFFFF"/>
                </a:solidFill>
              </a14:hiddenFill>
            </a:ext>
          </a:extLst>
        </p:spPr>
      </p:pic>
      <p:sp>
        <p:nvSpPr>
          <p:cNvPr id="4134" name="Rectangle 38" descr="Pink tissue paper"/>
          <p:cNvSpPr>
            <a:spLocks noGrp="1" noChangeArrowheads="1"/>
          </p:cNvSpPr>
          <p:nvPr>
            <p:ph type="subTitle" sz="quarter" idx="1"/>
          </p:nvPr>
        </p:nvSpPr>
        <p:spPr>
          <a:xfrm>
            <a:off x="304800" y="2590800"/>
            <a:ext cx="6629400" cy="1905000"/>
          </a:xfrm>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0" indent="0">
              <a:buFont typeface="Wingdings" panose="05000000000000000000" pitchFamily="2" charset="2"/>
              <a:buNone/>
              <a:defRPr sz="3200"/>
            </a:lvl1pPr>
          </a:lstStyle>
          <a:p>
            <a:pPr lvl="0"/>
            <a:r>
              <a:rPr lang="en-US" altLang="en-US" noProof="0"/>
              <a:t>Click to edit Master subtitle style</a:t>
            </a:r>
          </a:p>
        </p:txBody>
      </p:sp>
      <p:pic>
        <p:nvPicPr>
          <p:cNvPr id="4142" name="Picture 46" descr="elmasri_thumb"/>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19975" y="2514600"/>
            <a:ext cx="1724025" cy="214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p:cNvSpPr>
            <a:spLocks noGrp="1"/>
          </p:cNvSpPr>
          <p:nvPr>
            <p:ph type="sldNum" sz="quarter" idx="10"/>
          </p:nvPr>
        </p:nvSpPr>
        <p:spPr/>
        <p:txBody>
          <a:bodyPr/>
          <a:lstStyle>
            <a:lvl1pPr>
              <a:defRPr/>
            </a:lvl1pPr>
          </a:lstStyle>
          <a:p>
            <a:r>
              <a:rPr lang="en-US" altLang="en-US"/>
              <a:t>Slide 15- </a:t>
            </a:r>
            <a:fld id="{2E2AD304-75F3-45F2-A0EF-8BCF0B4960D6}" type="slidenum">
              <a:rPr lang="en-US" altLang="en-US"/>
              <a:pPr/>
              <a:t>‹#›</a:t>
            </a:fld>
            <a:endParaRPr lang="en-CA" altLang="en-US"/>
          </a:p>
        </p:txBody>
      </p:sp>
    </p:spTree>
    <p:extLst>
      <p:ext uri="{BB962C8B-B14F-4D97-AF65-F5344CB8AC3E}">
        <p14:creationId xmlns:p14="http://schemas.microsoft.com/office/powerpoint/2010/main" val="139930457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p:cNvSpPr>
            <a:spLocks noGrp="1"/>
          </p:cNvSpPr>
          <p:nvPr>
            <p:ph type="sldNum" sz="quarter" idx="10"/>
          </p:nvPr>
        </p:nvSpPr>
        <p:spPr/>
        <p:txBody>
          <a:bodyPr/>
          <a:lstStyle>
            <a:lvl1pPr>
              <a:defRPr/>
            </a:lvl1pPr>
          </a:lstStyle>
          <a:p>
            <a:r>
              <a:rPr lang="en-US" altLang="en-US"/>
              <a:t>Slide 15- </a:t>
            </a:r>
            <a:fld id="{19C8BD19-07EF-4AB7-9A45-0AE0D546B11B}" type="slidenum">
              <a:rPr lang="en-US" altLang="en-US"/>
              <a:pPr/>
              <a:t>‹#›</a:t>
            </a:fld>
            <a:endParaRPr lang="en-CA" altLang="en-US"/>
          </a:p>
        </p:txBody>
      </p:sp>
    </p:spTree>
    <p:extLst>
      <p:ext uri="{BB962C8B-B14F-4D97-AF65-F5344CB8AC3E}">
        <p14:creationId xmlns:p14="http://schemas.microsoft.com/office/powerpoint/2010/main" val="123509838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p:cNvSpPr>
            <a:spLocks noGrp="1"/>
          </p:cNvSpPr>
          <p:nvPr>
            <p:ph type="sldNum" sz="quarter" idx="10"/>
          </p:nvPr>
        </p:nvSpPr>
        <p:spPr/>
        <p:txBody>
          <a:bodyPr/>
          <a:lstStyle>
            <a:lvl1pPr>
              <a:defRPr/>
            </a:lvl1pPr>
          </a:lstStyle>
          <a:p>
            <a:r>
              <a:rPr lang="en-US" altLang="en-US"/>
              <a:t>Slide 15- </a:t>
            </a:r>
            <a:fld id="{C7406659-B956-4E2E-885D-E69BF6A199E4}" type="slidenum">
              <a:rPr lang="en-US" altLang="en-US"/>
              <a:pPr/>
              <a:t>‹#›</a:t>
            </a:fld>
            <a:endParaRPr lang="en-CA" altLang="en-US"/>
          </a:p>
        </p:txBody>
      </p:sp>
    </p:spTree>
    <p:extLst>
      <p:ext uri="{BB962C8B-B14F-4D97-AF65-F5344CB8AC3E}">
        <p14:creationId xmlns:p14="http://schemas.microsoft.com/office/powerpoint/2010/main" val="326491832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Slide Number Placeholder 3"/>
          <p:cNvSpPr>
            <a:spLocks noGrp="1"/>
          </p:cNvSpPr>
          <p:nvPr>
            <p:ph type="sldNum" sz="quarter" idx="10"/>
          </p:nvPr>
        </p:nvSpPr>
        <p:spPr/>
        <p:txBody>
          <a:bodyPr/>
          <a:lstStyle>
            <a:lvl1pPr>
              <a:defRPr/>
            </a:lvl1pPr>
          </a:lstStyle>
          <a:p>
            <a:r>
              <a:rPr lang="en-US" altLang="en-US"/>
              <a:t>Slide 15- </a:t>
            </a:r>
            <a:fld id="{B273E310-5A3C-4C17-AEBF-61676BD9C765}" type="slidenum">
              <a:rPr lang="en-US" altLang="en-US"/>
              <a:pPr/>
              <a:t>‹#›</a:t>
            </a:fld>
            <a:endParaRPr lang="en-CA" altLang="en-US"/>
          </a:p>
        </p:txBody>
      </p:sp>
    </p:spTree>
    <p:extLst>
      <p:ext uri="{BB962C8B-B14F-4D97-AF65-F5344CB8AC3E}">
        <p14:creationId xmlns:p14="http://schemas.microsoft.com/office/powerpoint/2010/main" val="351803453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239713" y="1600200"/>
            <a:ext cx="407035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462463" y="1600200"/>
            <a:ext cx="4071937"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Slide Number Placeholder 4"/>
          <p:cNvSpPr>
            <a:spLocks noGrp="1"/>
          </p:cNvSpPr>
          <p:nvPr>
            <p:ph type="sldNum" sz="quarter" idx="10"/>
          </p:nvPr>
        </p:nvSpPr>
        <p:spPr/>
        <p:txBody>
          <a:bodyPr/>
          <a:lstStyle>
            <a:lvl1pPr>
              <a:defRPr/>
            </a:lvl1pPr>
          </a:lstStyle>
          <a:p>
            <a:r>
              <a:rPr lang="en-US" altLang="en-US"/>
              <a:t>Slide 15- </a:t>
            </a:r>
            <a:fld id="{1F6B08A0-8101-4D5A-958C-D53DFE04082B}" type="slidenum">
              <a:rPr lang="en-US" altLang="en-US"/>
              <a:pPr/>
              <a:t>‹#›</a:t>
            </a:fld>
            <a:endParaRPr lang="en-CA" altLang="en-US"/>
          </a:p>
        </p:txBody>
      </p:sp>
    </p:spTree>
    <p:extLst>
      <p:ext uri="{BB962C8B-B14F-4D97-AF65-F5344CB8AC3E}">
        <p14:creationId xmlns:p14="http://schemas.microsoft.com/office/powerpoint/2010/main" val="1728319547"/>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6"/>
          <p:cNvSpPr>
            <a:spLocks noGrp="1"/>
          </p:cNvSpPr>
          <p:nvPr>
            <p:ph type="sldNum" sz="quarter" idx="10"/>
          </p:nvPr>
        </p:nvSpPr>
        <p:spPr/>
        <p:txBody>
          <a:bodyPr/>
          <a:lstStyle>
            <a:lvl1pPr>
              <a:defRPr/>
            </a:lvl1pPr>
          </a:lstStyle>
          <a:p>
            <a:r>
              <a:rPr lang="en-US" altLang="en-US"/>
              <a:t>Slide 15- </a:t>
            </a:r>
            <a:fld id="{28BECD8F-262A-41F6-8E5E-6CA5056F52C6}" type="slidenum">
              <a:rPr lang="en-US" altLang="en-US"/>
              <a:pPr/>
              <a:t>‹#›</a:t>
            </a:fld>
            <a:endParaRPr lang="en-CA" altLang="en-US"/>
          </a:p>
        </p:txBody>
      </p:sp>
    </p:spTree>
    <p:extLst>
      <p:ext uri="{BB962C8B-B14F-4D97-AF65-F5344CB8AC3E}">
        <p14:creationId xmlns:p14="http://schemas.microsoft.com/office/powerpoint/2010/main" val="283791933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Slide Number Placeholder 2"/>
          <p:cNvSpPr>
            <a:spLocks noGrp="1"/>
          </p:cNvSpPr>
          <p:nvPr>
            <p:ph type="sldNum" sz="quarter" idx="10"/>
          </p:nvPr>
        </p:nvSpPr>
        <p:spPr/>
        <p:txBody>
          <a:bodyPr/>
          <a:lstStyle>
            <a:lvl1pPr>
              <a:defRPr/>
            </a:lvl1pPr>
          </a:lstStyle>
          <a:p>
            <a:r>
              <a:rPr lang="en-US" altLang="en-US"/>
              <a:t>Slide 15- </a:t>
            </a:r>
            <a:fld id="{8968C038-43E7-4916-8816-F21B2147691B}" type="slidenum">
              <a:rPr lang="en-US" altLang="en-US"/>
              <a:pPr/>
              <a:t>‹#›</a:t>
            </a:fld>
            <a:endParaRPr lang="en-CA" altLang="en-US"/>
          </a:p>
        </p:txBody>
      </p:sp>
    </p:spTree>
    <p:extLst>
      <p:ext uri="{BB962C8B-B14F-4D97-AF65-F5344CB8AC3E}">
        <p14:creationId xmlns:p14="http://schemas.microsoft.com/office/powerpoint/2010/main" val="386257542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ltLang="en-US"/>
              <a:t>Slide 15- </a:t>
            </a:r>
            <a:fld id="{C917F183-3CA9-4DDD-9A4D-1CF7D208B19F}" type="slidenum">
              <a:rPr lang="en-US" altLang="en-US"/>
              <a:pPr/>
              <a:t>‹#›</a:t>
            </a:fld>
            <a:endParaRPr lang="en-CA" altLang="en-US"/>
          </a:p>
        </p:txBody>
      </p:sp>
    </p:spTree>
    <p:extLst>
      <p:ext uri="{BB962C8B-B14F-4D97-AF65-F5344CB8AC3E}">
        <p14:creationId xmlns:p14="http://schemas.microsoft.com/office/powerpoint/2010/main" val="110836532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t>Slide 15- </a:t>
            </a:r>
            <a:fld id="{8DF9F71C-F8C3-456F-BB6D-058B8786EC2A}" type="slidenum">
              <a:rPr lang="en-US" altLang="en-US"/>
              <a:pPr/>
              <a:t>‹#›</a:t>
            </a:fld>
            <a:endParaRPr lang="en-CA" altLang="en-US"/>
          </a:p>
        </p:txBody>
      </p:sp>
    </p:spTree>
    <p:extLst>
      <p:ext uri="{BB962C8B-B14F-4D97-AF65-F5344CB8AC3E}">
        <p14:creationId xmlns:p14="http://schemas.microsoft.com/office/powerpoint/2010/main" val="204545420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t>Slide 15- </a:t>
            </a:r>
            <a:fld id="{F018768F-F359-42A5-B5B9-167CFC2EFC2C}" type="slidenum">
              <a:rPr lang="en-US" altLang="en-US"/>
              <a:pPr/>
              <a:t>‹#›</a:t>
            </a:fld>
            <a:endParaRPr lang="en-CA" altLang="en-US"/>
          </a:p>
        </p:txBody>
      </p:sp>
    </p:spTree>
    <p:extLst>
      <p:ext uri="{BB962C8B-B14F-4D97-AF65-F5344CB8AC3E}">
        <p14:creationId xmlns:p14="http://schemas.microsoft.com/office/powerpoint/2010/main" val="219950025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17" name="Group 45"/>
          <p:cNvGrpSpPr>
            <a:grpSpLocks/>
          </p:cNvGrpSpPr>
          <p:nvPr userDrawn="1"/>
        </p:nvGrpSpPr>
        <p:grpSpPr bwMode="auto">
          <a:xfrm>
            <a:off x="8936038" y="1449388"/>
            <a:ext cx="207962" cy="5408612"/>
            <a:chOff x="5606" y="889"/>
            <a:chExt cx="154" cy="3431"/>
          </a:xfrm>
        </p:grpSpPr>
        <p:sp>
          <p:nvSpPr>
            <p:cNvPr id="3110" name="Rectangle 38"/>
            <p:cNvSpPr>
              <a:spLocks noChangeArrowheads="1"/>
            </p:cNvSpPr>
            <p:nvPr userDrawn="1"/>
          </p:nvSpPr>
          <p:spPr bwMode="gray">
            <a:xfrm flipH="1">
              <a:off x="5685" y="889"/>
              <a:ext cx="75" cy="3431"/>
            </a:xfrm>
            <a:prstGeom prst="rect">
              <a:avLst/>
            </a:prstGeom>
            <a:solidFill>
              <a:srgbClr val="677228"/>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3200">
                <a:latin typeface="Tahoma" panose="020B0604030504040204" pitchFamily="34" charset="0"/>
              </a:endParaRPr>
            </a:p>
          </p:txBody>
        </p:sp>
        <p:grpSp>
          <p:nvGrpSpPr>
            <p:cNvPr id="3116" name="Group 44"/>
            <p:cNvGrpSpPr>
              <a:grpSpLocks/>
            </p:cNvGrpSpPr>
            <p:nvPr userDrawn="1"/>
          </p:nvGrpSpPr>
          <p:grpSpPr bwMode="auto">
            <a:xfrm>
              <a:off x="5606" y="889"/>
              <a:ext cx="106" cy="3431"/>
              <a:chOff x="5606" y="889"/>
              <a:chExt cx="106" cy="3431"/>
            </a:xfrm>
          </p:grpSpPr>
          <p:sp>
            <p:nvSpPr>
              <p:cNvPr id="3115" name="Rectangle 43"/>
              <p:cNvSpPr>
                <a:spLocks noChangeArrowheads="1"/>
              </p:cNvSpPr>
              <p:nvPr userDrawn="1"/>
            </p:nvSpPr>
            <p:spPr bwMode="gray">
              <a:xfrm rot="10800000" flipH="1">
                <a:off x="5606" y="889"/>
                <a:ext cx="58" cy="3431"/>
              </a:xfrm>
              <a:prstGeom prst="rect">
                <a:avLst/>
              </a:prstGeom>
              <a:solidFill>
                <a:schemeClr val="tx2"/>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en-US" altLang="en-US" sz="3200">
                  <a:latin typeface="Tahoma" panose="020B0604030504040204" pitchFamily="34" charset="0"/>
                </a:endParaRPr>
              </a:p>
            </p:txBody>
          </p:sp>
          <p:sp>
            <p:nvSpPr>
              <p:cNvPr id="3104" name="Rectangle 32"/>
              <p:cNvSpPr>
                <a:spLocks noChangeArrowheads="1"/>
              </p:cNvSpPr>
              <p:nvPr userDrawn="1"/>
            </p:nvSpPr>
            <p:spPr bwMode="gray">
              <a:xfrm rot="10800000" flipH="1">
                <a:off x="5654" y="889"/>
                <a:ext cx="58" cy="3431"/>
              </a:xfrm>
              <a:prstGeom prst="rect">
                <a:avLst/>
              </a:prstGeom>
              <a:solidFill>
                <a:srgbClr val="990033"/>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en-US" altLang="en-US" sz="3200">
                  <a:latin typeface="Tahoma" panose="020B0604030504040204" pitchFamily="34" charset="0"/>
                </a:endParaRPr>
              </a:p>
            </p:txBody>
          </p:sp>
        </p:grpSp>
      </p:grpSp>
      <p:sp>
        <p:nvSpPr>
          <p:cNvPr id="3109" name="Rectangle 37"/>
          <p:cNvSpPr>
            <a:spLocks noChangeArrowheads="1"/>
          </p:cNvSpPr>
          <p:nvPr userDrawn="1"/>
        </p:nvSpPr>
        <p:spPr bwMode="gray">
          <a:xfrm rot="16200000">
            <a:off x="3845719" y="-3845719"/>
            <a:ext cx="1449388" cy="9140825"/>
          </a:xfrm>
          <a:prstGeom prst="rect">
            <a:avLst/>
          </a:prstGeom>
          <a:solidFill>
            <a:srgbClr val="677228">
              <a:alpha val="36000"/>
            </a:srgbClr>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kumimoji="1" lang="en-US" altLang="en-US" sz="3200">
              <a:latin typeface="Tahoma" panose="020B0604030504040204" pitchFamily="34" charset="0"/>
            </a:endParaRPr>
          </a:p>
        </p:txBody>
      </p:sp>
      <p:sp>
        <p:nvSpPr>
          <p:cNvPr id="3081" name="Rectangle 9"/>
          <p:cNvSpPr>
            <a:spLocks noGrp="1" noChangeArrowheads="1"/>
          </p:cNvSpPr>
          <p:nvPr>
            <p:ph type="title"/>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1">
                <a:solidFill>
                  <a:srgbClr val="990033"/>
                </a:solidFill>
              </a:defRPr>
            </a:lvl1pPr>
          </a:lstStyle>
          <a:p>
            <a:r>
              <a:rPr lang="en-US" altLang="en-US"/>
              <a:t>Slide 15- </a:t>
            </a:r>
            <a:fld id="{E55A0097-95AB-4818-A2A3-B4B055707E5D}" type="slidenum">
              <a:rPr lang="en-US" altLang="en-US"/>
              <a:pPr/>
              <a:t>‹#›</a:t>
            </a:fld>
            <a:endParaRPr lang="en-CA" altLang="en-US"/>
          </a:p>
        </p:txBody>
      </p:sp>
      <p:sp>
        <p:nvSpPr>
          <p:cNvPr id="3093" name="Rectangle 21"/>
          <p:cNvSpPr>
            <a:spLocks noGrp="1" noChangeArrowheads="1"/>
          </p:cNvSpPr>
          <p:nvPr>
            <p:ph type="body" idx="1"/>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102" name="Rectangle 30"/>
          <p:cNvSpPr>
            <a:spLocks noChangeArrowheads="1"/>
          </p:cNvSpPr>
          <p:nvPr/>
        </p:nvSpPr>
        <p:spPr bwMode="auto">
          <a:xfrm>
            <a:off x="838200" y="6397625"/>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altLang="en-US" sz="900"/>
              <a:t>Copyright © 2007 </a:t>
            </a:r>
            <a:r>
              <a:rPr lang="en-US" altLang="en-US" sz="900">
                <a:solidFill>
                  <a:srgbClr val="000000"/>
                </a:solidFill>
              </a:rPr>
              <a:t>Ramez Elmasri and Shamkant B. Navathe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hf hdr="0" ftr="0" dt="0"/>
  <p:txStyles>
    <p:title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p:titleStyle>
    <p:body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a:t>Slide 15- </a:t>
            </a:r>
            <a:fld id="{78836110-6907-40D1-B644-D70EC2046471}" type="slidenum">
              <a:rPr lang="en-US" altLang="en-US"/>
              <a:pPr/>
              <a:t>1</a:t>
            </a:fld>
            <a:endParaRPr lang="en-CA" altLang="en-US"/>
          </a:p>
        </p:txBody>
      </p:sp>
      <p:sp>
        <p:nvSpPr>
          <p:cNvPr id="412675" name="Rectangle 3"/>
          <p:cNvSpPr>
            <a:spLocks noGrp="1" noChangeArrowheads="1"/>
          </p:cNvSpPr>
          <p:nvPr>
            <p:ph type="title"/>
          </p:nvPr>
        </p:nvSpPr>
        <p:spPr/>
        <p:txBody>
          <a:bodyPr/>
          <a:lstStyle/>
          <a:p>
            <a:endParaRPr lang="en-US" altLang="en-US"/>
          </a:p>
        </p:txBody>
      </p:sp>
      <p:pic>
        <p:nvPicPr>
          <p:cNvPr id="412683" name="Picture 11" descr="Elmasri_co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15- </a:t>
            </a:r>
            <a:fld id="{8F9DBEDF-3B48-4F6C-A23C-051CAF66D7DF}" type="slidenum">
              <a:rPr lang="en-US" altLang="en-US"/>
              <a:pPr/>
              <a:t>10</a:t>
            </a:fld>
            <a:endParaRPr lang="en-CA" altLang="en-US"/>
          </a:p>
        </p:txBody>
      </p:sp>
      <p:sp>
        <p:nvSpPr>
          <p:cNvPr id="688134" name="Rectangle 6"/>
          <p:cNvSpPr>
            <a:spLocks noGrp="1" noChangeArrowheads="1"/>
          </p:cNvSpPr>
          <p:nvPr>
            <p:ph type="title"/>
          </p:nvPr>
        </p:nvSpPr>
        <p:spPr/>
        <p:txBody>
          <a:bodyPr/>
          <a:lstStyle/>
          <a:p>
            <a:r>
              <a:rPr lang="en-US" altLang="en-US" sz="3200"/>
              <a:t>Algorithms for SELECT and JOIN Operations (2)</a:t>
            </a:r>
          </a:p>
        </p:txBody>
      </p:sp>
      <p:sp>
        <p:nvSpPr>
          <p:cNvPr id="688135" name="Rectangle 7"/>
          <p:cNvSpPr>
            <a:spLocks noGrp="1" noChangeArrowheads="1"/>
          </p:cNvSpPr>
          <p:nvPr>
            <p:ph type="body" idx="1"/>
          </p:nvPr>
        </p:nvSpPr>
        <p:spPr/>
        <p:txBody>
          <a:bodyPr/>
          <a:lstStyle/>
          <a:p>
            <a:pPr>
              <a:lnSpc>
                <a:spcPct val="80000"/>
              </a:lnSpc>
            </a:pPr>
            <a:r>
              <a:rPr lang="en-US" altLang="en-US" sz="2400"/>
              <a:t>Implementing the SELECT Operation (contd.):</a:t>
            </a:r>
          </a:p>
          <a:p>
            <a:pPr>
              <a:lnSpc>
                <a:spcPct val="80000"/>
              </a:lnSpc>
            </a:pPr>
            <a:r>
              <a:rPr lang="en-US" altLang="en-US" sz="2400"/>
              <a:t>Search Methods for Simple Selection:</a:t>
            </a:r>
          </a:p>
          <a:p>
            <a:pPr lvl="1">
              <a:lnSpc>
                <a:spcPct val="80000"/>
              </a:lnSpc>
            </a:pPr>
            <a:r>
              <a:rPr lang="en-US" altLang="en-US" sz="2200"/>
              <a:t>S1 </a:t>
            </a:r>
            <a:r>
              <a:rPr lang="en-US" altLang="en-US" sz="2200" b="1"/>
              <a:t>Linear search</a:t>
            </a:r>
            <a:r>
              <a:rPr lang="en-US" altLang="en-US" sz="2200"/>
              <a:t> (brute force):</a:t>
            </a:r>
          </a:p>
          <a:p>
            <a:pPr lvl="2">
              <a:lnSpc>
                <a:spcPct val="80000"/>
              </a:lnSpc>
            </a:pPr>
            <a:r>
              <a:rPr lang="en-US" altLang="en-US" sz="2000"/>
              <a:t>Retrieve every record in the file, and test whether its attribute values satisfy the selection condition.</a:t>
            </a:r>
          </a:p>
          <a:p>
            <a:pPr lvl="1">
              <a:lnSpc>
                <a:spcPct val="80000"/>
              </a:lnSpc>
            </a:pPr>
            <a:r>
              <a:rPr lang="en-US" altLang="en-US" sz="2200"/>
              <a:t>S2 </a:t>
            </a:r>
            <a:r>
              <a:rPr lang="en-US" altLang="en-US" sz="2200" b="1"/>
              <a:t>Binary search</a:t>
            </a:r>
            <a:r>
              <a:rPr lang="en-US" altLang="en-US" sz="2200"/>
              <a:t>:</a:t>
            </a:r>
          </a:p>
          <a:p>
            <a:pPr lvl="2">
              <a:lnSpc>
                <a:spcPct val="80000"/>
              </a:lnSpc>
            </a:pPr>
            <a:r>
              <a:rPr lang="en-US" altLang="en-US" sz="2000"/>
              <a:t>If the selection condition involves an equality comparison on a key attribute on which the file is ordered, binary search (which is more efficient than linear search) can be used. (See OP1).</a:t>
            </a:r>
          </a:p>
          <a:p>
            <a:pPr lvl="1">
              <a:lnSpc>
                <a:spcPct val="80000"/>
              </a:lnSpc>
            </a:pPr>
            <a:r>
              <a:rPr lang="en-US" altLang="en-US" sz="2200"/>
              <a:t>S3 </a:t>
            </a:r>
            <a:r>
              <a:rPr lang="en-US" altLang="en-US" sz="2200" b="1"/>
              <a:t>Using a primary index or hash key to retrieve a single record</a:t>
            </a:r>
            <a:r>
              <a:rPr lang="en-US" altLang="en-US" sz="2200"/>
              <a:t>:</a:t>
            </a:r>
          </a:p>
          <a:p>
            <a:pPr lvl="2">
              <a:lnSpc>
                <a:spcPct val="80000"/>
              </a:lnSpc>
            </a:pPr>
            <a:r>
              <a:rPr lang="en-US" altLang="en-US" sz="2000"/>
              <a:t>If the selection condition involves an equality comparison on a key attribute with a primary index (or a hash key), use the primary index (or the hash key) to retrieve the record.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15- </a:t>
            </a:r>
            <a:fld id="{31073CF1-CA0B-47C3-8571-BE370C26D9A0}" type="slidenum">
              <a:rPr lang="en-US" altLang="en-US"/>
              <a:pPr/>
              <a:t>11</a:t>
            </a:fld>
            <a:endParaRPr lang="en-CA" altLang="en-US"/>
          </a:p>
        </p:txBody>
      </p:sp>
      <p:sp>
        <p:nvSpPr>
          <p:cNvPr id="690182" name="Rectangle 6"/>
          <p:cNvSpPr>
            <a:spLocks noGrp="1" noChangeArrowheads="1"/>
          </p:cNvSpPr>
          <p:nvPr>
            <p:ph type="title"/>
          </p:nvPr>
        </p:nvSpPr>
        <p:spPr/>
        <p:txBody>
          <a:bodyPr/>
          <a:lstStyle/>
          <a:p>
            <a:r>
              <a:rPr lang="en-US" altLang="en-US" sz="3200"/>
              <a:t>Algorithms for SELECT and JOIN Operations (3)</a:t>
            </a:r>
          </a:p>
        </p:txBody>
      </p:sp>
      <p:sp>
        <p:nvSpPr>
          <p:cNvPr id="690183" name="Rectangle 7"/>
          <p:cNvSpPr>
            <a:spLocks noGrp="1" noChangeArrowheads="1"/>
          </p:cNvSpPr>
          <p:nvPr>
            <p:ph type="body" idx="1"/>
          </p:nvPr>
        </p:nvSpPr>
        <p:spPr/>
        <p:txBody>
          <a:bodyPr/>
          <a:lstStyle/>
          <a:p>
            <a:pPr>
              <a:lnSpc>
                <a:spcPct val="80000"/>
              </a:lnSpc>
            </a:pPr>
            <a:r>
              <a:rPr lang="en-US" altLang="en-US" sz="2000"/>
              <a:t>Implementing the SELECT Operation (contd.):</a:t>
            </a:r>
          </a:p>
          <a:p>
            <a:pPr>
              <a:lnSpc>
                <a:spcPct val="80000"/>
              </a:lnSpc>
            </a:pPr>
            <a:r>
              <a:rPr lang="en-US" altLang="en-US" sz="2000"/>
              <a:t>Search Methods for Simple Selection:</a:t>
            </a:r>
          </a:p>
          <a:p>
            <a:pPr lvl="1">
              <a:lnSpc>
                <a:spcPct val="80000"/>
              </a:lnSpc>
            </a:pPr>
            <a:r>
              <a:rPr lang="en-US" altLang="en-US" sz="2000"/>
              <a:t>S4 </a:t>
            </a:r>
            <a:r>
              <a:rPr lang="en-US" altLang="en-US" sz="2000" b="1"/>
              <a:t>Using a primary index to retrieve multiple records</a:t>
            </a:r>
            <a:r>
              <a:rPr lang="en-US" altLang="en-US" sz="2000"/>
              <a:t>:</a:t>
            </a:r>
          </a:p>
          <a:p>
            <a:pPr lvl="2">
              <a:lnSpc>
                <a:spcPct val="80000"/>
              </a:lnSpc>
            </a:pPr>
            <a:r>
              <a:rPr lang="en-US" altLang="en-US" sz="1800"/>
              <a:t>If the comparison condition is &gt;, ≥, &lt;, or ≤ on a key field with a primary index, use the index to find the record satisfying the corresponding equality condition, then retrieve all subsequent records in the (ordered) file. </a:t>
            </a:r>
          </a:p>
          <a:p>
            <a:pPr lvl="1">
              <a:lnSpc>
                <a:spcPct val="80000"/>
              </a:lnSpc>
            </a:pPr>
            <a:r>
              <a:rPr lang="en-US" altLang="en-US" sz="2000"/>
              <a:t>S5 </a:t>
            </a:r>
            <a:r>
              <a:rPr lang="en-US" altLang="en-US" sz="2000" b="1"/>
              <a:t>Using a clustering index to retrieve multiple records</a:t>
            </a:r>
            <a:r>
              <a:rPr lang="en-US" altLang="en-US" sz="2000"/>
              <a:t>:</a:t>
            </a:r>
          </a:p>
          <a:p>
            <a:pPr lvl="2">
              <a:lnSpc>
                <a:spcPct val="80000"/>
              </a:lnSpc>
            </a:pPr>
            <a:r>
              <a:rPr lang="en-US" altLang="en-US" sz="1800"/>
              <a:t>If the selection condition involves an equality comparison on a non-key attribute with a clustering index, use the clustering index to retrieve all the records satisfying the selection condition.</a:t>
            </a:r>
          </a:p>
          <a:p>
            <a:pPr lvl="1">
              <a:lnSpc>
                <a:spcPct val="80000"/>
              </a:lnSpc>
            </a:pPr>
            <a:r>
              <a:rPr lang="en-US" altLang="en-US" sz="2000"/>
              <a:t>S6 </a:t>
            </a:r>
            <a:r>
              <a:rPr lang="en-US" altLang="en-US" sz="2000" b="1"/>
              <a:t>Using a secondary (B+-tree) index</a:t>
            </a:r>
            <a:r>
              <a:rPr lang="en-US" altLang="en-US" sz="2000"/>
              <a:t>:</a:t>
            </a:r>
          </a:p>
          <a:p>
            <a:pPr lvl="2">
              <a:lnSpc>
                <a:spcPct val="80000"/>
              </a:lnSpc>
            </a:pPr>
            <a:r>
              <a:rPr lang="en-US" altLang="en-US" sz="1800"/>
              <a:t>On an equality comparison, this search method can be used to retrieve a single record if the indexing field has unique values (is a key) or to retrieve multiple records if the indexing field is not a key.</a:t>
            </a:r>
          </a:p>
          <a:p>
            <a:pPr lvl="2">
              <a:lnSpc>
                <a:spcPct val="80000"/>
              </a:lnSpc>
            </a:pPr>
            <a:r>
              <a:rPr lang="en-US" altLang="en-US" sz="1800"/>
              <a:t>In addition, it can be used to retrieve records on conditions involving &gt;,&gt;=, &lt;, or &lt;=. (FOR RANGE QUERIES)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15- </a:t>
            </a:r>
            <a:fld id="{7EECD0C4-4F7F-4871-94AA-653280402176}" type="slidenum">
              <a:rPr lang="en-US" altLang="en-US"/>
              <a:pPr/>
              <a:t>12</a:t>
            </a:fld>
            <a:endParaRPr lang="en-CA" altLang="en-US"/>
          </a:p>
        </p:txBody>
      </p:sp>
      <p:sp>
        <p:nvSpPr>
          <p:cNvPr id="692230" name="Rectangle 6"/>
          <p:cNvSpPr>
            <a:spLocks noGrp="1" noChangeArrowheads="1"/>
          </p:cNvSpPr>
          <p:nvPr>
            <p:ph type="title"/>
          </p:nvPr>
        </p:nvSpPr>
        <p:spPr/>
        <p:txBody>
          <a:bodyPr/>
          <a:lstStyle/>
          <a:p>
            <a:r>
              <a:rPr lang="en-US" altLang="en-US" sz="3200"/>
              <a:t>Algorithms for SELECT and JOIN Operations (4)</a:t>
            </a:r>
          </a:p>
        </p:txBody>
      </p:sp>
      <p:sp>
        <p:nvSpPr>
          <p:cNvPr id="692231" name="Rectangle 7"/>
          <p:cNvSpPr>
            <a:spLocks noGrp="1" noChangeArrowheads="1"/>
          </p:cNvSpPr>
          <p:nvPr>
            <p:ph type="body" idx="1"/>
          </p:nvPr>
        </p:nvSpPr>
        <p:spPr/>
        <p:txBody>
          <a:bodyPr/>
          <a:lstStyle/>
          <a:p>
            <a:pPr>
              <a:lnSpc>
                <a:spcPct val="90000"/>
              </a:lnSpc>
            </a:pPr>
            <a:r>
              <a:rPr lang="en-US" altLang="en-US" sz="2400"/>
              <a:t>Implementing the SELECT Operation (contd.):</a:t>
            </a:r>
          </a:p>
          <a:p>
            <a:pPr>
              <a:lnSpc>
                <a:spcPct val="90000"/>
              </a:lnSpc>
            </a:pPr>
            <a:r>
              <a:rPr lang="en-US" altLang="en-US" sz="2400"/>
              <a:t>Search Methods for Simple Selection:</a:t>
            </a:r>
          </a:p>
          <a:p>
            <a:pPr lvl="1">
              <a:lnSpc>
                <a:spcPct val="90000"/>
              </a:lnSpc>
            </a:pPr>
            <a:r>
              <a:rPr lang="en-US" altLang="en-US" sz="2200"/>
              <a:t>S7 </a:t>
            </a:r>
            <a:r>
              <a:rPr lang="en-US" altLang="en-US" sz="2200" b="1"/>
              <a:t>Conjunctive selection</a:t>
            </a:r>
            <a:r>
              <a:rPr lang="en-US" altLang="en-US" sz="2200"/>
              <a:t>:</a:t>
            </a:r>
          </a:p>
          <a:p>
            <a:pPr lvl="2">
              <a:lnSpc>
                <a:spcPct val="90000"/>
              </a:lnSpc>
            </a:pPr>
            <a:r>
              <a:rPr lang="en-US" altLang="en-US" sz="2000"/>
              <a:t>If an attribute involved in any single simple condition in the conjunctive condition has an access path that permits the use of one of the methods S2 to S6, use that condition to retrieve the records and then check whether each retrieved record satisfies the remaining simple conditions in the conjunctive condition.</a:t>
            </a:r>
          </a:p>
          <a:p>
            <a:pPr lvl="1">
              <a:lnSpc>
                <a:spcPct val="90000"/>
              </a:lnSpc>
            </a:pPr>
            <a:r>
              <a:rPr lang="en-US" altLang="en-US" sz="2200"/>
              <a:t>S8 </a:t>
            </a:r>
            <a:r>
              <a:rPr lang="en-US" altLang="en-US" sz="2200" b="1"/>
              <a:t>Conjunctive selection using a composite index</a:t>
            </a:r>
          </a:p>
          <a:p>
            <a:pPr lvl="2">
              <a:lnSpc>
                <a:spcPct val="90000"/>
              </a:lnSpc>
            </a:pPr>
            <a:r>
              <a:rPr lang="en-US" altLang="en-US" sz="2000"/>
              <a:t>If two or more attributes are involved in equality conditions in the conjunctive condition and a composite index (or hash structure) exists on the combined field, we can use the index directly.</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15- </a:t>
            </a:r>
            <a:fld id="{D28AFC97-EB35-4A2B-BABC-F0FE6AB5EE48}" type="slidenum">
              <a:rPr lang="en-US" altLang="en-US"/>
              <a:pPr/>
              <a:t>13</a:t>
            </a:fld>
            <a:endParaRPr lang="en-CA" altLang="en-US"/>
          </a:p>
        </p:txBody>
      </p:sp>
      <p:sp>
        <p:nvSpPr>
          <p:cNvPr id="694278" name="Rectangle 6"/>
          <p:cNvSpPr>
            <a:spLocks noGrp="1" noChangeArrowheads="1"/>
          </p:cNvSpPr>
          <p:nvPr>
            <p:ph type="title"/>
          </p:nvPr>
        </p:nvSpPr>
        <p:spPr/>
        <p:txBody>
          <a:bodyPr/>
          <a:lstStyle/>
          <a:p>
            <a:r>
              <a:rPr lang="en-US" altLang="en-US" sz="3200"/>
              <a:t>Algorithms for SELECT and JOIN Operations (5)</a:t>
            </a:r>
          </a:p>
        </p:txBody>
      </p:sp>
      <p:sp>
        <p:nvSpPr>
          <p:cNvPr id="694279" name="Rectangle 7"/>
          <p:cNvSpPr>
            <a:spLocks noGrp="1" noChangeArrowheads="1"/>
          </p:cNvSpPr>
          <p:nvPr>
            <p:ph type="body" idx="1"/>
          </p:nvPr>
        </p:nvSpPr>
        <p:spPr/>
        <p:txBody>
          <a:bodyPr/>
          <a:lstStyle/>
          <a:p>
            <a:pPr>
              <a:lnSpc>
                <a:spcPct val="80000"/>
              </a:lnSpc>
            </a:pPr>
            <a:r>
              <a:rPr lang="en-US" altLang="en-US" sz="2400"/>
              <a:t>Implementing the SELECT Operation (contd.):</a:t>
            </a:r>
          </a:p>
          <a:p>
            <a:pPr>
              <a:lnSpc>
                <a:spcPct val="80000"/>
              </a:lnSpc>
            </a:pPr>
            <a:r>
              <a:rPr lang="en-US" altLang="en-US" sz="2400"/>
              <a:t>Search Methods for Complex Selection:</a:t>
            </a:r>
          </a:p>
          <a:p>
            <a:pPr lvl="1">
              <a:lnSpc>
                <a:spcPct val="80000"/>
              </a:lnSpc>
            </a:pPr>
            <a:r>
              <a:rPr lang="en-US" altLang="en-US" sz="2200"/>
              <a:t>S9 </a:t>
            </a:r>
            <a:r>
              <a:rPr lang="en-US" altLang="en-US" sz="2200" b="1"/>
              <a:t>Conjunctive selection by intersection of record pointers</a:t>
            </a:r>
            <a:r>
              <a:rPr lang="en-US" altLang="en-US" sz="2200"/>
              <a:t>:</a:t>
            </a:r>
          </a:p>
          <a:p>
            <a:pPr lvl="2">
              <a:lnSpc>
                <a:spcPct val="80000"/>
              </a:lnSpc>
            </a:pPr>
            <a:r>
              <a:rPr lang="en-US" altLang="en-US" sz="2000"/>
              <a:t>This method is possible if secondary indexes are available on all (or some of) the fields involved in equality comparison conditions in the conjunctive condition and if the indexes include record pointers (rather than block pointers).</a:t>
            </a:r>
          </a:p>
          <a:p>
            <a:pPr lvl="2">
              <a:lnSpc>
                <a:spcPct val="80000"/>
              </a:lnSpc>
            </a:pPr>
            <a:r>
              <a:rPr lang="en-US" altLang="en-US" sz="2000"/>
              <a:t>Each index can be used to retrieve the record pointers that satisfy the individual condition.</a:t>
            </a:r>
          </a:p>
          <a:p>
            <a:pPr lvl="2">
              <a:lnSpc>
                <a:spcPct val="80000"/>
              </a:lnSpc>
            </a:pPr>
            <a:r>
              <a:rPr lang="en-US" altLang="en-US" sz="2000"/>
              <a:t>The intersection of these sets of record pointers gives the record pointers that satisfy the conjunctive condition, which are then used to retrieve those records directly.</a:t>
            </a:r>
          </a:p>
          <a:p>
            <a:pPr lvl="2">
              <a:lnSpc>
                <a:spcPct val="80000"/>
              </a:lnSpc>
            </a:pPr>
            <a:r>
              <a:rPr lang="en-US" altLang="en-US" sz="2000"/>
              <a:t>If only some of the conditions have secondary indexes, each retrieved record is further tested to determine whether it satisfies the remaining conditions.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15- </a:t>
            </a:r>
            <a:fld id="{17A2C868-4C3D-4DC1-BD21-C0E26ECB4A71}" type="slidenum">
              <a:rPr lang="en-US" altLang="en-US"/>
              <a:pPr/>
              <a:t>14</a:t>
            </a:fld>
            <a:endParaRPr lang="en-CA" altLang="en-US"/>
          </a:p>
        </p:txBody>
      </p:sp>
      <p:sp>
        <p:nvSpPr>
          <p:cNvPr id="698374" name="Rectangle 6"/>
          <p:cNvSpPr>
            <a:spLocks noGrp="1" noChangeArrowheads="1"/>
          </p:cNvSpPr>
          <p:nvPr>
            <p:ph type="title"/>
          </p:nvPr>
        </p:nvSpPr>
        <p:spPr/>
        <p:txBody>
          <a:bodyPr/>
          <a:lstStyle/>
          <a:p>
            <a:r>
              <a:rPr lang="en-US" altLang="en-US" sz="3200"/>
              <a:t>Algorithms for SELECT and JOIN Operations (7)</a:t>
            </a:r>
          </a:p>
        </p:txBody>
      </p:sp>
      <p:sp>
        <p:nvSpPr>
          <p:cNvPr id="698375" name="Rectangle 7"/>
          <p:cNvSpPr>
            <a:spLocks noGrp="1" noChangeArrowheads="1"/>
          </p:cNvSpPr>
          <p:nvPr>
            <p:ph type="body" idx="1"/>
          </p:nvPr>
        </p:nvSpPr>
        <p:spPr/>
        <p:txBody>
          <a:bodyPr/>
          <a:lstStyle/>
          <a:p>
            <a:pPr>
              <a:lnSpc>
                <a:spcPct val="90000"/>
              </a:lnSpc>
            </a:pPr>
            <a:r>
              <a:rPr lang="en-US" altLang="en-US" sz="2400"/>
              <a:t>Implementing the SELECT Operation (contd.):</a:t>
            </a:r>
          </a:p>
          <a:p>
            <a:pPr lvl="1">
              <a:lnSpc>
                <a:spcPct val="90000"/>
              </a:lnSpc>
            </a:pPr>
            <a:r>
              <a:rPr lang="en-US" altLang="en-US" sz="2200"/>
              <a:t>Whenever a </a:t>
            </a:r>
            <a:r>
              <a:rPr lang="en-US" altLang="en-US" sz="2200" b="1"/>
              <a:t>single condition</a:t>
            </a:r>
            <a:r>
              <a:rPr lang="en-US" altLang="en-US" sz="2200"/>
              <a:t> specifies the selection, we can only check whether an access path exists on the attribute involved in that condition.</a:t>
            </a:r>
          </a:p>
          <a:p>
            <a:pPr lvl="2">
              <a:lnSpc>
                <a:spcPct val="90000"/>
              </a:lnSpc>
            </a:pPr>
            <a:r>
              <a:rPr lang="en-US" altLang="en-US" sz="2000"/>
              <a:t>If an access path exists, the method corresponding to that access path is used; otherwise, the “brute force” linear search approach of method S1 is used. (See OP1, OP2 and OP3)</a:t>
            </a:r>
          </a:p>
          <a:p>
            <a:pPr lvl="1">
              <a:lnSpc>
                <a:spcPct val="90000"/>
              </a:lnSpc>
            </a:pPr>
            <a:r>
              <a:rPr lang="en-US" altLang="en-US" sz="2200"/>
              <a:t>For </a:t>
            </a:r>
            <a:r>
              <a:rPr lang="en-US" altLang="en-US" sz="2200" b="1"/>
              <a:t>conjunctive selection conditions</a:t>
            </a:r>
            <a:r>
              <a:rPr lang="en-US" altLang="en-US" sz="2200"/>
              <a:t>, whenever </a:t>
            </a:r>
            <a:r>
              <a:rPr lang="en-US" altLang="en-US" sz="2200" i="1"/>
              <a:t>more than one</a:t>
            </a:r>
            <a:r>
              <a:rPr lang="en-US" altLang="en-US" sz="2200"/>
              <a:t> of the attributes involved in the conditions have an access path, query optimization should be done to choose the access path that </a:t>
            </a:r>
            <a:r>
              <a:rPr lang="en-US" altLang="en-US" sz="2200" i="1"/>
              <a:t>retrieves the fewest records</a:t>
            </a:r>
            <a:r>
              <a:rPr lang="en-US" altLang="en-US" sz="2200"/>
              <a:t> in the most efficient way. </a:t>
            </a:r>
          </a:p>
          <a:p>
            <a:pPr lvl="1">
              <a:lnSpc>
                <a:spcPct val="90000"/>
              </a:lnSpc>
            </a:pPr>
            <a:r>
              <a:rPr lang="en-US" altLang="en-US" sz="2200" b="1"/>
              <a:t>Disjunctive selection conditions</a:t>
            </a:r>
            <a:r>
              <a:rPr lang="en-US" altLang="en-US" sz="2200"/>
              <a:t>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8143-4BF7-0E3E-F25F-78A9263698BF}"/>
              </a:ext>
            </a:extLst>
          </p:cNvPr>
          <p:cNvSpPr>
            <a:spLocks noGrp="1"/>
          </p:cNvSpPr>
          <p:nvPr>
            <p:ph type="title"/>
          </p:nvPr>
        </p:nvSpPr>
        <p:spPr/>
        <p:txBody>
          <a:bodyPr/>
          <a:lstStyle/>
          <a:p>
            <a:r>
              <a:rPr lang="en-US" altLang="en-US" dirty="0">
                <a:effectLst>
                  <a:outerShdw blurRad="38100" dist="38100" dir="2700000" algn="tl">
                    <a:srgbClr val="C0C0C0"/>
                  </a:outerShdw>
                </a:effectLst>
                <a:ea typeface="MS PGothic" panose="020B0600070205080204" pitchFamily="34" charset="-128"/>
              </a:rPr>
              <a:t>Basic Steps in Query Processing</a:t>
            </a:r>
            <a:endParaRPr lang="en-IN" dirty="0"/>
          </a:p>
        </p:txBody>
      </p:sp>
      <p:sp>
        <p:nvSpPr>
          <p:cNvPr id="3" name="Content Placeholder 2">
            <a:extLst>
              <a:ext uri="{FF2B5EF4-FFF2-40B4-BE49-F238E27FC236}">
                <a16:creationId xmlns:a16="http://schemas.microsoft.com/office/drawing/2014/main" id="{1FADA127-B001-73D1-021F-AAF924A30F23}"/>
              </a:ext>
            </a:extLst>
          </p:cNvPr>
          <p:cNvSpPr>
            <a:spLocks noGrp="1"/>
          </p:cNvSpPr>
          <p:nvPr>
            <p:ph idx="1"/>
          </p:nvPr>
        </p:nvSpPr>
        <p:spPr/>
        <p:txBody>
          <a:bodyPr/>
          <a:lstStyle/>
          <a:p>
            <a:pPr>
              <a:buFont typeface="Monotype Sorts" pitchFamily="-65" charset="2"/>
              <a:buNone/>
            </a:pPr>
            <a:r>
              <a:rPr lang="en-US" altLang="en-US" sz="2400" dirty="0">
                <a:ea typeface="MS PGothic" panose="020B0600070205080204" pitchFamily="34" charset="-128"/>
              </a:rPr>
              <a:t>1.	Parsing and translation</a:t>
            </a:r>
          </a:p>
          <a:p>
            <a:pPr>
              <a:buFont typeface="Monotype Sorts" pitchFamily="-65" charset="2"/>
              <a:buNone/>
            </a:pPr>
            <a:r>
              <a:rPr lang="en-US" altLang="en-US" sz="2400" dirty="0">
                <a:ea typeface="MS PGothic" panose="020B0600070205080204" pitchFamily="34" charset="-128"/>
              </a:rPr>
              <a:t>2.	Optimization</a:t>
            </a:r>
          </a:p>
          <a:p>
            <a:pPr>
              <a:buFont typeface="Monotype Sorts" pitchFamily="-65" charset="2"/>
              <a:buNone/>
            </a:pPr>
            <a:r>
              <a:rPr lang="en-US" altLang="en-US" sz="2400" dirty="0">
                <a:ea typeface="MS PGothic" panose="020B0600070205080204" pitchFamily="34" charset="-128"/>
              </a:rPr>
              <a:t>3.	Evaluation</a:t>
            </a:r>
          </a:p>
          <a:p>
            <a:pPr marL="0" indent="0">
              <a:buNone/>
            </a:pPr>
            <a:endParaRPr lang="en-IN" dirty="0"/>
          </a:p>
        </p:txBody>
      </p:sp>
      <p:sp>
        <p:nvSpPr>
          <p:cNvPr id="4" name="Slide Number Placeholder 3">
            <a:extLst>
              <a:ext uri="{FF2B5EF4-FFF2-40B4-BE49-F238E27FC236}">
                <a16:creationId xmlns:a16="http://schemas.microsoft.com/office/drawing/2014/main" id="{1D8327F1-3A25-4436-1888-0D1E984E14ED}"/>
              </a:ext>
            </a:extLst>
          </p:cNvPr>
          <p:cNvSpPr>
            <a:spLocks noGrp="1"/>
          </p:cNvSpPr>
          <p:nvPr>
            <p:ph type="sldNum" sz="quarter" idx="10"/>
          </p:nvPr>
        </p:nvSpPr>
        <p:spPr/>
        <p:txBody>
          <a:bodyPr/>
          <a:lstStyle/>
          <a:p>
            <a:r>
              <a:rPr lang="en-US" altLang="en-US"/>
              <a:t>Slide 15- </a:t>
            </a:r>
            <a:fld id="{C7406659-B956-4E2E-885D-E69BF6A199E4}" type="slidenum">
              <a:rPr lang="en-US" altLang="en-US" smtClean="0"/>
              <a:pPr/>
              <a:t>2</a:t>
            </a:fld>
            <a:endParaRPr lang="en-CA" altLang="en-US"/>
          </a:p>
        </p:txBody>
      </p:sp>
      <p:pic>
        <p:nvPicPr>
          <p:cNvPr id="5" name="Picture 11">
            <a:extLst>
              <a:ext uri="{FF2B5EF4-FFF2-40B4-BE49-F238E27FC236}">
                <a16:creationId xmlns:a16="http://schemas.microsoft.com/office/drawing/2014/main" id="{9E22FC7B-D328-23B0-4B1F-43D94689E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909046"/>
            <a:ext cx="5855786" cy="351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556382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15- </a:t>
            </a:r>
            <a:fld id="{5B9F9CFE-8850-4051-B2CA-F07ADBB597BA}" type="slidenum">
              <a:rPr lang="en-US" altLang="en-US"/>
              <a:pPr/>
              <a:t>3</a:t>
            </a:fld>
            <a:endParaRPr lang="en-CA" altLang="en-US"/>
          </a:p>
        </p:txBody>
      </p:sp>
      <p:sp>
        <p:nvSpPr>
          <p:cNvPr id="673798" name="Rectangle 6"/>
          <p:cNvSpPr>
            <a:spLocks noGrp="1" noChangeArrowheads="1"/>
          </p:cNvSpPr>
          <p:nvPr>
            <p:ph type="title"/>
          </p:nvPr>
        </p:nvSpPr>
        <p:spPr/>
        <p:txBody>
          <a:bodyPr/>
          <a:lstStyle/>
          <a:p>
            <a:r>
              <a:rPr lang="en-US" altLang="en-US" sz="3200"/>
              <a:t>0. Introduction to Query Processing (1)</a:t>
            </a:r>
          </a:p>
        </p:txBody>
      </p:sp>
      <p:sp>
        <p:nvSpPr>
          <p:cNvPr id="673799" name="Rectangle 7"/>
          <p:cNvSpPr>
            <a:spLocks noGrp="1" noChangeArrowheads="1"/>
          </p:cNvSpPr>
          <p:nvPr>
            <p:ph type="body" idx="1"/>
          </p:nvPr>
        </p:nvSpPr>
        <p:spPr/>
        <p:txBody>
          <a:bodyPr/>
          <a:lstStyle/>
          <a:p>
            <a:r>
              <a:rPr lang="en-US" altLang="en-US" b="1"/>
              <a:t>Query optimization</a:t>
            </a:r>
            <a:r>
              <a:rPr lang="en-US" altLang="en-US"/>
              <a:t>:</a:t>
            </a:r>
          </a:p>
          <a:p>
            <a:pPr lvl="1"/>
            <a:r>
              <a:rPr lang="en-US" altLang="en-US"/>
              <a:t>The process of choosing a suitable execution strategy for processing a query.</a:t>
            </a:r>
          </a:p>
          <a:p>
            <a:r>
              <a:rPr lang="en-US" altLang="en-US"/>
              <a:t>Two internal representations of a query:</a:t>
            </a:r>
          </a:p>
          <a:p>
            <a:pPr lvl="1"/>
            <a:r>
              <a:rPr lang="en-US" altLang="en-US" b="1"/>
              <a:t>Query Tree</a:t>
            </a:r>
          </a:p>
          <a:p>
            <a:pPr lvl="1"/>
            <a:r>
              <a:rPr lang="en-US" altLang="en-US" b="1"/>
              <a:t>Query Graph</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15- </a:t>
            </a:r>
            <a:fld id="{826E7A60-3D36-4887-918C-4775131A1B2F}" type="slidenum">
              <a:rPr lang="en-US" altLang="en-US"/>
              <a:pPr/>
              <a:t>4</a:t>
            </a:fld>
            <a:endParaRPr lang="en-CA" altLang="en-US"/>
          </a:p>
        </p:txBody>
      </p:sp>
      <p:sp>
        <p:nvSpPr>
          <p:cNvPr id="677894" name="Rectangle 6"/>
          <p:cNvSpPr>
            <a:spLocks noGrp="1" noChangeArrowheads="1"/>
          </p:cNvSpPr>
          <p:nvPr>
            <p:ph type="title"/>
          </p:nvPr>
        </p:nvSpPr>
        <p:spPr/>
        <p:txBody>
          <a:bodyPr/>
          <a:lstStyle/>
          <a:p>
            <a:r>
              <a:rPr lang="en-US" altLang="en-US" sz="3200"/>
              <a:t>1. Translating SQL Queries into Relational Algebra (1)</a:t>
            </a:r>
          </a:p>
        </p:txBody>
      </p:sp>
      <p:sp>
        <p:nvSpPr>
          <p:cNvPr id="677895" name="Rectangle 7"/>
          <p:cNvSpPr>
            <a:spLocks noGrp="1" noChangeArrowheads="1"/>
          </p:cNvSpPr>
          <p:nvPr>
            <p:ph type="body" idx="1"/>
          </p:nvPr>
        </p:nvSpPr>
        <p:spPr>
          <a:xfrm>
            <a:off x="239713" y="1484784"/>
            <a:ext cx="8599487" cy="4687416"/>
          </a:xfrm>
        </p:spPr>
        <p:txBody>
          <a:bodyPr/>
          <a:lstStyle/>
          <a:p>
            <a:pPr algn="l"/>
            <a:r>
              <a:rPr lang="en-IN" sz="2100" b="0" i="0" u="none" strike="noStrike" baseline="0" dirty="0"/>
              <a:t>An </a:t>
            </a:r>
            <a:r>
              <a:rPr lang="en-US" sz="2100" b="0" i="0" u="none" strike="noStrike" baseline="0" dirty="0"/>
              <a:t>SQL query is first translated into an equivalent extended relational algebra expression—represented as a query tree data structure—that is then optimized. </a:t>
            </a:r>
            <a:endParaRPr lang="en-US" sz="2100" dirty="0"/>
          </a:p>
          <a:p>
            <a:pPr algn="l"/>
            <a:r>
              <a:rPr lang="en-US" sz="2100" b="0" i="0" u="none" strike="noStrike" baseline="0" dirty="0"/>
              <a:t>SQL queries are decomposed into </a:t>
            </a:r>
            <a:r>
              <a:rPr lang="en-US" sz="2100" b="0" i="1" u="none" strike="noStrike" baseline="0" dirty="0"/>
              <a:t>query blocks</a:t>
            </a:r>
            <a:r>
              <a:rPr lang="en-US" sz="2100" b="0" i="0" u="none" strike="noStrike" baseline="0" dirty="0"/>
              <a:t>. </a:t>
            </a:r>
            <a:endParaRPr lang="en-US" altLang="en-US" sz="2100" b="1" dirty="0"/>
          </a:p>
          <a:p>
            <a:pPr>
              <a:lnSpc>
                <a:spcPct val="90000"/>
              </a:lnSpc>
            </a:pPr>
            <a:r>
              <a:rPr lang="en-US" altLang="en-US" sz="2100" b="1" dirty="0"/>
              <a:t>Query block</a:t>
            </a:r>
            <a:r>
              <a:rPr lang="en-US" altLang="en-US" sz="2100" dirty="0"/>
              <a:t>: </a:t>
            </a:r>
          </a:p>
          <a:p>
            <a:pPr lvl="1">
              <a:lnSpc>
                <a:spcPct val="90000"/>
              </a:lnSpc>
            </a:pPr>
            <a:r>
              <a:rPr lang="en-US" altLang="en-US" sz="2100" dirty="0"/>
              <a:t>The basic unit that can be translated into the algebraic operators and optimized.</a:t>
            </a:r>
          </a:p>
          <a:p>
            <a:pPr>
              <a:lnSpc>
                <a:spcPct val="90000"/>
              </a:lnSpc>
            </a:pPr>
            <a:r>
              <a:rPr lang="en-US" altLang="en-US" sz="2100" dirty="0"/>
              <a:t>A query block contains a single SELECT-FROM-WHERE expression, as well as GROUP BY and HAVING clause if these are part of the block.</a:t>
            </a:r>
          </a:p>
          <a:p>
            <a:pPr>
              <a:lnSpc>
                <a:spcPct val="90000"/>
              </a:lnSpc>
            </a:pPr>
            <a:r>
              <a:rPr lang="en-US" altLang="en-US" sz="2100" b="1" dirty="0"/>
              <a:t>Nested queries</a:t>
            </a:r>
            <a:r>
              <a:rPr lang="en-US" altLang="en-US" sz="2100" dirty="0"/>
              <a:t> within a query are identified as separate query blocks.</a:t>
            </a:r>
          </a:p>
          <a:p>
            <a:pPr>
              <a:lnSpc>
                <a:spcPct val="90000"/>
              </a:lnSpc>
            </a:pPr>
            <a:r>
              <a:rPr lang="en-US" altLang="en-US" sz="2100" dirty="0"/>
              <a:t>Aggregate operators in SQL must be included in the extended algebra.</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0"/>
          </p:nvPr>
        </p:nvSpPr>
        <p:spPr/>
        <p:txBody>
          <a:bodyPr/>
          <a:lstStyle/>
          <a:p>
            <a:r>
              <a:rPr lang="en-US" altLang="en-US"/>
              <a:t>Slide 15- </a:t>
            </a:r>
            <a:fld id="{63E2F416-12EB-4DAF-81E2-6A9BCEC8BD53}" type="slidenum">
              <a:rPr lang="en-US" altLang="en-US"/>
              <a:pPr/>
              <a:t>5</a:t>
            </a:fld>
            <a:endParaRPr lang="en-CA" altLang="en-US"/>
          </a:p>
        </p:txBody>
      </p:sp>
      <p:sp>
        <p:nvSpPr>
          <p:cNvPr id="679953" name="Rectangle 17"/>
          <p:cNvSpPr>
            <a:spLocks noGrp="1" noChangeArrowheads="1"/>
          </p:cNvSpPr>
          <p:nvPr>
            <p:ph type="title"/>
          </p:nvPr>
        </p:nvSpPr>
        <p:spPr/>
        <p:txBody>
          <a:bodyPr/>
          <a:lstStyle/>
          <a:p>
            <a:r>
              <a:rPr lang="en-US" altLang="en-US" sz="3200"/>
              <a:t>Translating SQL Queries into Relational Algebra (2)</a:t>
            </a:r>
          </a:p>
        </p:txBody>
      </p:sp>
      <p:sp>
        <p:nvSpPr>
          <p:cNvPr id="679954" name="Rectangle 18"/>
          <p:cNvSpPr>
            <a:spLocks noGrp="1" noChangeArrowheads="1"/>
          </p:cNvSpPr>
          <p:nvPr>
            <p:ph type="body" idx="1"/>
          </p:nvPr>
        </p:nvSpPr>
        <p:spPr>
          <a:xfrm>
            <a:off x="762000" y="1676400"/>
            <a:ext cx="7912100" cy="1676400"/>
          </a:xfrm>
          <a:ln>
            <a:solidFill>
              <a:schemeClr val="tx1"/>
            </a:solidFill>
            <a:miter lim="800000"/>
            <a:headEnd/>
            <a:tailEnd/>
          </a:ln>
        </p:spPr>
        <p:txBody>
          <a:bodyPr/>
          <a:lstStyle/>
          <a:p>
            <a:pPr marL="0" indent="0">
              <a:lnSpc>
                <a:spcPct val="90000"/>
              </a:lnSpc>
              <a:buClr>
                <a:srgbClr val="FF0000"/>
              </a:buClr>
              <a:buSzTx/>
              <a:buFont typeface="Wingdings" panose="05000000000000000000" pitchFamily="2" charset="2"/>
              <a:buNone/>
            </a:pPr>
            <a:r>
              <a:rPr lang="en-US" altLang="en-US" sz="2000" b="1">
                <a:solidFill>
                  <a:schemeClr val="bg2"/>
                </a:solidFill>
                <a:latin typeface="Times New Roman" panose="02020603050405020304" pitchFamily="18" charset="0"/>
              </a:rPr>
              <a:t>SELECT</a:t>
            </a:r>
            <a:r>
              <a:rPr lang="en-US" altLang="en-US" sz="2000">
                <a:solidFill>
                  <a:schemeClr val="bg2"/>
                </a:solidFill>
                <a:latin typeface="Times New Roman" panose="02020603050405020304" pitchFamily="18" charset="0"/>
              </a:rPr>
              <a:t> 	LNAME, FNAME</a:t>
            </a:r>
          </a:p>
          <a:p>
            <a:pPr marL="0" indent="0">
              <a:lnSpc>
                <a:spcPct val="90000"/>
              </a:lnSpc>
              <a:buClr>
                <a:srgbClr val="FF0000"/>
              </a:buClr>
              <a:buSzTx/>
              <a:buFont typeface="Wingdings" panose="05000000000000000000" pitchFamily="2" charset="2"/>
              <a:buNone/>
            </a:pPr>
            <a:r>
              <a:rPr lang="en-US" altLang="en-US" sz="2000" b="1">
                <a:solidFill>
                  <a:schemeClr val="bg2"/>
                </a:solidFill>
                <a:latin typeface="Times New Roman" panose="02020603050405020304" pitchFamily="18" charset="0"/>
              </a:rPr>
              <a:t>FROM</a:t>
            </a:r>
            <a:r>
              <a:rPr lang="en-US" altLang="en-US" sz="2000">
                <a:solidFill>
                  <a:schemeClr val="bg2"/>
                </a:solidFill>
                <a:latin typeface="Times New Roman" panose="02020603050405020304" pitchFamily="18" charset="0"/>
              </a:rPr>
              <a:t> 		EMPLOYEE</a:t>
            </a:r>
          </a:p>
          <a:p>
            <a:pPr marL="0" indent="0">
              <a:lnSpc>
                <a:spcPct val="90000"/>
              </a:lnSpc>
              <a:buClr>
                <a:srgbClr val="FF0000"/>
              </a:buClr>
              <a:buSzTx/>
              <a:buFont typeface="Wingdings" panose="05000000000000000000" pitchFamily="2" charset="2"/>
              <a:buNone/>
            </a:pPr>
            <a:r>
              <a:rPr lang="en-US" altLang="en-US" sz="2000" b="1">
                <a:solidFill>
                  <a:schemeClr val="bg2"/>
                </a:solidFill>
                <a:latin typeface="Times New Roman" panose="02020603050405020304" pitchFamily="18" charset="0"/>
              </a:rPr>
              <a:t>WHERE</a:t>
            </a:r>
            <a:r>
              <a:rPr lang="en-US" altLang="en-US" sz="2000">
                <a:solidFill>
                  <a:schemeClr val="bg2"/>
                </a:solidFill>
                <a:latin typeface="Times New Roman" panose="02020603050405020304" pitchFamily="18" charset="0"/>
              </a:rPr>
              <a:t> 	SALARY &gt; (	</a:t>
            </a:r>
            <a:r>
              <a:rPr lang="en-US" altLang="en-US" sz="2000" b="1">
                <a:solidFill>
                  <a:schemeClr val="bg2"/>
                </a:solidFill>
                <a:latin typeface="Times New Roman" panose="02020603050405020304" pitchFamily="18" charset="0"/>
              </a:rPr>
              <a:t>SELECT</a:t>
            </a:r>
            <a:r>
              <a:rPr lang="en-US" altLang="en-US" sz="2000">
                <a:solidFill>
                  <a:schemeClr val="bg2"/>
                </a:solidFill>
                <a:latin typeface="Times New Roman" panose="02020603050405020304" pitchFamily="18" charset="0"/>
              </a:rPr>
              <a:t> 	MAX (SALARY)</a:t>
            </a:r>
          </a:p>
          <a:p>
            <a:pPr marL="0" indent="0">
              <a:lnSpc>
                <a:spcPct val="90000"/>
              </a:lnSpc>
              <a:buClr>
                <a:srgbClr val="FF0000"/>
              </a:buClr>
              <a:buSzTx/>
              <a:buFont typeface="Wingdings" panose="05000000000000000000" pitchFamily="2" charset="2"/>
              <a:buNone/>
            </a:pPr>
            <a:r>
              <a:rPr lang="en-US" altLang="en-US" sz="2000">
                <a:solidFill>
                  <a:schemeClr val="bg2"/>
                </a:solidFill>
                <a:latin typeface="Times New Roman" panose="02020603050405020304" pitchFamily="18" charset="0"/>
              </a:rPr>
              <a:t>				</a:t>
            </a:r>
            <a:r>
              <a:rPr lang="en-US" altLang="en-US" sz="2000" b="1">
                <a:solidFill>
                  <a:schemeClr val="bg2"/>
                </a:solidFill>
                <a:latin typeface="Times New Roman" panose="02020603050405020304" pitchFamily="18" charset="0"/>
              </a:rPr>
              <a:t>FROM</a:t>
            </a:r>
            <a:r>
              <a:rPr lang="en-US" altLang="en-US" sz="2000">
                <a:solidFill>
                  <a:schemeClr val="bg2"/>
                </a:solidFill>
                <a:latin typeface="Times New Roman" panose="02020603050405020304" pitchFamily="18" charset="0"/>
              </a:rPr>
              <a:t>		EMPLOYEE</a:t>
            </a:r>
          </a:p>
          <a:p>
            <a:pPr marL="0" indent="0">
              <a:lnSpc>
                <a:spcPct val="90000"/>
              </a:lnSpc>
              <a:buClr>
                <a:srgbClr val="FF0000"/>
              </a:buClr>
              <a:buSzTx/>
              <a:buFont typeface="Wingdings" panose="05000000000000000000" pitchFamily="2" charset="2"/>
              <a:buNone/>
            </a:pPr>
            <a:r>
              <a:rPr lang="en-US" altLang="en-US" sz="2000">
                <a:solidFill>
                  <a:schemeClr val="bg2"/>
                </a:solidFill>
                <a:latin typeface="Times New Roman" panose="02020603050405020304" pitchFamily="18" charset="0"/>
              </a:rPr>
              <a:t>				</a:t>
            </a:r>
            <a:r>
              <a:rPr lang="en-US" altLang="en-US" sz="2000" b="1">
                <a:solidFill>
                  <a:schemeClr val="bg2"/>
                </a:solidFill>
                <a:latin typeface="Times New Roman" panose="02020603050405020304" pitchFamily="18" charset="0"/>
              </a:rPr>
              <a:t>WHERE</a:t>
            </a:r>
            <a:r>
              <a:rPr lang="en-US" altLang="en-US" sz="2000">
                <a:solidFill>
                  <a:schemeClr val="bg2"/>
                </a:solidFill>
                <a:latin typeface="Times New Roman" panose="02020603050405020304" pitchFamily="18" charset="0"/>
              </a:rPr>
              <a:t> 	DNO = 5);</a:t>
            </a:r>
          </a:p>
        </p:txBody>
      </p:sp>
      <p:sp>
        <p:nvSpPr>
          <p:cNvPr id="679940" name="Text Box 4"/>
          <p:cNvSpPr txBox="1">
            <a:spLocks noChangeArrowheads="1"/>
          </p:cNvSpPr>
          <p:nvPr/>
        </p:nvSpPr>
        <p:spPr bwMode="auto">
          <a:xfrm>
            <a:off x="4813300" y="4292600"/>
            <a:ext cx="4025900" cy="10461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rgbClr val="FF0000"/>
              </a:buClr>
              <a:buFont typeface="Wingdings" panose="05000000000000000000" pitchFamily="2" charset="2"/>
              <a:buNone/>
            </a:pPr>
            <a:r>
              <a:rPr lang="en-US" altLang="en-US" sz="2000" b="1">
                <a:solidFill>
                  <a:schemeClr val="bg2"/>
                </a:solidFill>
                <a:latin typeface="Times New Roman" panose="02020603050405020304" pitchFamily="18" charset="0"/>
              </a:rPr>
              <a:t>SELECT</a:t>
            </a:r>
            <a:r>
              <a:rPr lang="en-US" altLang="en-US" sz="2000">
                <a:solidFill>
                  <a:schemeClr val="bg2"/>
                </a:solidFill>
                <a:latin typeface="Times New Roman" panose="02020603050405020304" pitchFamily="18" charset="0"/>
              </a:rPr>
              <a:t>	MAX (SALARY)</a:t>
            </a:r>
          </a:p>
          <a:p>
            <a:pPr>
              <a:lnSpc>
                <a:spcPct val="90000"/>
              </a:lnSpc>
              <a:spcBef>
                <a:spcPct val="20000"/>
              </a:spcBef>
              <a:buClr>
                <a:srgbClr val="FF0000"/>
              </a:buClr>
              <a:buFont typeface="Wingdings" panose="05000000000000000000" pitchFamily="2" charset="2"/>
              <a:buNone/>
            </a:pPr>
            <a:r>
              <a:rPr lang="en-US" altLang="en-US" sz="2000" b="1">
                <a:solidFill>
                  <a:schemeClr val="bg2"/>
                </a:solidFill>
                <a:latin typeface="Times New Roman" panose="02020603050405020304" pitchFamily="18" charset="0"/>
              </a:rPr>
              <a:t>FROM</a:t>
            </a:r>
            <a:r>
              <a:rPr lang="en-US" altLang="en-US" sz="2000">
                <a:solidFill>
                  <a:schemeClr val="bg2"/>
                </a:solidFill>
                <a:latin typeface="Times New Roman" panose="02020603050405020304" pitchFamily="18" charset="0"/>
              </a:rPr>
              <a:t>		EMPLOYEE</a:t>
            </a:r>
          </a:p>
          <a:p>
            <a:pPr>
              <a:lnSpc>
                <a:spcPct val="90000"/>
              </a:lnSpc>
              <a:spcBef>
                <a:spcPct val="20000"/>
              </a:spcBef>
              <a:buClr>
                <a:srgbClr val="FF0000"/>
              </a:buClr>
              <a:buFont typeface="Wingdings" panose="05000000000000000000" pitchFamily="2" charset="2"/>
              <a:buNone/>
            </a:pPr>
            <a:r>
              <a:rPr lang="en-US" altLang="en-US" sz="2000" b="1">
                <a:solidFill>
                  <a:schemeClr val="bg2"/>
                </a:solidFill>
                <a:latin typeface="Times New Roman" panose="02020603050405020304" pitchFamily="18" charset="0"/>
              </a:rPr>
              <a:t>WHERE</a:t>
            </a:r>
            <a:r>
              <a:rPr lang="en-US" altLang="en-US" sz="2000">
                <a:solidFill>
                  <a:schemeClr val="bg2"/>
                </a:solidFill>
                <a:latin typeface="Times New Roman" panose="02020603050405020304" pitchFamily="18" charset="0"/>
              </a:rPr>
              <a:t> 	DNO = 5</a:t>
            </a:r>
          </a:p>
        </p:txBody>
      </p:sp>
      <p:sp>
        <p:nvSpPr>
          <p:cNvPr id="679941" name="Text Box 5"/>
          <p:cNvSpPr txBox="1">
            <a:spLocks noChangeArrowheads="1"/>
          </p:cNvSpPr>
          <p:nvPr/>
        </p:nvSpPr>
        <p:spPr bwMode="auto">
          <a:xfrm>
            <a:off x="520700" y="4140200"/>
            <a:ext cx="4140200" cy="113665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FF0000"/>
              </a:buClr>
              <a:buFont typeface="Wingdings" panose="05000000000000000000" pitchFamily="2" charset="2"/>
              <a:buNone/>
            </a:pPr>
            <a:r>
              <a:rPr lang="en-US" altLang="en-US" sz="2000" b="1">
                <a:solidFill>
                  <a:schemeClr val="bg2"/>
                </a:solidFill>
                <a:latin typeface="Times New Roman" panose="02020603050405020304" pitchFamily="18" charset="0"/>
              </a:rPr>
              <a:t>SELECT</a:t>
            </a:r>
            <a:r>
              <a:rPr lang="en-US" altLang="en-US" sz="2000">
                <a:solidFill>
                  <a:schemeClr val="bg2"/>
                </a:solidFill>
                <a:latin typeface="Times New Roman" panose="02020603050405020304" pitchFamily="18" charset="0"/>
              </a:rPr>
              <a:t> 	LNAME, FNAME</a:t>
            </a:r>
          </a:p>
          <a:p>
            <a:pPr>
              <a:spcBef>
                <a:spcPct val="20000"/>
              </a:spcBef>
              <a:buClr>
                <a:srgbClr val="FF0000"/>
              </a:buClr>
              <a:buFont typeface="Wingdings" panose="05000000000000000000" pitchFamily="2" charset="2"/>
              <a:buNone/>
            </a:pPr>
            <a:r>
              <a:rPr lang="en-US" altLang="en-US" sz="2000" b="1">
                <a:solidFill>
                  <a:schemeClr val="bg2"/>
                </a:solidFill>
                <a:latin typeface="Times New Roman" panose="02020603050405020304" pitchFamily="18" charset="0"/>
              </a:rPr>
              <a:t>FROM</a:t>
            </a:r>
            <a:r>
              <a:rPr lang="en-US" altLang="en-US" sz="2000">
                <a:solidFill>
                  <a:schemeClr val="bg2"/>
                </a:solidFill>
                <a:latin typeface="Times New Roman" panose="02020603050405020304" pitchFamily="18" charset="0"/>
              </a:rPr>
              <a:t> 		EMPLOYEE</a:t>
            </a:r>
          </a:p>
          <a:p>
            <a:pPr>
              <a:spcBef>
                <a:spcPct val="20000"/>
              </a:spcBef>
              <a:buClr>
                <a:srgbClr val="FF0000"/>
              </a:buClr>
              <a:buFont typeface="Wingdings" panose="05000000000000000000" pitchFamily="2" charset="2"/>
              <a:buNone/>
            </a:pPr>
            <a:r>
              <a:rPr lang="en-US" altLang="en-US" sz="2000" b="1">
                <a:solidFill>
                  <a:schemeClr val="bg2"/>
                </a:solidFill>
                <a:latin typeface="Times New Roman" panose="02020603050405020304" pitchFamily="18" charset="0"/>
              </a:rPr>
              <a:t>WHERE</a:t>
            </a:r>
            <a:r>
              <a:rPr lang="en-US" altLang="en-US" sz="2000">
                <a:solidFill>
                  <a:schemeClr val="bg2"/>
                </a:solidFill>
                <a:latin typeface="Times New Roman" panose="02020603050405020304" pitchFamily="18" charset="0"/>
              </a:rPr>
              <a:t> 	SALARY &gt; C</a:t>
            </a:r>
          </a:p>
        </p:txBody>
      </p:sp>
      <p:sp>
        <p:nvSpPr>
          <p:cNvPr id="679942" name="Line 6"/>
          <p:cNvSpPr>
            <a:spLocks noChangeShapeType="1"/>
          </p:cNvSpPr>
          <p:nvPr/>
        </p:nvSpPr>
        <p:spPr bwMode="auto">
          <a:xfrm>
            <a:off x="4660900" y="3492500"/>
            <a:ext cx="1588" cy="2413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79943" name="Line 7"/>
          <p:cNvSpPr>
            <a:spLocks noChangeShapeType="1"/>
          </p:cNvSpPr>
          <p:nvPr/>
        </p:nvSpPr>
        <p:spPr bwMode="auto">
          <a:xfrm>
            <a:off x="2501900" y="3733800"/>
            <a:ext cx="4191000" cy="1588"/>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79944" name="Line 8"/>
          <p:cNvSpPr>
            <a:spLocks noChangeShapeType="1"/>
          </p:cNvSpPr>
          <p:nvPr/>
        </p:nvSpPr>
        <p:spPr bwMode="auto">
          <a:xfrm>
            <a:off x="4660900" y="3492500"/>
            <a:ext cx="1588" cy="241300"/>
          </a:xfrm>
          <a:prstGeom prst="line">
            <a:avLst/>
          </a:prstGeom>
          <a:noFill/>
          <a:ln w="9525">
            <a:solidFill>
              <a:schemeClr val="bg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79945" name="Line 9"/>
          <p:cNvSpPr>
            <a:spLocks noChangeShapeType="1"/>
          </p:cNvSpPr>
          <p:nvPr/>
        </p:nvSpPr>
        <p:spPr bwMode="auto">
          <a:xfrm>
            <a:off x="2501900" y="3733800"/>
            <a:ext cx="1588" cy="406400"/>
          </a:xfrm>
          <a:prstGeom prst="line">
            <a:avLst/>
          </a:prstGeom>
          <a:noFill/>
          <a:ln w="9525">
            <a:solidFill>
              <a:schemeClr val="bg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79946" name="Line 10"/>
          <p:cNvSpPr>
            <a:spLocks noChangeShapeType="1"/>
          </p:cNvSpPr>
          <p:nvPr/>
        </p:nvSpPr>
        <p:spPr bwMode="auto">
          <a:xfrm>
            <a:off x="6692900" y="3733800"/>
            <a:ext cx="1588" cy="406400"/>
          </a:xfrm>
          <a:prstGeom prst="line">
            <a:avLst/>
          </a:prstGeom>
          <a:noFill/>
          <a:ln w="9525">
            <a:solidFill>
              <a:schemeClr val="bg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79947" name="Text Box 11"/>
          <p:cNvSpPr txBox="1">
            <a:spLocks noChangeArrowheads="1"/>
          </p:cNvSpPr>
          <p:nvPr/>
        </p:nvSpPr>
        <p:spPr bwMode="auto">
          <a:xfrm>
            <a:off x="368300" y="5689600"/>
            <a:ext cx="4292600" cy="83185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2"/>
                </a:solidFill>
                <a:latin typeface="Lucida Grande" pitchFamily="71" charset="0"/>
                <a:cs typeface="Times New Roman" panose="02020603050405020304" pitchFamily="18" charset="0"/>
              </a:rPr>
              <a:t>π</a:t>
            </a:r>
            <a:r>
              <a:rPr lang="en-US" altLang="en-US" sz="1800" baseline="-25000">
                <a:solidFill>
                  <a:schemeClr val="bg2"/>
                </a:solidFill>
                <a:latin typeface="Times New Roman" panose="02020603050405020304" pitchFamily="18" charset="0"/>
              </a:rPr>
              <a:t>LNAME, FNAME</a:t>
            </a:r>
            <a:r>
              <a:rPr lang="en-US" altLang="en-US" sz="2000" baseline="-25000">
                <a:solidFill>
                  <a:schemeClr val="bg2"/>
                </a:solidFill>
                <a:latin typeface="Times New Roman" panose="02020603050405020304" pitchFamily="18" charset="0"/>
              </a:rPr>
              <a:t> </a:t>
            </a:r>
            <a:r>
              <a:rPr lang="en-US" altLang="en-US" sz="2000">
                <a:solidFill>
                  <a:schemeClr val="bg2"/>
                </a:solidFill>
                <a:latin typeface="Times New Roman" panose="02020603050405020304" pitchFamily="18" charset="0"/>
              </a:rPr>
              <a:t>(</a:t>
            </a:r>
            <a:r>
              <a:rPr lang="en-US" altLang="en-US">
                <a:solidFill>
                  <a:schemeClr val="bg2"/>
                </a:solidFill>
                <a:latin typeface="Lucida Grande" pitchFamily="71" charset="0"/>
                <a:cs typeface="Times New Roman" panose="02020603050405020304" pitchFamily="18" charset="0"/>
              </a:rPr>
              <a:t>σ</a:t>
            </a:r>
            <a:r>
              <a:rPr lang="en-US" altLang="en-US" sz="1800" baseline="-25000">
                <a:solidFill>
                  <a:schemeClr val="bg2"/>
                </a:solidFill>
                <a:latin typeface="Times New Roman" panose="02020603050405020304" pitchFamily="18" charset="0"/>
                <a:cs typeface="Times New Roman" panose="02020603050405020304" pitchFamily="18" charset="0"/>
              </a:rPr>
              <a:t>SALARY&gt;C</a:t>
            </a:r>
            <a:r>
              <a:rPr lang="en-US" altLang="en-US" sz="2000">
                <a:solidFill>
                  <a:schemeClr val="bg2"/>
                </a:solidFill>
                <a:latin typeface="Times New Roman" panose="02020603050405020304" pitchFamily="18" charset="0"/>
                <a:cs typeface="Times New Roman" panose="02020603050405020304" pitchFamily="18" charset="0"/>
              </a:rPr>
              <a:t>(EMPLOYEE))</a:t>
            </a:r>
            <a:endParaRPr lang="en-US" altLang="en-US" sz="2000" baseline="-25000">
              <a:solidFill>
                <a:schemeClr val="bg2"/>
              </a:solidFill>
              <a:latin typeface="Times New Roman" panose="02020603050405020304" pitchFamily="18" charset="0"/>
            </a:endParaRPr>
          </a:p>
        </p:txBody>
      </p:sp>
      <p:sp>
        <p:nvSpPr>
          <p:cNvPr id="679948" name="Text Box 12"/>
          <p:cNvSpPr txBox="1">
            <a:spLocks noChangeArrowheads="1"/>
          </p:cNvSpPr>
          <p:nvPr/>
        </p:nvSpPr>
        <p:spPr bwMode="auto">
          <a:xfrm>
            <a:off x="4813300" y="5689600"/>
            <a:ext cx="3860800" cy="461665"/>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chemeClr val="bg2"/>
                </a:solidFill>
                <a:ea typeface="Symbol" panose="05050102010706020507" pitchFamily="18" charset="2"/>
                <a:cs typeface="Symbol" panose="05050102010706020507" pitchFamily="18" charset="2"/>
              </a:rPr>
              <a:t>G</a:t>
            </a:r>
            <a:r>
              <a:rPr lang="en-US" altLang="en-US" sz="1800" baseline="-25000" dirty="0">
                <a:solidFill>
                  <a:schemeClr val="bg2"/>
                </a:solidFill>
                <a:latin typeface="Times New Roman" panose="02020603050405020304" pitchFamily="18" charset="0"/>
              </a:rPr>
              <a:t>MAX SALARY</a:t>
            </a:r>
            <a:r>
              <a:rPr lang="en-US" altLang="en-US" sz="2000" baseline="-25000" dirty="0">
                <a:solidFill>
                  <a:schemeClr val="bg2"/>
                </a:solidFill>
                <a:latin typeface="Times New Roman" panose="02020603050405020304" pitchFamily="18" charset="0"/>
              </a:rPr>
              <a:t> </a:t>
            </a:r>
            <a:r>
              <a:rPr lang="en-US" altLang="en-US" sz="2000" dirty="0">
                <a:solidFill>
                  <a:schemeClr val="bg2"/>
                </a:solidFill>
                <a:latin typeface="Times New Roman" panose="02020603050405020304" pitchFamily="18" charset="0"/>
              </a:rPr>
              <a:t>(</a:t>
            </a:r>
            <a:r>
              <a:rPr lang="en-US" altLang="en-US" dirty="0" err="1">
                <a:solidFill>
                  <a:schemeClr val="bg2"/>
                </a:solidFill>
                <a:latin typeface="Lucida Grande" pitchFamily="71" charset="0"/>
                <a:cs typeface="Times New Roman" panose="02020603050405020304" pitchFamily="18" charset="0"/>
              </a:rPr>
              <a:t>σ</a:t>
            </a:r>
            <a:r>
              <a:rPr lang="en-US" altLang="en-US" sz="1800" baseline="-25000" dirty="0" err="1">
                <a:solidFill>
                  <a:schemeClr val="bg2"/>
                </a:solidFill>
                <a:latin typeface="Times New Roman" panose="02020603050405020304" pitchFamily="18" charset="0"/>
                <a:cs typeface="Times New Roman" panose="02020603050405020304" pitchFamily="18" charset="0"/>
              </a:rPr>
              <a:t>DNO</a:t>
            </a:r>
            <a:r>
              <a:rPr lang="en-US" altLang="en-US" sz="1800" baseline="-25000" dirty="0">
                <a:solidFill>
                  <a:schemeClr val="bg2"/>
                </a:solidFill>
                <a:latin typeface="Times New Roman" panose="02020603050405020304" pitchFamily="18" charset="0"/>
                <a:cs typeface="Times New Roman" panose="02020603050405020304" pitchFamily="18" charset="0"/>
              </a:rPr>
              <a:t>=5 </a:t>
            </a:r>
            <a:r>
              <a:rPr lang="en-US" altLang="en-US" sz="2000" dirty="0">
                <a:solidFill>
                  <a:schemeClr val="bg2"/>
                </a:solidFill>
                <a:latin typeface="Times New Roman" panose="02020603050405020304" pitchFamily="18" charset="0"/>
                <a:cs typeface="Times New Roman" panose="02020603050405020304" pitchFamily="18" charset="0"/>
              </a:rPr>
              <a:t>(EMPLOYEE))</a:t>
            </a:r>
          </a:p>
        </p:txBody>
      </p:sp>
      <p:sp>
        <p:nvSpPr>
          <p:cNvPr id="679949" name="AutoShape 13"/>
          <p:cNvSpPr>
            <a:spLocks noChangeArrowheads="1"/>
          </p:cNvSpPr>
          <p:nvPr/>
        </p:nvSpPr>
        <p:spPr bwMode="auto">
          <a:xfrm>
            <a:off x="2330450" y="5276850"/>
            <a:ext cx="342900" cy="412750"/>
          </a:xfrm>
          <a:prstGeom prst="downArrow">
            <a:avLst>
              <a:gd name="adj1" fmla="val 50000"/>
              <a:gd name="adj2" fmla="val 30093"/>
            </a:avLst>
          </a:prstGeom>
          <a:noFill/>
          <a:ln w="9525">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2"/>
              </a:solidFill>
              <a:latin typeface="Times New Roman" panose="02020603050405020304" pitchFamily="18" charset="0"/>
            </a:endParaRPr>
          </a:p>
        </p:txBody>
      </p:sp>
      <p:sp>
        <p:nvSpPr>
          <p:cNvPr id="679950" name="AutoShape 14"/>
          <p:cNvSpPr>
            <a:spLocks noChangeArrowheads="1"/>
          </p:cNvSpPr>
          <p:nvPr/>
        </p:nvSpPr>
        <p:spPr bwMode="auto">
          <a:xfrm>
            <a:off x="6521450" y="5222875"/>
            <a:ext cx="342900" cy="466725"/>
          </a:xfrm>
          <a:prstGeom prst="downArrow">
            <a:avLst>
              <a:gd name="adj1" fmla="val 50000"/>
              <a:gd name="adj2" fmla="val 34028"/>
            </a:avLst>
          </a:prstGeom>
          <a:noFill/>
          <a:ln w="9525">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2"/>
              </a:solidFill>
              <a:latin typeface="Times New Roman" panose="02020603050405020304" pitchFamily="18"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15- </a:t>
            </a:r>
            <a:fld id="{3BA7534D-BCB7-47EB-BD79-CBB2DF8EFBD7}" type="slidenum">
              <a:rPr lang="en-US" altLang="en-US"/>
              <a:pPr/>
              <a:t>6</a:t>
            </a:fld>
            <a:endParaRPr lang="en-CA" altLang="en-US"/>
          </a:p>
        </p:txBody>
      </p:sp>
      <p:sp>
        <p:nvSpPr>
          <p:cNvPr id="681990" name="Rectangle 6"/>
          <p:cNvSpPr>
            <a:spLocks noGrp="1" noChangeArrowheads="1"/>
          </p:cNvSpPr>
          <p:nvPr>
            <p:ph type="title"/>
          </p:nvPr>
        </p:nvSpPr>
        <p:spPr/>
        <p:txBody>
          <a:bodyPr/>
          <a:lstStyle/>
          <a:p>
            <a:r>
              <a:rPr lang="en-US" altLang="en-US"/>
              <a:t>2. Algorithms for External Sorting (1)</a:t>
            </a:r>
          </a:p>
        </p:txBody>
      </p:sp>
      <p:sp>
        <p:nvSpPr>
          <p:cNvPr id="681991" name="Rectangle 7"/>
          <p:cNvSpPr>
            <a:spLocks noGrp="1" noChangeArrowheads="1"/>
          </p:cNvSpPr>
          <p:nvPr>
            <p:ph type="body" idx="1"/>
          </p:nvPr>
        </p:nvSpPr>
        <p:spPr>
          <a:xfrm>
            <a:off x="239713" y="1600200"/>
            <a:ext cx="8599487" cy="4572000"/>
          </a:xfrm>
        </p:spPr>
        <p:txBody>
          <a:bodyPr/>
          <a:lstStyle/>
          <a:p>
            <a:pPr>
              <a:lnSpc>
                <a:spcPct val="80000"/>
              </a:lnSpc>
            </a:pPr>
            <a:r>
              <a:rPr lang="en-US" sz="2100" b="0" i="0" u="none" strike="noStrike" baseline="0" dirty="0"/>
              <a:t>Sorting is one of the primary algorithms used in query processing.</a:t>
            </a:r>
          </a:p>
          <a:p>
            <a:pPr>
              <a:lnSpc>
                <a:spcPct val="80000"/>
              </a:lnSpc>
            </a:pPr>
            <a:r>
              <a:rPr lang="en-US" altLang="en-US" sz="2100" dirty="0"/>
              <a:t>Example: In </a:t>
            </a:r>
            <a:r>
              <a:rPr lang="en-US" altLang="en-US" sz="2100" dirty="0">
                <a:solidFill>
                  <a:srgbClr val="990033"/>
                </a:solidFill>
              </a:rPr>
              <a:t>ORDER BY-clause</a:t>
            </a:r>
            <a:r>
              <a:rPr lang="en-US" altLang="en-US" sz="2100" dirty="0"/>
              <a:t>, duplicate elimination in </a:t>
            </a:r>
            <a:r>
              <a:rPr lang="en-US" altLang="en-US" sz="2100" dirty="0">
                <a:solidFill>
                  <a:srgbClr val="990033"/>
                </a:solidFill>
              </a:rPr>
              <a:t>PROJECT</a:t>
            </a:r>
            <a:r>
              <a:rPr lang="en-US" altLang="en-US" sz="2100" dirty="0"/>
              <a:t> operation, </a:t>
            </a:r>
            <a:r>
              <a:rPr lang="en-US" sz="2100" b="0" i="0" u="none" strike="noStrike" baseline="0" dirty="0"/>
              <a:t>sort-merge algorithms used for </a:t>
            </a:r>
            <a:r>
              <a:rPr lang="en-US" sz="2100" b="0" i="0" u="none" strike="noStrike" baseline="0" dirty="0">
                <a:solidFill>
                  <a:srgbClr val="990033"/>
                </a:solidFill>
              </a:rPr>
              <a:t>JOIN</a:t>
            </a:r>
            <a:r>
              <a:rPr lang="en-US" sz="2100" b="0" i="0" u="none" strike="noStrike" baseline="0" dirty="0"/>
              <a:t> etc.</a:t>
            </a:r>
            <a:endParaRPr lang="en-US" altLang="en-US" sz="2100" b="1" dirty="0"/>
          </a:p>
          <a:p>
            <a:pPr>
              <a:lnSpc>
                <a:spcPct val="80000"/>
              </a:lnSpc>
            </a:pPr>
            <a:r>
              <a:rPr lang="en-US" altLang="en-US" sz="2100" b="1" dirty="0"/>
              <a:t>External sorting</a:t>
            </a:r>
            <a:r>
              <a:rPr lang="en-US" altLang="en-US" sz="2100" dirty="0"/>
              <a:t>:</a:t>
            </a:r>
          </a:p>
          <a:p>
            <a:pPr lvl="1">
              <a:lnSpc>
                <a:spcPct val="80000"/>
              </a:lnSpc>
            </a:pPr>
            <a:r>
              <a:rPr lang="en-US" altLang="en-US" sz="2100" dirty="0"/>
              <a:t>Refers to sorting algorithms that are suitable for large files of records stored on disk that do not fit entirely in main memory, such as most database files.</a:t>
            </a:r>
          </a:p>
          <a:p>
            <a:pPr>
              <a:lnSpc>
                <a:spcPct val="80000"/>
              </a:lnSpc>
            </a:pPr>
            <a:r>
              <a:rPr lang="en-US" altLang="en-US" sz="2100" b="1" dirty="0"/>
              <a:t>Sort-Merge strategy</a:t>
            </a:r>
            <a:r>
              <a:rPr lang="en-US" altLang="en-US" sz="2100" dirty="0"/>
              <a:t>:</a:t>
            </a:r>
          </a:p>
          <a:p>
            <a:pPr lvl="1">
              <a:lnSpc>
                <a:spcPct val="80000"/>
              </a:lnSpc>
            </a:pPr>
            <a:r>
              <a:rPr lang="en-US" altLang="en-US" sz="2100" dirty="0"/>
              <a:t>Starts by sorting small subfiles (</a:t>
            </a:r>
            <a:r>
              <a:rPr lang="en-US" altLang="en-US" sz="2100" b="1" dirty="0"/>
              <a:t>runs</a:t>
            </a:r>
            <a:r>
              <a:rPr lang="en-US" altLang="en-US" sz="2100" dirty="0"/>
              <a:t>) of the main file and then merges the sorted runs, creating larger sorted subfiles that are merged in turn.</a:t>
            </a:r>
          </a:p>
          <a:p>
            <a:pPr lvl="1">
              <a:lnSpc>
                <a:spcPct val="80000"/>
              </a:lnSpc>
            </a:pPr>
            <a:r>
              <a:rPr lang="en-US" altLang="en-US" sz="2100" dirty="0"/>
              <a:t>Sorting phase: </a:t>
            </a:r>
            <a:r>
              <a:rPr lang="en-US" altLang="en-US" sz="2100" dirty="0" err="1"/>
              <a:t>n</a:t>
            </a:r>
            <a:r>
              <a:rPr lang="en-US" altLang="en-US" sz="2100" baseline="-25000" dirty="0" err="1"/>
              <a:t>R</a:t>
            </a:r>
            <a:r>
              <a:rPr lang="en-US" altLang="en-US" sz="2100" dirty="0"/>
              <a:t> = </a:t>
            </a:r>
            <a:r>
              <a:rPr lang="en-US" altLang="en-US" sz="2100" dirty="0">
                <a:sym typeface="Symbol" panose="05050102010706020507" pitchFamily="18" charset="2"/>
              </a:rPr>
              <a:t></a:t>
            </a:r>
            <a:r>
              <a:rPr lang="en-US" altLang="en-US" sz="2100" dirty="0"/>
              <a:t>(b/</a:t>
            </a:r>
            <a:r>
              <a:rPr lang="en-US" altLang="en-US" sz="2100" dirty="0" err="1"/>
              <a:t>n</a:t>
            </a:r>
            <a:r>
              <a:rPr lang="en-US" altLang="en-US" sz="2100" baseline="-25000" dirty="0" err="1"/>
              <a:t>B</a:t>
            </a:r>
            <a:r>
              <a:rPr lang="en-US" altLang="en-US" sz="2100" dirty="0"/>
              <a:t>)</a:t>
            </a:r>
            <a:r>
              <a:rPr lang="en-US" altLang="en-US" sz="2100" dirty="0">
                <a:sym typeface="Symbol" panose="05050102010706020507" pitchFamily="18" charset="2"/>
              </a:rPr>
              <a:t></a:t>
            </a:r>
            <a:r>
              <a:rPr lang="en-US" altLang="en-US" sz="2100" dirty="0"/>
              <a:t> </a:t>
            </a:r>
          </a:p>
          <a:p>
            <a:pPr lvl="1">
              <a:lnSpc>
                <a:spcPct val="80000"/>
              </a:lnSpc>
            </a:pPr>
            <a:r>
              <a:rPr lang="en-US" altLang="en-US" sz="2100" dirty="0"/>
              <a:t>Merging phase: </a:t>
            </a:r>
            <a:r>
              <a:rPr lang="en-US" altLang="en-US" sz="2100" dirty="0" err="1"/>
              <a:t>d</a:t>
            </a:r>
            <a:r>
              <a:rPr lang="en-US" altLang="en-US" sz="2100" baseline="-25000" dirty="0" err="1"/>
              <a:t>M</a:t>
            </a:r>
            <a:r>
              <a:rPr lang="en-US" altLang="en-US" sz="2100" dirty="0"/>
              <a:t> = Min (n</a:t>
            </a:r>
            <a:r>
              <a:rPr lang="en-US" altLang="en-US" sz="2100" baseline="-25000" dirty="0"/>
              <a:t>B</a:t>
            </a:r>
            <a:r>
              <a:rPr lang="en-US" altLang="en-US" sz="2100" dirty="0"/>
              <a:t>-1, </a:t>
            </a:r>
            <a:r>
              <a:rPr lang="en-US" altLang="en-US" sz="2100" dirty="0" err="1"/>
              <a:t>n</a:t>
            </a:r>
            <a:r>
              <a:rPr lang="en-US" altLang="en-US" sz="2100" baseline="-25000" dirty="0" err="1"/>
              <a:t>R</a:t>
            </a:r>
            <a:r>
              <a:rPr lang="en-US" altLang="en-US" sz="2100" dirty="0"/>
              <a:t>); </a:t>
            </a:r>
            <a:r>
              <a:rPr lang="en-US" altLang="en-US" sz="2100" dirty="0" err="1"/>
              <a:t>n</a:t>
            </a:r>
            <a:r>
              <a:rPr lang="en-US" altLang="en-US" sz="2100" baseline="-25000" dirty="0" err="1"/>
              <a:t>P</a:t>
            </a:r>
            <a:r>
              <a:rPr lang="en-US" altLang="en-US" sz="2100" dirty="0"/>
              <a:t> = </a:t>
            </a:r>
            <a:r>
              <a:rPr lang="en-US" altLang="en-US" sz="2100" dirty="0">
                <a:sym typeface="Symbol" panose="05050102010706020507" pitchFamily="18" charset="2"/>
              </a:rPr>
              <a:t></a:t>
            </a:r>
            <a:r>
              <a:rPr lang="en-US" altLang="en-US" sz="2100" dirty="0"/>
              <a:t>(</a:t>
            </a:r>
            <a:r>
              <a:rPr lang="en-US" altLang="en-US" sz="2100" dirty="0" err="1"/>
              <a:t>log</a:t>
            </a:r>
            <a:r>
              <a:rPr lang="en-US" altLang="en-US" sz="2100" baseline="-25000" dirty="0" err="1"/>
              <a:t>dM</a:t>
            </a:r>
            <a:r>
              <a:rPr lang="en-US" altLang="en-US" sz="2100" dirty="0"/>
              <a:t>(</a:t>
            </a:r>
            <a:r>
              <a:rPr lang="en-US" altLang="en-US" sz="2100" dirty="0" err="1"/>
              <a:t>n</a:t>
            </a:r>
            <a:r>
              <a:rPr lang="en-US" altLang="en-US" sz="2100" baseline="-25000" dirty="0" err="1"/>
              <a:t>R</a:t>
            </a:r>
            <a:r>
              <a:rPr lang="en-US" altLang="en-US" sz="2100" dirty="0"/>
              <a:t>))</a:t>
            </a:r>
            <a:r>
              <a:rPr lang="en-US" altLang="en-US" sz="2100" dirty="0">
                <a:sym typeface="Symbol" panose="05050102010706020507" pitchFamily="18" charset="2"/>
              </a:rPr>
              <a:t></a:t>
            </a:r>
            <a:endParaRPr lang="en-US" altLang="en-US" sz="2100" dirty="0"/>
          </a:p>
          <a:p>
            <a:pPr lvl="1">
              <a:lnSpc>
                <a:spcPct val="80000"/>
              </a:lnSpc>
            </a:pPr>
            <a:r>
              <a:rPr lang="en-US" altLang="en-US" sz="2100" dirty="0" err="1"/>
              <a:t>n</a:t>
            </a:r>
            <a:r>
              <a:rPr lang="en-US" altLang="en-US" sz="2100" baseline="-25000" dirty="0" err="1"/>
              <a:t>R</a:t>
            </a:r>
            <a:r>
              <a:rPr lang="en-US" altLang="en-US" sz="2100" dirty="0"/>
              <a:t>: number of initial runs; b: number of file blocks; </a:t>
            </a:r>
          </a:p>
          <a:p>
            <a:pPr lvl="1">
              <a:lnSpc>
                <a:spcPct val="80000"/>
              </a:lnSpc>
            </a:pPr>
            <a:r>
              <a:rPr lang="en-US" altLang="en-US" sz="2100" dirty="0" err="1"/>
              <a:t>n</a:t>
            </a:r>
            <a:r>
              <a:rPr lang="en-US" altLang="en-US" sz="2100" baseline="-25000" dirty="0" err="1"/>
              <a:t>B</a:t>
            </a:r>
            <a:r>
              <a:rPr lang="en-US" altLang="en-US" sz="2100" dirty="0"/>
              <a:t>: available buffer space; </a:t>
            </a:r>
            <a:r>
              <a:rPr lang="en-US" altLang="en-US" sz="2100" dirty="0" err="1"/>
              <a:t>d</a:t>
            </a:r>
            <a:r>
              <a:rPr lang="en-US" altLang="en-US" sz="2100" baseline="-25000" dirty="0" err="1"/>
              <a:t>M</a:t>
            </a:r>
            <a:r>
              <a:rPr lang="en-US" altLang="en-US" sz="2100" dirty="0"/>
              <a:t>: degree of merging;</a:t>
            </a:r>
          </a:p>
          <a:p>
            <a:pPr lvl="1">
              <a:lnSpc>
                <a:spcPct val="80000"/>
              </a:lnSpc>
            </a:pPr>
            <a:r>
              <a:rPr lang="en-US" altLang="en-US" sz="2100" dirty="0" err="1"/>
              <a:t>n</a:t>
            </a:r>
            <a:r>
              <a:rPr lang="en-US" altLang="en-US" sz="2100" baseline="-25000" dirty="0" err="1"/>
              <a:t>P</a:t>
            </a:r>
            <a:r>
              <a:rPr lang="en-US" altLang="en-US" sz="2100" dirty="0"/>
              <a:t>: number of passes.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84af71ec34_0_1"/>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400" b="1" i="0" u="none" strike="noStrike" cap="none">
                <a:solidFill>
                  <a:srgbClr val="990033"/>
                </a:solidFill>
                <a:latin typeface="Arial"/>
                <a:ea typeface="Arial"/>
                <a:cs typeface="Arial"/>
                <a:sym typeface="Arial"/>
              </a:defRPr>
            </a:lvl1pPr>
            <a:lvl2pPr marL="0" marR="0" lvl="1" indent="0" algn="r" rtl="0">
              <a:lnSpc>
                <a:spcPct val="100000"/>
              </a:lnSpc>
              <a:spcBef>
                <a:spcPts val="0"/>
              </a:spcBef>
              <a:spcAft>
                <a:spcPts val="0"/>
              </a:spcAft>
              <a:buClr>
                <a:srgbClr val="000000"/>
              </a:buClr>
              <a:buFont typeface="Arial"/>
              <a:buNone/>
              <a:defRPr sz="1400" b="1" i="0" u="none" strike="noStrike" cap="none">
                <a:solidFill>
                  <a:srgbClr val="990033"/>
                </a:solidFill>
                <a:latin typeface="Arial"/>
                <a:ea typeface="Arial"/>
                <a:cs typeface="Arial"/>
                <a:sym typeface="Arial"/>
              </a:defRPr>
            </a:lvl2pPr>
            <a:lvl3pPr marL="0" marR="0" lvl="2" indent="0" algn="r" rtl="0">
              <a:lnSpc>
                <a:spcPct val="100000"/>
              </a:lnSpc>
              <a:spcBef>
                <a:spcPts val="0"/>
              </a:spcBef>
              <a:spcAft>
                <a:spcPts val="0"/>
              </a:spcAft>
              <a:buClr>
                <a:srgbClr val="000000"/>
              </a:buClr>
              <a:buFont typeface="Arial"/>
              <a:buNone/>
              <a:defRPr sz="1400" b="1" i="0" u="none" strike="noStrike" cap="none">
                <a:solidFill>
                  <a:srgbClr val="990033"/>
                </a:solidFill>
                <a:latin typeface="Arial"/>
                <a:ea typeface="Arial"/>
                <a:cs typeface="Arial"/>
                <a:sym typeface="Arial"/>
              </a:defRPr>
            </a:lvl3pPr>
            <a:lvl4pPr marL="0" marR="0" lvl="3" indent="0" algn="r" rtl="0">
              <a:lnSpc>
                <a:spcPct val="100000"/>
              </a:lnSpc>
              <a:spcBef>
                <a:spcPts val="0"/>
              </a:spcBef>
              <a:spcAft>
                <a:spcPts val="0"/>
              </a:spcAft>
              <a:buClr>
                <a:srgbClr val="000000"/>
              </a:buClr>
              <a:buFont typeface="Arial"/>
              <a:buNone/>
              <a:defRPr sz="1400" b="1" i="0" u="none" strike="noStrike" cap="none">
                <a:solidFill>
                  <a:srgbClr val="990033"/>
                </a:solidFill>
                <a:latin typeface="Arial"/>
                <a:ea typeface="Arial"/>
                <a:cs typeface="Arial"/>
                <a:sym typeface="Arial"/>
              </a:defRPr>
            </a:lvl4pPr>
            <a:lvl5pPr marL="0" marR="0" lvl="4" indent="0" algn="r" rtl="0">
              <a:lnSpc>
                <a:spcPct val="100000"/>
              </a:lnSpc>
              <a:spcBef>
                <a:spcPts val="0"/>
              </a:spcBef>
              <a:spcAft>
                <a:spcPts val="0"/>
              </a:spcAft>
              <a:buClr>
                <a:srgbClr val="000000"/>
              </a:buClr>
              <a:buFont typeface="Arial"/>
              <a:buNone/>
              <a:defRPr sz="1400" b="1" i="0" u="none" strike="noStrike" cap="none">
                <a:solidFill>
                  <a:srgbClr val="990033"/>
                </a:solidFill>
                <a:latin typeface="Arial"/>
                <a:ea typeface="Arial"/>
                <a:cs typeface="Arial"/>
                <a:sym typeface="Arial"/>
              </a:defRPr>
            </a:lvl5pPr>
            <a:lvl6pPr marL="0" marR="0" lvl="5" indent="0" algn="r" rtl="0">
              <a:lnSpc>
                <a:spcPct val="100000"/>
              </a:lnSpc>
              <a:spcBef>
                <a:spcPts val="0"/>
              </a:spcBef>
              <a:spcAft>
                <a:spcPts val="0"/>
              </a:spcAft>
              <a:buClr>
                <a:srgbClr val="000000"/>
              </a:buClr>
              <a:buFont typeface="Arial"/>
              <a:buNone/>
              <a:defRPr sz="1400" b="1" i="0" u="none" strike="noStrike" cap="none">
                <a:solidFill>
                  <a:srgbClr val="990033"/>
                </a:solidFill>
                <a:latin typeface="Arial"/>
                <a:ea typeface="Arial"/>
                <a:cs typeface="Arial"/>
                <a:sym typeface="Arial"/>
              </a:defRPr>
            </a:lvl6pPr>
            <a:lvl7pPr marL="0" marR="0" lvl="6" indent="0" algn="r" rtl="0">
              <a:lnSpc>
                <a:spcPct val="100000"/>
              </a:lnSpc>
              <a:spcBef>
                <a:spcPts val="0"/>
              </a:spcBef>
              <a:spcAft>
                <a:spcPts val="0"/>
              </a:spcAft>
              <a:buClr>
                <a:srgbClr val="000000"/>
              </a:buClr>
              <a:buFont typeface="Arial"/>
              <a:buNone/>
              <a:defRPr sz="1400" b="1" i="0" u="none" strike="noStrike" cap="none">
                <a:solidFill>
                  <a:srgbClr val="990033"/>
                </a:solidFill>
                <a:latin typeface="Arial"/>
                <a:ea typeface="Arial"/>
                <a:cs typeface="Arial"/>
                <a:sym typeface="Arial"/>
              </a:defRPr>
            </a:lvl7pPr>
            <a:lvl8pPr marL="0" marR="0" lvl="7" indent="0" algn="r" rtl="0">
              <a:lnSpc>
                <a:spcPct val="100000"/>
              </a:lnSpc>
              <a:spcBef>
                <a:spcPts val="0"/>
              </a:spcBef>
              <a:spcAft>
                <a:spcPts val="0"/>
              </a:spcAft>
              <a:buClr>
                <a:srgbClr val="000000"/>
              </a:buClr>
              <a:buFont typeface="Arial"/>
              <a:buNone/>
              <a:defRPr sz="1400" b="1" i="0" u="none" strike="noStrike" cap="none">
                <a:solidFill>
                  <a:srgbClr val="990033"/>
                </a:solidFill>
                <a:latin typeface="Arial"/>
                <a:ea typeface="Arial"/>
                <a:cs typeface="Arial"/>
                <a:sym typeface="Arial"/>
              </a:defRPr>
            </a:lvl8pPr>
            <a:lvl9pPr marL="0" marR="0" lvl="8" indent="0" algn="r" rtl="0">
              <a:lnSpc>
                <a:spcPct val="100000"/>
              </a:lnSpc>
              <a:spcBef>
                <a:spcPts val="0"/>
              </a:spcBef>
              <a:spcAft>
                <a:spcPts val="0"/>
              </a:spcAft>
              <a:buClr>
                <a:srgbClr val="000000"/>
              </a:buClr>
              <a:buFont typeface="Arial"/>
              <a:buNone/>
              <a:defRPr sz="1400" b="1" i="0" u="none" strike="noStrike" cap="none">
                <a:solidFill>
                  <a:srgbClr val="990033"/>
                </a:solidFill>
                <a:latin typeface="Arial"/>
                <a:ea typeface="Arial"/>
                <a:cs typeface="Arial"/>
                <a:sym typeface="Arial"/>
              </a:defRPr>
            </a:lvl9pPr>
          </a:lstStyle>
          <a:p>
            <a:pPr marL="0" lvl="0" indent="0" algn="r" rtl="0">
              <a:spcBef>
                <a:spcPts val="0"/>
              </a:spcBef>
              <a:spcAft>
                <a:spcPts val="0"/>
              </a:spcAft>
              <a:buClr>
                <a:srgbClr val="000000"/>
              </a:buClr>
              <a:buFont typeface="Arial"/>
              <a:buNone/>
            </a:pPr>
            <a:r>
              <a:rPr lang="en-US"/>
              <a:t>Slide 15- </a:t>
            </a:r>
            <a:fld id="{00000000-1234-1234-1234-123412341234}" type="slidenum">
              <a:rPr lang="en-US" smtClean="0"/>
              <a:pPr marL="0" lvl="0" indent="0" algn="r" rtl="0">
                <a:spcBef>
                  <a:spcPts val="0"/>
                </a:spcBef>
                <a:spcAft>
                  <a:spcPts val="0"/>
                </a:spcAft>
                <a:buClr>
                  <a:srgbClr val="000000"/>
                </a:buClr>
                <a:buFont typeface="Arial"/>
                <a:buNone/>
              </a:pPr>
              <a:t>7</a:t>
            </a:fld>
            <a:endParaRPr/>
          </a:p>
        </p:txBody>
      </p:sp>
      <p:pic>
        <p:nvPicPr>
          <p:cNvPr id="154" name="Google Shape;154;g184af71ec34_0_1"/>
          <p:cNvPicPr preferRelativeResize="0"/>
          <p:nvPr/>
        </p:nvPicPr>
        <p:blipFill>
          <a:blip r:embed="rId3">
            <a:alphaModFix/>
          </a:blip>
          <a:stretch>
            <a:fillRect/>
          </a:stretch>
        </p:blipFill>
        <p:spPr>
          <a:xfrm>
            <a:off x="1661325" y="0"/>
            <a:ext cx="6068051" cy="6603899"/>
          </a:xfrm>
          <a:prstGeom prst="rect">
            <a:avLst/>
          </a:prstGeom>
          <a:noFill/>
          <a:ln>
            <a:noFill/>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a:t>Slide 15- </a:t>
            </a:r>
            <a:fld id="{33D5C0C8-C49F-40B0-B580-AB9C1F331AA6}" type="slidenum">
              <a:rPr lang="en-US" altLang="en-US"/>
              <a:pPr/>
              <a:t>8</a:t>
            </a:fld>
            <a:endParaRPr lang="en-CA" altLang="en-US"/>
          </a:p>
        </p:txBody>
      </p:sp>
      <p:sp>
        <p:nvSpPr>
          <p:cNvPr id="684040" name="Rectangle 8"/>
          <p:cNvSpPr>
            <a:spLocks noGrp="1" noChangeArrowheads="1"/>
          </p:cNvSpPr>
          <p:nvPr>
            <p:ph type="title"/>
          </p:nvPr>
        </p:nvSpPr>
        <p:spPr/>
        <p:txBody>
          <a:bodyPr/>
          <a:lstStyle/>
          <a:p>
            <a:r>
              <a:rPr lang="en-US" altLang="en-US"/>
              <a:t>Algorithms for External Sorting (2)</a:t>
            </a:r>
          </a:p>
        </p:txBody>
      </p:sp>
      <p:pic>
        <p:nvPicPr>
          <p:cNvPr id="684042" name="Picture 10" descr="fig15_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412776"/>
            <a:ext cx="5839544" cy="51453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15- </a:t>
            </a:r>
            <a:fld id="{B990F458-DBFC-4FF9-8BF1-62B5B9178E13}" type="slidenum">
              <a:rPr lang="en-US" altLang="en-US"/>
              <a:pPr/>
              <a:t>9</a:t>
            </a:fld>
            <a:endParaRPr lang="en-CA" altLang="en-US"/>
          </a:p>
        </p:txBody>
      </p:sp>
      <p:sp>
        <p:nvSpPr>
          <p:cNvPr id="686086" name="Rectangle 6"/>
          <p:cNvSpPr>
            <a:spLocks noGrp="1" noChangeArrowheads="1"/>
          </p:cNvSpPr>
          <p:nvPr>
            <p:ph type="title"/>
          </p:nvPr>
        </p:nvSpPr>
        <p:spPr/>
        <p:txBody>
          <a:bodyPr/>
          <a:lstStyle/>
          <a:p>
            <a:r>
              <a:rPr lang="en-US" altLang="en-US" sz="3200"/>
              <a:t>3. Algorithms for SELECT and JOIN Operations (1)</a:t>
            </a:r>
          </a:p>
        </p:txBody>
      </p:sp>
      <p:sp>
        <p:nvSpPr>
          <p:cNvPr id="686087" name="Rectangle 7"/>
          <p:cNvSpPr>
            <a:spLocks noGrp="1" noChangeArrowheads="1"/>
          </p:cNvSpPr>
          <p:nvPr>
            <p:ph type="body" idx="1"/>
          </p:nvPr>
        </p:nvSpPr>
        <p:spPr/>
        <p:txBody>
          <a:bodyPr/>
          <a:lstStyle/>
          <a:p>
            <a:r>
              <a:rPr lang="en-US" altLang="en-US" sz="2400"/>
              <a:t>Implementing the SELECT Operation</a:t>
            </a:r>
          </a:p>
          <a:p>
            <a:endParaRPr lang="en-US" altLang="en-US" sz="2400"/>
          </a:p>
          <a:p>
            <a:r>
              <a:rPr lang="en-US" altLang="en-US" sz="2400"/>
              <a:t>Examples:</a:t>
            </a:r>
          </a:p>
          <a:p>
            <a:pPr lvl="1"/>
            <a:r>
              <a:rPr lang="en-US" altLang="en-US" sz="2200">
                <a:cs typeface="Times New Roman" panose="02020603050405020304" pitchFamily="18" charset="0"/>
              </a:rPr>
              <a:t>(OP1): </a:t>
            </a:r>
            <a:r>
              <a:rPr lang="en-US" altLang="en-US" sz="2200">
                <a:latin typeface="Symbol" panose="05050102010706020507" pitchFamily="18" charset="2"/>
                <a:cs typeface="Times New Roman" panose="02020603050405020304" pitchFamily="18" charset="0"/>
              </a:rPr>
              <a:t>s</a:t>
            </a:r>
            <a:r>
              <a:rPr lang="en-US" altLang="en-US" sz="2200">
                <a:cs typeface="Times New Roman" panose="02020603050405020304" pitchFamily="18" charset="0"/>
              </a:rPr>
              <a:t> </a:t>
            </a:r>
            <a:r>
              <a:rPr lang="en-US" altLang="en-US" sz="2200" baseline="-25000">
                <a:cs typeface="Times New Roman" panose="02020603050405020304" pitchFamily="18" charset="0"/>
              </a:rPr>
              <a:t>SSN='123456789' </a:t>
            </a:r>
            <a:r>
              <a:rPr lang="en-US" altLang="en-US" sz="2200">
                <a:cs typeface="Times New Roman" panose="02020603050405020304" pitchFamily="18" charset="0"/>
              </a:rPr>
              <a:t>(EMPLOYEE)</a:t>
            </a:r>
          </a:p>
          <a:p>
            <a:pPr lvl="1"/>
            <a:r>
              <a:rPr lang="en-US" altLang="en-US" sz="2200">
                <a:cs typeface="Times New Roman" panose="02020603050405020304" pitchFamily="18" charset="0"/>
              </a:rPr>
              <a:t>(OP2): </a:t>
            </a:r>
            <a:r>
              <a:rPr lang="en-US" altLang="en-US" sz="2200">
                <a:latin typeface="Symbol" panose="05050102010706020507" pitchFamily="18" charset="2"/>
                <a:cs typeface="Times New Roman" panose="02020603050405020304" pitchFamily="18" charset="0"/>
              </a:rPr>
              <a:t>s</a:t>
            </a:r>
            <a:r>
              <a:rPr lang="en-US" altLang="en-US" sz="2200">
                <a:cs typeface="Times New Roman" panose="02020603050405020304" pitchFamily="18" charset="0"/>
              </a:rPr>
              <a:t> </a:t>
            </a:r>
            <a:r>
              <a:rPr lang="en-US" altLang="en-US" sz="2200" baseline="-25000">
                <a:cs typeface="Times New Roman" panose="02020603050405020304" pitchFamily="18" charset="0"/>
              </a:rPr>
              <a:t>DNUMBER&gt;5</a:t>
            </a:r>
            <a:r>
              <a:rPr lang="en-US" altLang="en-US" sz="2200">
                <a:cs typeface="Times New Roman" panose="02020603050405020304" pitchFamily="18" charset="0"/>
              </a:rPr>
              <a:t>(DEPARTMENT)</a:t>
            </a:r>
          </a:p>
          <a:p>
            <a:pPr lvl="1"/>
            <a:r>
              <a:rPr lang="en-US" altLang="en-US" sz="2200">
                <a:cs typeface="Times New Roman" panose="02020603050405020304" pitchFamily="18" charset="0"/>
              </a:rPr>
              <a:t>(OP3): </a:t>
            </a:r>
            <a:r>
              <a:rPr lang="en-US" altLang="en-US" sz="2200">
                <a:latin typeface="Symbol" panose="05050102010706020507" pitchFamily="18" charset="2"/>
                <a:cs typeface="Times New Roman" panose="02020603050405020304" pitchFamily="18" charset="0"/>
              </a:rPr>
              <a:t>s</a:t>
            </a:r>
            <a:r>
              <a:rPr lang="en-US" altLang="en-US" sz="2200">
                <a:cs typeface="Times New Roman" panose="02020603050405020304" pitchFamily="18" charset="0"/>
              </a:rPr>
              <a:t> </a:t>
            </a:r>
            <a:r>
              <a:rPr lang="en-US" altLang="en-US" sz="2200" baseline="-25000">
                <a:cs typeface="Times New Roman" panose="02020603050405020304" pitchFamily="18" charset="0"/>
              </a:rPr>
              <a:t>DNO=5</a:t>
            </a:r>
            <a:r>
              <a:rPr lang="en-US" altLang="en-US" sz="2200">
                <a:cs typeface="Times New Roman" panose="02020603050405020304" pitchFamily="18" charset="0"/>
              </a:rPr>
              <a:t>(EMPLOYEE)</a:t>
            </a:r>
          </a:p>
          <a:p>
            <a:pPr lvl="1"/>
            <a:r>
              <a:rPr lang="en-US" altLang="en-US" sz="2200">
                <a:cs typeface="Times New Roman" panose="02020603050405020304" pitchFamily="18" charset="0"/>
              </a:rPr>
              <a:t>(OP4): </a:t>
            </a:r>
            <a:r>
              <a:rPr lang="en-US" altLang="en-US" sz="2200">
                <a:latin typeface="Symbol" panose="05050102010706020507" pitchFamily="18" charset="2"/>
                <a:cs typeface="Times New Roman" panose="02020603050405020304" pitchFamily="18" charset="0"/>
              </a:rPr>
              <a:t>s</a:t>
            </a:r>
            <a:r>
              <a:rPr lang="en-US" altLang="en-US" sz="2200">
                <a:cs typeface="Times New Roman" panose="02020603050405020304" pitchFamily="18" charset="0"/>
              </a:rPr>
              <a:t> </a:t>
            </a:r>
            <a:r>
              <a:rPr lang="en-US" altLang="en-US" sz="2200" baseline="-25000">
                <a:cs typeface="Times New Roman" panose="02020603050405020304" pitchFamily="18" charset="0"/>
              </a:rPr>
              <a:t>DNO=5 AND SALARY&gt;30000 AND SEX=F</a:t>
            </a:r>
            <a:r>
              <a:rPr lang="en-US" altLang="en-US" sz="2200">
                <a:cs typeface="Times New Roman" panose="02020603050405020304" pitchFamily="18" charset="0"/>
              </a:rPr>
              <a:t>(EMPLOYEE)</a:t>
            </a:r>
          </a:p>
          <a:p>
            <a:pPr lvl="1"/>
            <a:r>
              <a:rPr lang="en-US" altLang="en-US" sz="2200">
                <a:cs typeface="Times New Roman" panose="02020603050405020304" pitchFamily="18" charset="0"/>
              </a:rPr>
              <a:t>(OP5): </a:t>
            </a:r>
            <a:r>
              <a:rPr lang="en-US" altLang="en-US" sz="2200">
                <a:latin typeface="Symbol" panose="05050102010706020507" pitchFamily="18" charset="2"/>
                <a:cs typeface="Times New Roman" panose="02020603050405020304" pitchFamily="18" charset="0"/>
              </a:rPr>
              <a:t>s</a:t>
            </a:r>
            <a:r>
              <a:rPr lang="en-US" altLang="en-US" sz="2200">
                <a:cs typeface="Times New Roman" panose="02020603050405020304" pitchFamily="18" charset="0"/>
              </a:rPr>
              <a:t> </a:t>
            </a:r>
            <a:r>
              <a:rPr lang="en-US" altLang="en-US" sz="2200" baseline="-25000">
                <a:cs typeface="Times New Roman" panose="02020603050405020304" pitchFamily="18" charset="0"/>
              </a:rPr>
              <a:t>ESSN=123456789 AND PNO=10</a:t>
            </a:r>
            <a:r>
              <a:rPr lang="en-US" altLang="en-US" sz="2200">
                <a:cs typeface="Times New Roman" panose="02020603050405020304" pitchFamily="18" charset="0"/>
              </a:rPr>
              <a:t>(WORKS_ON)</a:t>
            </a:r>
            <a:endParaRPr lang="en-US" altLang="en-US" sz="2200"/>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1551</TotalTime>
  <Words>1298</Words>
  <Application>Microsoft Office PowerPoint</Application>
  <PresentationFormat>Letter Paper (8.5x11 in)</PresentationFormat>
  <Paragraphs>121</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Lucida Grande</vt:lpstr>
      <vt:lpstr>Monotype Sorts</vt:lpstr>
      <vt:lpstr>Symbol</vt:lpstr>
      <vt:lpstr>Tahoma</vt:lpstr>
      <vt:lpstr>Times New Roman</vt:lpstr>
      <vt:lpstr>Wingdings</vt:lpstr>
      <vt:lpstr>Blends</vt:lpstr>
      <vt:lpstr>PowerPoint Presentation</vt:lpstr>
      <vt:lpstr>Basic Steps in Query Processing</vt:lpstr>
      <vt:lpstr>0. Introduction to Query Processing (1)</vt:lpstr>
      <vt:lpstr>1. Translating SQL Queries into Relational Algebra (1)</vt:lpstr>
      <vt:lpstr>Translating SQL Queries into Relational Algebra (2)</vt:lpstr>
      <vt:lpstr>2. Algorithms for External Sorting (1)</vt:lpstr>
      <vt:lpstr>PowerPoint Presentation</vt:lpstr>
      <vt:lpstr>Algorithms for External Sorting (2)</vt:lpstr>
      <vt:lpstr>3. Algorithms for SELECT and JOIN Operations (1)</vt:lpstr>
      <vt:lpstr>Algorithms for SELECT and JOIN Operations (2)</vt:lpstr>
      <vt:lpstr>Algorithms for SELECT and JOIN Operations (3)</vt:lpstr>
      <vt:lpstr>Algorithms for SELECT and JOIN Operations (4)</vt:lpstr>
      <vt:lpstr>Algorithms for SELECT and JOIN Operations (5)</vt:lpstr>
      <vt:lpstr>Algorithms for SELECT and JOIN Operations (7)</vt:lpstr>
    </vt:vector>
  </TitlesOfParts>
  <Manager/>
  <Company>Copyright © 2007 Ramez Elmasri and Shamkant B. Navathe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dc:title>
  <dc:subject>Algorithms for Query Processing and Optimization</dc:subject>
  <dc:creator>Elmasri/Navathe</dc:creator>
  <cp:keywords/>
  <dc:description/>
  <cp:lastModifiedBy>Priyambada Subudhi</cp:lastModifiedBy>
  <cp:revision>92</cp:revision>
  <cp:lastPrinted>2001-11-04T00:51:13Z</cp:lastPrinted>
  <dcterms:created xsi:type="dcterms:W3CDTF">2005-02-25T19:46:41Z</dcterms:created>
  <dcterms:modified xsi:type="dcterms:W3CDTF">2022-11-15T06:54:43Z</dcterms:modified>
  <cp:category/>
</cp:coreProperties>
</file>