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jac3FCUASYWRL7KlgfiMoZ701z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03" name="Google Shape;3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11" name="Google Shape;3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19" name="Google Shape;3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4af71ec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84af71ec34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84af71ec34_0_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4af71ec3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4af71ec34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84af71ec34_0_3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7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7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7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0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2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4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4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7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7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6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6"/>
          <p:cNvSpPr txBox="1">
            <a:spLocks noGrp="1"/>
          </p:cNvSpPr>
          <p:nvPr>
            <p:ph type="body" idx="1"/>
          </p:nvPr>
        </p:nvSpPr>
        <p:spPr>
          <a:xfrm rot="5400000">
            <a:off x="2101057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6"/>
          <p:cNvGrpSpPr/>
          <p:nvPr/>
        </p:nvGrpSpPr>
        <p:grpSpPr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1" name="Google Shape;11;p66"/>
            <p:cNvSpPr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2" name="Google Shape;12;p66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66"/>
              <p:cNvSpPr/>
              <p:nvPr/>
            </p:nvSpPr>
            <p:spPr>
              <a:xfrm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66"/>
              <p:cNvSpPr/>
              <p:nvPr/>
            </p:nvSpPr>
            <p:spPr>
              <a:xfrm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5" name="Google Shape;15;p66"/>
          <p:cNvSpPr/>
          <p:nvPr/>
        </p:nvSpPr>
        <p:spPr>
          <a:xfrm>
            <a:off x="1" y="0"/>
            <a:ext cx="9140825" cy="1449388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66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66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6"/>
          <p:cNvSpPr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(16)</a:t>
            </a:r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533400" lvl="0" indent="-533400" algn="l" rtl="0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Implementing the JOIN Operation (contd.):</a:t>
            </a:r>
            <a:endParaRPr/>
          </a:p>
          <a:p>
            <a:pPr marL="533400" lvl="0" indent="-533400" algn="l" rtl="0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Partitioned Hash Join Procedure:</a:t>
            </a:r>
            <a:endParaRPr/>
          </a:p>
          <a:p>
            <a:pPr marL="952500" lvl="1" indent="-495300" algn="l" rtl="0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Assume  Ri is smaller than Si.</a:t>
            </a:r>
            <a:endParaRPr/>
          </a:p>
          <a:p>
            <a:pPr marL="1371600" lvl="2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/>
              <a:t>Copy records from Ri  into memory buffers.</a:t>
            </a:r>
            <a:endParaRPr/>
          </a:p>
          <a:p>
            <a:pPr marL="1371600" lvl="2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/>
              <a:t>Read all blocks from Si, one at a time and each record from Si is used to </a:t>
            </a:r>
            <a:r>
              <a:rPr lang="en-US" i="1"/>
              <a:t>probe</a:t>
            </a:r>
            <a:r>
              <a:rPr lang="en-US"/>
              <a:t> for a matching record(s) from partition Si.</a:t>
            </a:r>
            <a:endParaRPr/>
          </a:p>
          <a:p>
            <a:pPr marL="1371600" lvl="2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/>
              <a:t>Write matching record from Ri after joining to the record from Si into the result file.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(17)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533400" lvl="0" indent="-533400" algn="l" rtl="0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Implementing the JOIN Operation (contd.):</a:t>
            </a:r>
            <a:endParaRPr/>
          </a:p>
          <a:p>
            <a:pPr marL="533400" lvl="0" indent="-5334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Cost analysis of partition hash join:</a:t>
            </a:r>
            <a:endParaRPr/>
          </a:p>
          <a:p>
            <a:pPr marL="952500" lvl="1" indent="-495300" algn="l" rtl="0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AutoNum type="arabicPeriod"/>
            </a:pPr>
            <a:r>
              <a:rPr lang="en-US" sz="2200"/>
              <a:t>Reading and writing each record from R and S during the partitioning phase:</a:t>
            </a:r>
            <a:br>
              <a:rPr lang="en-US" sz="2200"/>
            </a:br>
            <a:r>
              <a:rPr lang="en-US" sz="2200"/>
              <a:t>		(b</a:t>
            </a:r>
            <a:r>
              <a:rPr lang="en-US" sz="2200" baseline="-25000"/>
              <a:t>R</a:t>
            </a:r>
            <a:r>
              <a:rPr lang="en-US" sz="2200"/>
              <a:t>  +  b</a:t>
            </a:r>
            <a:r>
              <a:rPr lang="en-US" sz="2200" baseline="-25000"/>
              <a:t>S</a:t>
            </a:r>
            <a:r>
              <a:rPr lang="en-US" sz="2200"/>
              <a:t>),  (b</a:t>
            </a:r>
            <a:r>
              <a:rPr lang="en-US" sz="2200" baseline="-25000"/>
              <a:t>R</a:t>
            </a:r>
            <a:r>
              <a:rPr lang="en-US" sz="2200"/>
              <a:t>  +  b</a:t>
            </a:r>
            <a:r>
              <a:rPr lang="en-US" sz="2200" baseline="-25000"/>
              <a:t>S</a:t>
            </a:r>
            <a:r>
              <a:rPr lang="en-US" sz="2200"/>
              <a:t>)</a:t>
            </a:r>
            <a:endParaRPr/>
          </a:p>
          <a:p>
            <a:pPr marL="952500" lvl="1" indent="-495300" algn="l" rtl="0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AutoNum type="arabicPeriod"/>
            </a:pPr>
            <a:r>
              <a:rPr lang="en-US" sz="2200"/>
              <a:t>Reading each record during the joining phase:</a:t>
            </a:r>
            <a:br>
              <a:rPr lang="en-US" sz="2200"/>
            </a:br>
            <a:r>
              <a:rPr lang="en-US" sz="2200"/>
              <a:t>		(b</a:t>
            </a:r>
            <a:r>
              <a:rPr lang="en-US" sz="2200" baseline="-25000"/>
              <a:t>R</a:t>
            </a:r>
            <a:r>
              <a:rPr lang="en-US" sz="2200"/>
              <a:t>  +  b</a:t>
            </a:r>
            <a:r>
              <a:rPr lang="en-US" sz="2200" baseline="-25000"/>
              <a:t>S</a:t>
            </a:r>
            <a:r>
              <a:rPr lang="en-US" sz="2200"/>
              <a:t>)</a:t>
            </a:r>
            <a:endParaRPr/>
          </a:p>
          <a:p>
            <a:pPr marL="952500" lvl="1" indent="-495300" algn="l" rtl="0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AutoNum type="arabicPeriod"/>
            </a:pPr>
            <a:r>
              <a:rPr lang="en-US" sz="2200"/>
              <a:t>Writing the result of join:</a:t>
            </a:r>
            <a:br>
              <a:rPr lang="en-US" sz="2200"/>
            </a:br>
            <a:r>
              <a:rPr lang="en-US" sz="2200"/>
              <a:t>		 b</a:t>
            </a:r>
            <a:r>
              <a:rPr lang="en-US" sz="2200" baseline="-25000"/>
              <a:t>RES</a:t>
            </a:r>
            <a:endParaRPr sz="2200"/>
          </a:p>
          <a:p>
            <a:pPr marL="533400" lvl="0" indent="-5334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Total Cost:</a:t>
            </a:r>
            <a:endParaRPr/>
          </a:p>
          <a:p>
            <a:pPr marL="952500" lvl="1" indent="-495300" algn="l" rtl="0"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/>
              <a:t>3* (b</a:t>
            </a:r>
            <a:r>
              <a:rPr lang="en-US" sz="2200" baseline="-25000"/>
              <a:t>R</a:t>
            </a:r>
            <a:r>
              <a:rPr lang="en-US" sz="2200"/>
              <a:t>  +  b</a:t>
            </a:r>
            <a:r>
              <a:rPr lang="en-US" sz="2200" baseline="-25000"/>
              <a:t>S</a:t>
            </a:r>
            <a:r>
              <a:rPr lang="en-US" sz="2200"/>
              <a:t>) + b</a:t>
            </a:r>
            <a:r>
              <a:rPr lang="en-US" sz="2200" baseline="-25000"/>
              <a:t>RES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(18)</a:t>
            </a:r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Implementing the JOIN Operation (contd.):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b="1"/>
              <a:t>Hybrid hash join: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/>
              <a:t>Same as partitioned hash join except: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Joining phase of one of the partitions is included during the partitioning phase.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 b="1"/>
              <a:t>Partitioning phase</a:t>
            </a:r>
            <a:r>
              <a:rPr lang="en-US" sz="2200"/>
              <a:t>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Allocate buffers for smaller relation- one block for each of the M-1 partitions, remaining blocks to partition 1.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Repeat for the larger relation in the pass through S.)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 b="1"/>
              <a:t>Joining phase</a:t>
            </a:r>
            <a:r>
              <a:rPr lang="en-US" sz="2200"/>
              <a:t>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M-1 iterations are needed for the partitions R2 , R3 , R4 ,  ......Rm and S2 , S3 , S4 ,  ......Sm. R1 and S1  are joined during the partitioning of S1, and results of joining R1 and  S1 are already written to the disk by the end of partitioning phase.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(8)</a:t>
            </a: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Implementing the JOIN Operation: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Join (EQUIJOIN, NATURAL JOIN)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two–way join: a join on two files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e.g.	 R    </a:t>
            </a:r>
            <a:r>
              <a:rPr lang="en-US" baseline="-25000"/>
              <a:t>A=B</a:t>
            </a:r>
            <a:r>
              <a:rPr lang="en-US"/>
              <a:t> S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multi-way joins: joins involving more than two files.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e.g. R    </a:t>
            </a:r>
            <a:r>
              <a:rPr lang="en-US" baseline="-25000"/>
              <a:t>A=B</a:t>
            </a:r>
            <a:r>
              <a:rPr lang="en-US"/>
              <a:t>   S    </a:t>
            </a:r>
            <a:r>
              <a:rPr lang="en-US" baseline="-25000"/>
              <a:t>C=D</a:t>
            </a:r>
            <a:r>
              <a:rPr lang="en-US"/>
              <a:t> T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Examples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(OP6): EMPLOYEE     </a:t>
            </a:r>
            <a:r>
              <a:rPr lang="en-US" sz="2400" baseline="-25000">
                <a:solidFill>
                  <a:schemeClr val="dk2"/>
                </a:solidFill>
              </a:rPr>
              <a:t>DNO=DNUMBER</a:t>
            </a:r>
            <a:r>
              <a:rPr lang="en-US"/>
              <a:t> DEPARTMENT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(OP7): DEPARTMENT     </a:t>
            </a:r>
            <a:r>
              <a:rPr lang="en-US" sz="2000" baseline="-25000">
                <a:solidFill>
                  <a:schemeClr val="dk2"/>
                </a:solidFill>
              </a:rPr>
              <a:t>MGRSSN=SSN</a:t>
            </a:r>
            <a:r>
              <a:rPr lang="en-US"/>
              <a:t> EMPLOYEE 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2514600" y="3178175"/>
            <a:ext cx="219075" cy="174625"/>
            <a:chOff x="377" y="2904"/>
            <a:chExt cx="154" cy="110"/>
          </a:xfrm>
        </p:grpSpPr>
        <p:cxnSp>
          <p:nvCxnSpPr>
            <p:cNvPr id="220" name="Google Shape;220;p16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6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6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6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4" name="Google Shape;224;p16"/>
          <p:cNvGrpSpPr/>
          <p:nvPr/>
        </p:nvGrpSpPr>
        <p:grpSpPr>
          <a:xfrm>
            <a:off x="3505200" y="4038600"/>
            <a:ext cx="219075" cy="174625"/>
            <a:chOff x="377" y="2904"/>
            <a:chExt cx="154" cy="110"/>
          </a:xfrm>
        </p:grpSpPr>
        <p:cxnSp>
          <p:nvCxnSpPr>
            <p:cNvPr id="225" name="Google Shape;225;p16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6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6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6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9" name="Google Shape;229;p16"/>
          <p:cNvGrpSpPr/>
          <p:nvPr/>
        </p:nvGrpSpPr>
        <p:grpSpPr>
          <a:xfrm>
            <a:off x="2362200" y="4060825"/>
            <a:ext cx="219075" cy="174625"/>
            <a:chOff x="377" y="2904"/>
            <a:chExt cx="154" cy="110"/>
          </a:xfrm>
        </p:grpSpPr>
        <p:cxnSp>
          <p:nvCxnSpPr>
            <p:cNvPr id="230" name="Google Shape;230;p16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6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6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" name="Google Shape;234;p16"/>
          <p:cNvGrpSpPr/>
          <p:nvPr/>
        </p:nvGrpSpPr>
        <p:grpSpPr>
          <a:xfrm>
            <a:off x="4572000" y="5387975"/>
            <a:ext cx="219075" cy="174625"/>
            <a:chOff x="377" y="2904"/>
            <a:chExt cx="154" cy="110"/>
          </a:xfrm>
        </p:grpSpPr>
        <p:cxnSp>
          <p:nvCxnSpPr>
            <p:cNvPr id="235" name="Google Shape;235;p16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6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6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6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" name="Google Shape;239;p16"/>
          <p:cNvGrpSpPr/>
          <p:nvPr/>
        </p:nvGrpSpPr>
        <p:grpSpPr>
          <a:xfrm>
            <a:off x="4191000" y="4984750"/>
            <a:ext cx="219075" cy="174625"/>
            <a:chOff x="377" y="2904"/>
            <a:chExt cx="154" cy="110"/>
          </a:xfrm>
        </p:grpSpPr>
        <p:cxnSp>
          <p:nvCxnSpPr>
            <p:cNvPr id="240" name="Google Shape;240;p16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6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4af71ec34_0_10"/>
          <p:cNvSpPr txBox="1">
            <a:spLocks noGrp="1"/>
          </p:cNvSpPr>
          <p:nvPr>
            <p:ph type="title"/>
          </p:nvPr>
        </p:nvSpPr>
        <p:spPr>
          <a:xfrm>
            <a:off x="315750" y="274163"/>
            <a:ext cx="77961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(9)</a:t>
            </a:r>
            <a:endParaRPr/>
          </a:p>
        </p:txBody>
      </p:sp>
      <p:sp>
        <p:nvSpPr>
          <p:cNvPr id="250" name="Google Shape;250;g184af71ec34_0_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700" cy="4572000"/>
          </a:xfrm>
          <a:prstGeom prst="rect">
            <a:avLst/>
          </a:prstGeom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Implementing the JOIN Operation (contd.):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Methods for implementing joins: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>
                <a:solidFill>
                  <a:srgbClr val="800000"/>
                </a:solidFill>
              </a:rPr>
              <a:t>J1 </a:t>
            </a:r>
            <a:r>
              <a:rPr lang="en-US" sz="2000" b="1">
                <a:solidFill>
                  <a:srgbClr val="800000"/>
                </a:solidFill>
              </a:rPr>
              <a:t>Nested-loop join</a:t>
            </a:r>
            <a:r>
              <a:rPr lang="en-US" sz="2000">
                <a:solidFill>
                  <a:srgbClr val="800000"/>
                </a:solidFill>
              </a:rPr>
              <a:t> (brute force):</a:t>
            </a:r>
            <a:endParaRPr sz="2000">
              <a:solidFill>
                <a:srgbClr val="8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each record t in R (outer loop), retrieve every record s from S (inner loop) and test whether the two records satisfy the join condition t[A] = s[B].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i="1"/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i="1"/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i="1"/>
          </a:p>
          <a:p>
            <a:pPr marL="9144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en-US" sz="1800" i="1"/>
              <a:t>r</a:t>
            </a:r>
            <a:r>
              <a:rPr lang="en-US" sz="1800"/>
              <a:t>  is called the </a:t>
            </a:r>
            <a:r>
              <a:rPr lang="en-US" sz="1800" b="1">
                <a:solidFill>
                  <a:srgbClr val="3366CC"/>
                </a:solidFill>
              </a:rPr>
              <a:t>outer</a:t>
            </a:r>
            <a:r>
              <a:rPr lang="en-US" sz="1800">
                <a:solidFill>
                  <a:srgbClr val="3366CC"/>
                </a:solidFill>
              </a:rPr>
              <a:t> </a:t>
            </a:r>
            <a:r>
              <a:rPr lang="en-US" sz="1800" b="1">
                <a:solidFill>
                  <a:srgbClr val="3366CC"/>
                </a:solidFill>
              </a:rPr>
              <a:t>relation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the </a:t>
            </a:r>
            <a:r>
              <a:rPr lang="en-US" sz="1800" b="1">
                <a:solidFill>
                  <a:srgbClr val="3366CC"/>
                </a:solidFill>
              </a:rPr>
              <a:t>inner relation</a:t>
            </a:r>
            <a:r>
              <a:rPr lang="en-US" sz="1800"/>
              <a:t> of the join.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Requires no indices and can be used with any kind of join condition.</a:t>
            </a:r>
            <a:endParaRPr sz="1800"/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/>
              <a:t>Expensive since it examines every pair of tuples in the two relation</a:t>
            </a:r>
            <a:r>
              <a:rPr lang="en-US" sz="1700"/>
              <a:t>s.</a:t>
            </a:r>
            <a:r>
              <a:rPr lang="en-US" sz="1600"/>
              <a:t> </a:t>
            </a:r>
            <a:endParaRPr sz="1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184af71ec34_0_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52" name="Google Shape;252;g184af71ec3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50" y="3508500"/>
            <a:ext cx="7474051" cy="1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(9)</a:t>
            </a:r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/>
              <a:t>J2 </a:t>
            </a:r>
            <a:r>
              <a:rPr lang="en-US" sz="2200" b="1"/>
              <a:t>Single-loop join</a:t>
            </a:r>
            <a:r>
              <a:rPr lang="en-US" sz="2200"/>
              <a:t> (Using an access structure to retrieve the matching records):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If an index (or hash key) exists for one of the two join attributes — say, B of S — retrieve each record t in R, one at a time, and then use the access structure to retrieve directly all matching records s from S that satisfy s[B] = t[A].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(10)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Implementing the JOIN Operation (contd.):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Methods for implementing joins: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/>
              <a:t>J3 </a:t>
            </a:r>
            <a:r>
              <a:rPr lang="en-US" sz="2200" b="1"/>
              <a:t>Sort-merge join</a:t>
            </a:r>
            <a:r>
              <a:rPr lang="en-US" sz="2200"/>
              <a:t>: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If the records of R and S are </a:t>
            </a:r>
            <a:r>
              <a:rPr lang="en-US" sz="2000" i="1"/>
              <a:t>physically sorted</a:t>
            </a:r>
            <a:r>
              <a:rPr lang="en-US" sz="2000"/>
              <a:t> (</a:t>
            </a:r>
            <a:r>
              <a:rPr lang="en-US" sz="2000" i="1"/>
              <a:t>ordered</a:t>
            </a:r>
            <a:r>
              <a:rPr lang="en-US" sz="2000"/>
              <a:t>) by value of the join attributes A and B, respectively, we can implement the join in the most efficient way possible.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Both files are scanned in order of the join attributes, matching the records that have the same values for A and B.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In this method, the records of each file are scanned only once each for matching with the other file—unless both A and B are non-key attributes, in which case the method needs to be modified slightly.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(11)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dirty="0"/>
              <a:t>Implementing the JOIN Operation (contd.):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dirty="0"/>
              <a:t>Methods for implementing joins: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 dirty="0"/>
              <a:t>J4 </a:t>
            </a:r>
            <a:r>
              <a:rPr lang="en-US" b="1" dirty="0"/>
              <a:t>Hash-join</a:t>
            </a:r>
            <a:r>
              <a:rPr lang="en-US" dirty="0"/>
              <a:t>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 dirty="0"/>
              <a:t>The records of files R and S are both hashed to the </a:t>
            </a:r>
            <a:r>
              <a:rPr lang="en-US" i="1" dirty="0"/>
              <a:t>same hash file</a:t>
            </a:r>
            <a:r>
              <a:rPr lang="en-US" dirty="0"/>
              <a:t>, using the </a:t>
            </a:r>
            <a:r>
              <a:rPr lang="en-US" i="1" dirty="0"/>
              <a:t>same hashing function</a:t>
            </a:r>
            <a:r>
              <a:rPr lang="en-US" dirty="0"/>
              <a:t> on the join attributes A of R and B of S as hash keys.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 dirty="0"/>
              <a:t>A single pass through the file with fewer records (say, R) hashes its records to the hash file buckets.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 dirty="0"/>
              <a:t>A single pass through the other file (S) then hashes each of its records to the appropriate bucket, where the record is combined with all matching records from R.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(14)</a:t>
            </a:r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Implementing the JOIN Operation (contd.):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Factors affecting JOIN performance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Available buffer space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Join selection factor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Choice of inner VS outer relation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Algorithms for SELECT and JOIN Operations (15)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Implementing the JOIN Operation (contd.):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Other types of JOIN algorithms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Partition hash join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/>
              <a:t>Partitioning phase: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Each file (R and S) is first partitioned into M partitions using a partitioning hash function on the join attributes: 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R1 , R2 , R3 ,  ...... Rm  and S1 , S2 , S3 , ...... Sm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Minimum number of in-memory buffers needed for the 	partitioning phase: M+1.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A disk sub-file is created per partition to store the tuples 	for that partition.  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/>
              <a:t>Joining or probing phase: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Involves M iterations, one per partitioned file.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Iteration i involves joining  partitions Ri and Si.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4af71ec34_0_3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Slide 15- 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99" name="Google Shape;299;g184af71ec34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75" y="1600113"/>
            <a:ext cx="5229343" cy="525788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84af71ec34_0_31"/>
          <p:cNvSpPr txBox="1">
            <a:spLocks noGrp="1"/>
          </p:cNvSpPr>
          <p:nvPr>
            <p:ph type="title"/>
          </p:nvPr>
        </p:nvSpPr>
        <p:spPr>
          <a:xfrm>
            <a:off x="228600" y="303213"/>
            <a:ext cx="77961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 b="1"/>
              <a:t>Partition hash join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1029</Words>
  <Application>Microsoft Office PowerPoint</Application>
  <PresentationFormat>On-screen Show (4:3)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Tahoma</vt:lpstr>
      <vt:lpstr>Noto Sans Symbols</vt:lpstr>
      <vt:lpstr>Blends</vt:lpstr>
      <vt:lpstr>PowerPoint Presentation</vt:lpstr>
      <vt:lpstr>Algorithms for SELECT and JOIN Operations (8)</vt:lpstr>
      <vt:lpstr>Algorithms for SELECT and JOIN Operations (9)</vt:lpstr>
      <vt:lpstr>Algorithms for SELECT and JOIN Operations (9)</vt:lpstr>
      <vt:lpstr>Algorithms for SELECT and JOIN Operations (10)</vt:lpstr>
      <vt:lpstr>Algorithms for SELECT and JOIN Operations (11)</vt:lpstr>
      <vt:lpstr>Algorithms for SELECT and JOIN Operations (14)</vt:lpstr>
      <vt:lpstr>Algorithms for SELECT and JOIN Operations (15)</vt:lpstr>
      <vt:lpstr>Partition hash join</vt:lpstr>
      <vt:lpstr>Algorithms for SELECT and JOIN Operations (16)</vt:lpstr>
      <vt:lpstr>Algorithms for SELECT and JOIN Operations (17)</vt:lpstr>
      <vt:lpstr>Algorithms for SELECT and JOIN Operations (18)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Elmasri/Navathe</dc:creator>
  <cp:lastModifiedBy>Priyambada Subudhi</cp:lastModifiedBy>
  <cp:revision>2</cp:revision>
  <dcterms:created xsi:type="dcterms:W3CDTF">2005-02-25T19:46:41Z</dcterms:created>
  <dcterms:modified xsi:type="dcterms:W3CDTF">2022-11-20T12:57:55Z</dcterms:modified>
</cp:coreProperties>
</file>