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459" r:id="rId2"/>
    <p:sldId id="433" r:id="rId3"/>
    <p:sldId id="455" r:id="rId4"/>
    <p:sldId id="436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4C8D1-E3F4-4FED-AB52-54926F42A849}" v="4" dt="2022-08-09T17:00:09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737" autoAdjust="0"/>
  </p:normalViewPr>
  <p:slideViewPr>
    <p:cSldViewPr snapToGrid="0">
      <p:cViewPr varScale="1">
        <p:scale>
          <a:sx n="59" d="100"/>
          <a:sy n="59" d="100"/>
        </p:scale>
        <p:origin x="1400" y="5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E3BFCD-61F2-489C-9C66-EB1B41452C50}" type="slidenum">
              <a:rPr lang="en-US" altLang="en-US" sz="1200"/>
              <a:pPr algn="r"/>
              <a:t>2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39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692E26-C62E-47DD-B019-6402D6B97215}" type="slidenum">
              <a:rPr lang="en-US" altLang="en-US" sz="1200"/>
              <a:pPr algn="r"/>
              <a:t>11</a:t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19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9C50108-5EFA-4F84-9892-157B948F69F3}" type="slidenum">
              <a:rPr lang="en-US" altLang="en-US" sz="1200"/>
              <a:pPr algn="r"/>
              <a:t>12</a:t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12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  <a:pPr algn="r"/>
              <a:t>3</a:t>
            </a:fld>
            <a:endParaRPr lang="en-US" alt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7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AAE4D7F-1E33-42F8-B511-F7C8C40A7E44}" type="slidenum">
              <a:rPr lang="en-US" altLang="en-US" sz="1200"/>
              <a:pPr algn="r"/>
              <a:t>4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80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5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89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6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2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7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4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8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10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9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9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  <a:pPr algn="r"/>
              <a:t>10</a:t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89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D0E9-482A-D7A4-4E51-0ED3FE8F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DATABASE Management SYSYEMs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11A8B-DAA4-0270-7BD2-61419618A6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800" dirty="0"/>
              <a:t>Introduction to</a:t>
            </a:r>
          </a:p>
        </p:txBody>
      </p:sp>
    </p:spTree>
    <p:extLst>
      <p:ext uri="{BB962C8B-B14F-4D97-AF65-F5344CB8AC3E}">
        <p14:creationId xmlns:p14="http://schemas.microsoft.com/office/powerpoint/2010/main" val="140763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Processor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43038"/>
            <a:ext cx="7603293" cy="4903787"/>
          </a:xfrm>
        </p:spPr>
        <p:txBody>
          <a:bodyPr/>
          <a:lstStyle/>
          <a:p>
            <a:r>
              <a:rPr lang="en-US" altLang="en-US" sz="1700" dirty="0"/>
              <a:t>The query processor components include:</a:t>
            </a:r>
          </a:p>
          <a:p>
            <a:pPr lvl="1"/>
            <a:r>
              <a:rPr lang="en-US" altLang="en-US" sz="1700" dirty="0"/>
              <a:t>DDL  interpreter --  interprets DDL statements and records the definitions in the data dictionary.</a:t>
            </a:r>
          </a:p>
          <a:p>
            <a:pPr lvl="1"/>
            <a:r>
              <a:rPr lang="en-US" altLang="en-US" sz="1700" dirty="0"/>
              <a:t>DML compiler -- translates DML statements in a query language into an evaluation plan consisting of low-level instructions that the query evaluation engine understands.</a:t>
            </a:r>
          </a:p>
          <a:p>
            <a:pPr lvl="2"/>
            <a:r>
              <a:rPr lang="en-US" altLang="en-US" sz="1700" dirty="0"/>
              <a:t>The DML compiler performs query optimization; that is, it picks the lowest cost evaluation plan from among the various alternatives.</a:t>
            </a:r>
          </a:p>
          <a:p>
            <a:pPr lvl="1"/>
            <a:r>
              <a:rPr lang="en-US" altLang="en-US" sz="1700" dirty="0"/>
              <a:t>Query evaluation engine -- executes low-level instructions generated by the DML compiler.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Processing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327139" cy="1100771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1700" dirty="0"/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2.	Optimization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3.	Evaluation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44" y="2368476"/>
            <a:ext cx="5718048" cy="34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Transaction Management</a:t>
            </a:r>
            <a:r>
              <a:rPr lang="en-US" altLang="en-US" dirty="0">
                <a:effectLst/>
              </a:rPr>
              <a:t>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0367"/>
            <a:ext cx="7567781" cy="3661090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A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 transaction </a:t>
            </a:r>
            <a:r>
              <a:rPr lang="en-US" altLang="en-US" sz="1700" dirty="0"/>
              <a:t>is a collection of operations that performs a single logical function in a database application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Transaction-management component </a:t>
            </a:r>
            <a:r>
              <a:rPr lang="en-US" altLang="en-US" sz="1700" dirty="0"/>
              <a:t>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en-US" sz="1700" b="1" dirty="0">
                <a:solidFill>
                  <a:srgbClr val="000099"/>
                </a:solidFill>
                <a:sym typeface="Symbol" panose="05050102010706020507" pitchFamily="18" charset="2"/>
              </a:rPr>
              <a:t>Concurrency-control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 manager </a:t>
            </a:r>
            <a:r>
              <a:rPr lang="en-US" altLang="en-US" sz="1700" dirty="0"/>
              <a:t>controls the interaction among the concurrent transactions, to ensure the consistency of the database.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Recovery manager</a:t>
            </a:r>
            <a:endParaRPr lang="en-US" altLang="en-US" sz="1700" b="1" dirty="0">
              <a:solidFill>
                <a:srgbClr val="000099"/>
              </a:solidFill>
            </a:endParaRPr>
          </a:p>
          <a:p>
            <a:endParaRPr lang="en-US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Definition Language (DDL)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6942"/>
            <a:ext cx="7401096" cy="4903787"/>
          </a:xfrm>
        </p:spPr>
        <p:txBody>
          <a:bodyPr/>
          <a:lstStyle/>
          <a:p>
            <a:r>
              <a:rPr lang="en-US" altLang="en-US" sz="1700" dirty="0"/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Example:	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r>
              <a:rPr lang="en-US" altLang="en-US" sz="1700" dirty="0"/>
              <a:t>DDL compiler generates a set of table templates stored in a </a:t>
            </a:r>
            <a:r>
              <a:rPr lang="en-US" altLang="en-US" sz="1700" b="1" i="1" dirty="0">
                <a:solidFill>
                  <a:srgbClr val="002060"/>
                </a:solidFill>
              </a:rPr>
              <a:t>data dictionary</a:t>
            </a:r>
          </a:p>
          <a:p>
            <a:r>
              <a:rPr lang="en-US" altLang="en-US" sz="1700" dirty="0"/>
              <a:t>Data dictionary contains metadata (i.e., data about data)</a:t>
            </a:r>
          </a:p>
          <a:p>
            <a:pPr lvl="1"/>
            <a:r>
              <a:rPr lang="en-US" altLang="en-US" sz="1700" dirty="0"/>
              <a:t>Database schema </a:t>
            </a:r>
          </a:p>
          <a:p>
            <a:pPr lvl="1"/>
            <a:r>
              <a:rPr lang="en-US" altLang="en-US" sz="1700" dirty="0"/>
              <a:t>Integrity constraints</a:t>
            </a:r>
          </a:p>
          <a:p>
            <a:pPr lvl="2"/>
            <a:r>
              <a:rPr lang="en-US" altLang="en-US" sz="1700" dirty="0"/>
              <a:t>Primary key (ID uniquely identifies instructors)</a:t>
            </a:r>
          </a:p>
          <a:p>
            <a:pPr lvl="1"/>
            <a:r>
              <a:rPr lang="en-US" altLang="en-US" sz="1700" dirty="0"/>
              <a:t>Authorization</a:t>
            </a:r>
          </a:p>
          <a:p>
            <a:pPr lvl="2"/>
            <a:r>
              <a:rPr lang="en-US" altLang="en-US" sz="1700" dirty="0"/>
              <a:t>Who can access what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Manipulation Language (DML)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93790"/>
            <a:ext cx="7550027" cy="4903787"/>
          </a:xfrm>
        </p:spPr>
        <p:txBody>
          <a:bodyPr/>
          <a:lstStyle/>
          <a:p>
            <a:r>
              <a:rPr lang="en-US" altLang="en-US" sz="1700" dirty="0"/>
              <a:t>Language for accessing and updating the data organized by the appropriate data model</a:t>
            </a:r>
          </a:p>
          <a:p>
            <a:pPr lvl="1"/>
            <a:r>
              <a:rPr lang="en-US" altLang="en-US" sz="1700" dirty="0"/>
              <a:t>DML also known as query language</a:t>
            </a:r>
          </a:p>
          <a:p>
            <a:r>
              <a:rPr lang="en-US" altLang="en-US" dirty="0"/>
              <a:t>There are basically two types of data-manipulation language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Procedural DML </a:t>
            </a:r>
            <a:r>
              <a:rPr lang="en-US" altLang="en-US" dirty="0">
                <a:cs typeface="ＭＳ Ｐゴシック" charset="0"/>
              </a:rPr>
              <a:t>--  require a user to specify what data are needed and how to get those data.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Declarative DML  </a:t>
            </a:r>
            <a:r>
              <a:rPr lang="en-US" altLang="en-US" dirty="0">
                <a:cs typeface="ＭＳ Ｐゴシック" charset="0"/>
              </a:rPr>
              <a:t>-- require a user to specify what data are needed without specifying how to get those data. </a:t>
            </a:r>
          </a:p>
          <a:p>
            <a:r>
              <a:rPr lang="en-US" altLang="en-US" dirty="0"/>
              <a:t>Declarative DMLs are usually easier to learn and use than are procedural DMLs.  </a:t>
            </a:r>
          </a:p>
          <a:p>
            <a:r>
              <a:rPr lang="en-US" altLang="en-US" dirty="0"/>
              <a:t>Declarative DMLs are also referred to as non-procedural DMLs</a:t>
            </a:r>
          </a:p>
          <a:p>
            <a:r>
              <a:rPr lang="en-US" altLang="en-US" dirty="0"/>
              <a:t>The portion of a DML that involves information retrieval is called a </a:t>
            </a:r>
            <a:r>
              <a:rPr lang="en-US" altLang="en-US" b="1" dirty="0">
                <a:solidFill>
                  <a:srgbClr val="002060"/>
                </a:solidFill>
              </a:rPr>
              <a:t>query</a:t>
            </a:r>
            <a:r>
              <a:rPr lang="en-US" altLang="en-US" dirty="0"/>
              <a:t> language.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55795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SQL Query Language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43359"/>
            <a:ext cx="7603292" cy="4806338"/>
          </a:xfrm>
        </p:spPr>
        <p:txBody>
          <a:bodyPr/>
          <a:lstStyle/>
          <a:p>
            <a:r>
              <a:rPr lang="en-US" altLang="en-US" sz="1700" dirty="0"/>
              <a:t>SQL  query language is nonprocedural. A query takes as input several tables (possibly only one) and always returns a single table.</a:t>
            </a:r>
          </a:p>
          <a:p>
            <a:pPr>
              <a:tabLst>
                <a:tab pos="983456" algn="l"/>
              </a:tabLst>
            </a:pPr>
            <a:r>
              <a:rPr lang="en-US" altLang="en-US" sz="1700" dirty="0"/>
              <a:t>Example to find all instructors in Comp. Sci. dept</a:t>
            </a:r>
          </a:p>
          <a:p>
            <a:pPr>
              <a:buNone/>
              <a:tabLst>
                <a:tab pos="983456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ja-JP" sz="1700" dirty="0"/>
              <a:t>'Comp. Sci.'</a:t>
            </a:r>
            <a:endParaRPr lang="en-US" altLang="en-US" sz="1700" dirty="0"/>
          </a:p>
          <a:p>
            <a:r>
              <a:rPr lang="en-US" altLang="en-US" sz="1700" dirty="0"/>
              <a:t>SQL is </a:t>
            </a:r>
            <a:r>
              <a:rPr lang="en-US" altLang="en-US" sz="1700" b="1" dirty="0">
                <a:solidFill>
                  <a:srgbClr val="002060"/>
                </a:solidFill>
              </a:rPr>
              <a:t>NOT</a:t>
            </a:r>
            <a:r>
              <a:rPr lang="en-US" altLang="en-US" sz="1700" dirty="0"/>
              <a:t> a Turing machine equivalent language</a:t>
            </a:r>
          </a:p>
          <a:p>
            <a:r>
              <a:rPr lang="en-US" altLang="en-US" sz="1700" dirty="0"/>
              <a:t>To be able to compute complex functions SQL is usually embedded in some higher-level language</a:t>
            </a:r>
          </a:p>
          <a:p>
            <a:r>
              <a:rPr lang="en-US" altLang="en-US" sz="1700" dirty="0"/>
              <a:t>Application programs generally access databases through one of</a:t>
            </a:r>
          </a:p>
          <a:p>
            <a:pPr lvl="1"/>
            <a:r>
              <a:rPr lang="en-US" altLang="en-US" sz="1700" dirty="0"/>
              <a:t>Language extensions to allow embedded SQL</a:t>
            </a:r>
          </a:p>
          <a:p>
            <a:pPr lvl="1"/>
            <a:r>
              <a:rPr lang="en-US" altLang="en-US" sz="1700" dirty="0"/>
              <a:t>Application program interface (e.g., ODBC/JD</a:t>
            </a:r>
            <a:r>
              <a:rPr lang="en-US" altLang="en-US" dirty="0"/>
              <a:t>BC) which allow SQL queries to be sent to a database</a:t>
            </a:r>
          </a:p>
          <a:p>
            <a:pPr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Access from Application Program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006"/>
            <a:ext cx="7585537" cy="4903787"/>
          </a:xfrm>
        </p:spPr>
        <p:txBody>
          <a:bodyPr/>
          <a:lstStyle/>
          <a:p>
            <a:r>
              <a:rPr lang="en-US" altLang="en-US" sz="1700" dirty="0"/>
              <a:t>Non-procedural query languages such as SQL are not as powerful as a universal Turing machine.</a:t>
            </a:r>
            <a:r>
              <a:rPr lang="en-US" altLang="en-US" sz="1700" dirty="0">
                <a:sym typeface="Symbol" panose="05050102010706020507" pitchFamily="18" charset="2"/>
              </a:rPr>
              <a:t>  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SQL does not support actions such as input from users, output to displays, or communication over the network.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Such computations and actions must be written in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host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language</a:t>
            </a:r>
            <a:r>
              <a:rPr lang="en-US" altLang="en-US" sz="1700" dirty="0">
                <a:sym typeface="Symbol" panose="05050102010706020507" pitchFamily="18" charset="2"/>
              </a:rPr>
              <a:t>, such as C/C++, Java or Python, with embedded SQL queries that access the data in the database.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Application programs </a:t>
            </a:r>
            <a:r>
              <a:rPr lang="en-US" altLang="en-US" sz="1700" dirty="0">
                <a:sym typeface="Symbol" panose="05050102010706020507" pitchFamily="18" charset="2"/>
              </a:rPr>
              <a:t>-- are programs that are used to interact with the database in this fashion.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Design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994300" y="1535768"/>
            <a:ext cx="7457242" cy="4425713"/>
          </a:xfrm>
        </p:spPr>
        <p:txBody>
          <a:bodyPr/>
          <a:lstStyle/>
          <a:p>
            <a:r>
              <a:rPr lang="en-US" altLang="en-US" sz="1700" dirty="0"/>
              <a:t>Logical Design –  Deciding on the database schema. Database design requires that we find a </a:t>
            </a:r>
            <a:r>
              <a:rPr lang="ja-JP" altLang="en-US" sz="1700" dirty="0"/>
              <a:t>“</a:t>
            </a:r>
            <a:r>
              <a:rPr lang="en-US" altLang="ja-JP" sz="1700" dirty="0"/>
              <a:t>good</a:t>
            </a:r>
            <a:r>
              <a:rPr lang="ja-JP" altLang="en-US" sz="1700" dirty="0"/>
              <a:t>”</a:t>
            </a:r>
            <a:r>
              <a:rPr lang="en-US" altLang="ja-JP" sz="1700" dirty="0"/>
              <a:t> collection of relation schemas.</a:t>
            </a:r>
          </a:p>
          <a:p>
            <a:pPr lvl="1"/>
            <a:r>
              <a:rPr lang="en-US" altLang="en-US" sz="1700" dirty="0"/>
              <a:t>Business decision – What attributes should we record in the database?</a:t>
            </a:r>
          </a:p>
          <a:p>
            <a:pPr lvl="1"/>
            <a:r>
              <a:rPr lang="en-US" altLang="en-US" sz="1700" dirty="0"/>
              <a:t>Computer Science decision –  What relation schemas should we have and how should the attributes be distributed among the various relation schemas?</a:t>
            </a:r>
          </a:p>
          <a:p>
            <a:r>
              <a:rPr lang="en-US" altLang="en-US" sz="1700" dirty="0"/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8351" y="1089305"/>
            <a:ext cx="81440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1700" dirty="0"/>
              <a:t>The process of designing the general structure of the database: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Engine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54750"/>
            <a:ext cx="7550026" cy="4903787"/>
          </a:xfrm>
        </p:spPr>
        <p:txBody>
          <a:bodyPr/>
          <a:lstStyle/>
          <a:p>
            <a:r>
              <a:rPr lang="en-US" altLang="en-US" sz="1700" dirty="0"/>
              <a:t>A database system is partitioned into modules that deal with each of the responsibilities of the overall system.  </a:t>
            </a:r>
          </a:p>
          <a:p>
            <a:r>
              <a:rPr lang="en-US" altLang="en-US" sz="1700" dirty="0"/>
              <a:t>The functional components of a database system can be divided into</a:t>
            </a:r>
          </a:p>
          <a:p>
            <a:pPr lvl="1"/>
            <a:r>
              <a:rPr lang="en-US" altLang="en-US" sz="1700" dirty="0"/>
              <a:t>The storage manager,</a:t>
            </a:r>
          </a:p>
          <a:p>
            <a:pPr lvl="1"/>
            <a:r>
              <a:rPr lang="en-US" altLang="en-US" sz="1700" dirty="0"/>
              <a:t>The  query processor component, </a:t>
            </a:r>
          </a:p>
          <a:p>
            <a:pPr lvl="1"/>
            <a:r>
              <a:rPr lang="en-US" altLang="en-US" sz="1700" dirty="0"/>
              <a:t>The transaction management component.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46142"/>
            <a:ext cx="7638803" cy="4903787"/>
          </a:xfrm>
        </p:spPr>
        <p:txBody>
          <a:bodyPr/>
          <a:lstStyle/>
          <a:p>
            <a:r>
              <a:rPr lang="en-US" altLang="en-US" sz="1700" dirty="0"/>
              <a:t>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en-US" sz="1700" dirty="0"/>
              <a:t>The storage manager is responsible to the following tasks: </a:t>
            </a:r>
          </a:p>
          <a:p>
            <a:pPr lvl="1"/>
            <a:r>
              <a:rPr lang="en-US" altLang="en-US" sz="1700" dirty="0"/>
              <a:t>Interaction with the OS file manager </a:t>
            </a:r>
          </a:p>
          <a:p>
            <a:pPr lvl="1"/>
            <a:r>
              <a:rPr lang="en-US" altLang="en-US" sz="1700" dirty="0"/>
              <a:t>Translates the various DML statements into low-level file-system commands</a:t>
            </a:r>
          </a:p>
          <a:p>
            <a:pPr lvl="1"/>
            <a:r>
              <a:rPr lang="en-US" altLang="en-US" sz="1700" dirty="0"/>
              <a:t>Efficient storing, retrieving and updating of data</a:t>
            </a:r>
          </a:p>
          <a:p>
            <a:r>
              <a:rPr lang="en-US" altLang="en-US" sz="1700" dirty="0"/>
              <a:t>The storage manager components include:</a:t>
            </a:r>
          </a:p>
          <a:p>
            <a:pPr lvl="1"/>
            <a:r>
              <a:rPr lang="en-US" altLang="en-US" sz="1700" dirty="0"/>
              <a:t>Authorization and integrity manager</a:t>
            </a:r>
          </a:p>
          <a:p>
            <a:pPr lvl="1"/>
            <a:r>
              <a:rPr lang="en-US" altLang="en-US" sz="1700" dirty="0"/>
              <a:t>Transaction manager</a:t>
            </a:r>
          </a:p>
          <a:p>
            <a:pPr lvl="1"/>
            <a:r>
              <a:rPr lang="en-US" altLang="en-US" sz="1700" dirty="0"/>
              <a:t>File manager</a:t>
            </a:r>
          </a:p>
          <a:p>
            <a:pPr lvl="1"/>
            <a:r>
              <a:rPr lang="en-US" altLang="en-US" sz="1700" dirty="0"/>
              <a:t>Buffer manager</a:t>
            </a:r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 (Cont.)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82239"/>
            <a:ext cx="7683192" cy="3270306"/>
          </a:xfrm>
        </p:spPr>
        <p:txBody>
          <a:bodyPr/>
          <a:lstStyle/>
          <a:p>
            <a:r>
              <a:rPr lang="en-US" altLang="en-US" sz="1700" dirty="0"/>
              <a:t>The storage manager implements several data structures as part of the physical system implementation:</a:t>
            </a:r>
          </a:p>
          <a:p>
            <a:pPr lvl="1"/>
            <a:r>
              <a:rPr lang="en-US" altLang="en-US" sz="1700" dirty="0"/>
              <a:t>Data files -- store the database itself</a:t>
            </a:r>
          </a:p>
          <a:p>
            <a:pPr lvl="1"/>
            <a:r>
              <a:rPr lang="en-US" altLang="en-US" sz="1700" dirty="0"/>
              <a:t>Data dictionary --  stores metadata about the structure of the database, in particular the schema of the database.</a:t>
            </a:r>
          </a:p>
          <a:p>
            <a:pPr lvl="1"/>
            <a:r>
              <a:rPr lang="en-US" altLang="en-US" sz="1700" dirty="0"/>
              <a:t>Indices --  can provide fast access to data items.  A database index provides pointers to those data items that hold a particular value.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97008</TotalTime>
  <Words>881</Words>
  <Application>Microsoft Office PowerPoint</Application>
  <PresentationFormat>On-screen Show (4:3)</PresentationFormat>
  <Paragraphs>91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DATABASE Management SYSYEMs</vt:lpstr>
      <vt:lpstr>Data Definition Language (DDL)</vt:lpstr>
      <vt:lpstr>Data Manipulation Language (DML)</vt:lpstr>
      <vt:lpstr>SQL Query Language</vt:lpstr>
      <vt:lpstr>Database Access from Application Program</vt:lpstr>
      <vt:lpstr>Database Design</vt:lpstr>
      <vt:lpstr>Database Engine</vt:lpstr>
      <vt:lpstr>Storage Manager</vt:lpstr>
      <vt:lpstr>Storage Manager (Cont.)</vt:lpstr>
      <vt:lpstr>Query Processor</vt:lpstr>
      <vt:lpstr>Query Processing</vt:lpstr>
      <vt:lpstr>Transaction Management 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Priyambada Subudhi</cp:lastModifiedBy>
  <cp:revision>461</cp:revision>
  <cp:lastPrinted>1999-06-28T19:27:31Z</cp:lastPrinted>
  <dcterms:created xsi:type="dcterms:W3CDTF">2009-12-21T15:40:22Z</dcterms:created>
  <dcterms:modified xsi:type="dcterms:W3CDTF">2022-08-16T06:08:40Z</dcterms:modified>
</cp:coreProperties>
</file>