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Lst>
  <p:sldSz cx="9144000" cy="6858000" type="screen4x3"/>
  <p:notesSz cx="6858000" cy="9144000"/>
  <p:embeddedFontLst>
    <p:embeddedFont>
      <p:font typeface="Merriweather Sans" pitchFamily="2" charset="0"/>
      <p:regular r:id="rId23"/>
      <p:bold r:id="rId24"/>
      <p:italic r:id="rId25"/>
      <p:boldItalic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jac3FCUASYWRL7KlgfiMoZ701z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48"/>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40"/>
              </a:spcBef>
              <a:spcAft>
                <a:spcPts val="0"/>
              </a:spcAft>
              <a:buSzPts val="1400"/>
              <a:buNone/>
              <a:defRPr sz="1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a:t>
            </a:fld>
            <a:endParaRPr sz="1200" b="0"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 name="Google Shape;7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400" name="Google Shape;40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407" name="Google Shape;40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415" name="Google Shape;41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468" name="Google Shape;46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491" name="Google Shape;49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504" name="Google Shape;50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527" name="Google Shape;52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535" name="Google Shape;53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6" name="Google Shape;536;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543" name="Google Shape;54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4" name="Google Shape;544;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551" name="Google Shape;55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2" name="Google Shape;552;p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af71ec34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af71ec34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540"/>
              </a:spcBef>
              <a:spcAft>
                <a:spcPts val="0"/>
              </a:spcAft>
              <a:buNone/>
            </a:pPr>
            <a:endParaRPr/>
          </a:p>
        </p:txBody>
      </p:sp>
      <p:sp>
        <p:nvSpPr>
          <p:cNvPr id="328" name="Google Shape;328;g184af71ec34_1_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559" name="Google Shape;55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335" name="Google Shape;33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43" name="Google Shape;34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351" name="Google Shape;35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369" name="Google Shape;36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377" name="Google Shape;37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385" name="Google Shape;38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393" name="Google Shape;39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7"/>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77"/>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7"/>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7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9"/>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6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7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0" bIns="4570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9" name="Google Shape;39;p7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1"/>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7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7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7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0"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7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7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5"/>
          <p:cNvSpPr>
            <a:spLocks noGrp="1"/>
          </p:cNvSpPr>
          <p:nvPr>
            <p:ph type="pic" idx="2"/>
          </p:nvPr>
        </p:nvSpPr>
        <p:spPr>
          <a:xfrm>
            <a:off x="3887788" y="987425"/>
            <a:ext cx="4629150" cy="4873625"/>
          </a:xfrm>
          <a:prstGeom prst="rect">
            <a:avLst/>
          </a:prstGeom>
          <a:noFill/>
          <a:ln>
            <a:noFill/>
          </a:ln>
        </p:spPr>
      </p:sp>
      <p:sp>
        <p:nvSpPr>
          <p:cNvPr id="62" name="Google Shape;62;p7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0"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7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76"/>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6"/>
          <p:cNvSpPr txBox="1">
            <a:spLocks noGrp="1"/>
          </p:cNvSpPr>
          <p:nvPr>
            <p:ph type="body" idx="1"/>
          </p:nvPr>
        </p:nvSpPr>
        <p:spPr>
          <a:xfrm rot="5400000">
            <a:off x="2101057"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400" b="1">
                <a:solidFill>
                  <a:srgbClr val="990033"/>
                </a:solidFill>
                <a:latin typeface="Arial"/>
                <a:ea typeface="Arial"/>
                <a:cs typeface="Arial"/>
                <a:sym typeface="Arial"/>
              </a:defRPr>
            </a:lvl1pPr>
            <a:lvl2pPr marL="0" lvl="1" indent="0" algn="r">
              <a:spcBef>
                <a:spcPts val="0"/>
              </a:spcBef>
              <a:spcAft>
                <a:spcPts val="0"/>
              </a:spcAft>
              <a:buNone/>
              <a:defRPr sz="1400" b="1">
                <a:solidFill>
                  <a:srgbClr val="990033"/>
                </a:solidFill>
                <a:latin typeface="Arial"/>
                <a:ea typeface="Arial"/>
                <a:cs typeface="Arial"/>
                <a:sym typeface="Arial"/>
              </a:defRPr>
            </a:lvl2pPr>
            <a:lvl3pPr marL="0" lvl="2" indent="0" algn="r">
              <a:spcBef>
                <a:spcPts val="0"/>
              </a:spcBef>
              <a:spcAft>
                <a:spcPts val="0"/>
              </a:spcAft>
              <a:buNone/>
              <a:defRPr sz="1400" b="1">
                <a:solidFill>
                  <a:srgbClr val="990033"/>
                </a:solidFill>
                <a:latin typeface="Arial"/>
                <a:ea typeface="Arial"/>
                <a:cs typeface="Arial"/>
                <a:sym typeface="Arial"/>
              </a:defRPr>
            </a:lvl3pPr>
            <a:lvl4pPr marL="0" lvl="3" indent="0" algn="r">
              <a:spcBef>
                <a:spcPts val="0"/>
              </a:spcBef>
              <a:spcAft>
                <a:spcPts val="0"/>
              </a:spcAft>
              <a:buNone/>
              <a:defRPr sz="1400" b="1">
                <a:solidFill>
                  <a:srgbClr val="990033"/>
                </a:solidFill>
                <a:latin typeface="Arial"/>
                <a:ea typeface="Arial"/>
                <a:cs typeface="Arial"/>
                <a:sym typeface="Arial"/>
              </a:defRPr>
            </a:lvl4pPr>
            <a:lvl5pPr marL="0" lvl="4" indent="0" algn="r">
              <a:spcBef>
                <a:spcPts val="0"/>
              </a:spcBef>
              <a:spcAft>
                <a:spcPts val="0"/>
              </a:spcAft>
              <a:buNone/>
              <a:defRPr sz="1400" b="1">
                <a:solidFill>
                  <a:srgbClr val="990033"/>
                </a:solidFill>
                <a:latin typeface="Arial"/>
                <a:ea typeface="Arial"/>
                <a:cs typeface="Arial"/>
                <a:sym typeface="Arial"/>
              </a:defRPr>
            </a:lvl5pPr>
            <a:lvl6pPr marL="0" lvl="5" indent="0" algn="r">
              <a:spcBef>
                <a:spcPts val="0"/>
              </a:spcBef>
              <a:spcAft>
                <a:spcPts val="0"/>
              </a:spcAft>
              <a:buNone/>
              <a:defRPr sz="1400" b="1">
                <a:solidFill>
                  <a:srgbClr val="990033"/>
                </a:solidFill>
                <a:latin typeface="Arial"/>
                <a:ea typeface="Arial"/>
                <a:cs typeface="Arial"/>
                <a:sym typeface="Arial"/>
              </a:defRPr>
            </a:lvl6pPr>
            <a:lvl7pPr marL="0" lvl="6" indent="0" algn="r">
              <a:spcBef>
                <a:spcPts val="0"/>
              </a:spcBef>
              <a:spcAft>
                <a:spcPts val="0"/>
              </a:spcAft>
              <a:buNone/>
              <a:defRPr sz="1400" b="1">
                <a:solidFill>
                  <a:srgbClr val="990033"/>
                </a:solidFill>
                <a:latin typeface="Arial"/>
                <a:ea typeface="Arial"/>
                <a:cs typeface="Arial"/>
                <a:sym typeface="Arial"/>
              </a:defRPr>
            </a:lvl7pPr>
            <a:lvl8pPr marL="0" lvl="7" indent="0" algn="r">
              <a:spcBef>
                <a:spcPts val="0"/>
              </a:spcBef>
              <a:spcAft>
                <a:spcPts val="0"/>
              </a:spcAft>
              <a:buNone/>
              <a:defRPr sz="1400" b="1">
                <a:solidFill>
                  <a:srgbClr val="990033"/>
                </a:solidFill>
                <a:latin typeface="Arial"/>
                <a:ea typeface="Arial"/>
                <a:cs typeface="Arial"/>
                <a:sym typeface="Arial"/>
              </a:defRPr>
            </a:lvl8pPr>
            <a:lvl9pPr marL="0" lvl="8" indent="0" algn="r">
              <a:spcBef>
                <a:spcPts val="0"/>
              </a:spcBef>
              <a:spcAft>
                <a:spcPts val="0"/>
              </a:spcAft>
              <a:buNone/>
              <a:defRPr sz="1400" b="1">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66"/>
          <p:cNvGrpSpPr/>
          <p:nvPr/>
        </p:nvGrpSpPr>
        <p:grpSpPr>
          <a:xfrm>
            <a:off x="8936038" y="1449388"/>
            <a:ext cx="207962" cy="5408612"/>
            <a:chOff x="5606" y="889"/>
            <a:chExt cx="154" cy="3431"/>
          </a:xfrm>
        </p:grpSpPr>
        <p:sp>
          <p:nvSpPr>
            <p:cNvPr id="11" name="Google Shape;11;p66"/>
            <p:cNvSpPr/>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dk1"/>
                </a:solidFill>
                <a:latin typeface="Tahoma"/>
                <a:ea typeface="Tahoma"/>
                <a:cs typeface="Tahoma"/>
                <a:sym typeface="Tahoma"/>
              </a:endParaRPr>
            </a:p>
          </p:txBody>
        </p:sp>
        <p:grpSp>
          <p:nvGrpSpPr>
            <p:cNvPr id="12" name="Google Shape;12;p66"/>
            <p:cNvGrpSpPr/>
            <p:nvPr/>
          </p:nvGrpSpPr>
          <p:grpSpPr>
            <a:xfrm>
              <a:off x="5606" y="889"/>
              <a:ext cx="106" cy="3431"/>
              <a:chOff x="5606" y="889"/>
              <a:chExt cx="106" cy="3431"/>
            </a:xfrm>
          </p:grpSpPr>
          <p:sp>
            <p:nvSpPr>
              <p:cNvPr id="13" name="Google Shape;13;p66"/>
              <p:cNvSpPr/>
              <p:nvPr/>
            </p:nvSpPr>
            <p:spPr>
              <a:xfrm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dk1"/>
                  </a:solidFill>
                  <a:latin typeface="Tahoma"/>
                  <a:ea typeface="Tahoma"/>
                  <a:cs typeface="Tahoma"/>
                  <a:sym typeface="Tahoma"/>
                </a:endParaRPr>
              </a:p>
            </p:txBody>
          </p:sp>
          <p:sp>
            <p:nvSpPr>
              <p:cNvPr id="14" name="Google Shape;14;p66"/>
              <p:cNvSpPr/>
              <p:nvPr/>
            </p:nvSpPr>
            <p:spPr>
              <a:xfrm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dk1"/>
                  </a:solidFill>
                  <a:latin typeface="Tahoma"/>
                  <a:ea typeface="Tahoma"/>
                  <a:cs typeface="Tahoma"/>
                  <a:sym typeface="Tahoma"/>
                </a:endParaRPr>
              </a:p>
            </p:txBody>
          </p:sp>
        </p:grpSp>
      </p:grpSp>
      <p:sp>
        <p:nvSpPr>
          <p:cNvPr id="15" name="Google Shape;15;p66"/>
          <p:cNvSpPr/>
          <p:nvPr/>
        </p:nvSpPr>
        <p:spPr>
          <a:xfrm>
            <a:off x="1" y="0"/>
            <a:ext cx="9140825" cy="1449388"/>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dk1"/>
              </a:solidFill>
              <a:latin typeface="Tahoma"/>
              <a:ea typeface="Tahoma"/>
              <a:cs typeface="Tahoma"/>
              <a:sym typeface="Tahoma"/>
            </a:endParaRPr>
          </a:p>
        </p:txBody>
      </p:sp>
      <p:sp>
        <p:nvSpPr>
          <p:cNvPr id="16" name="Google Shape;16;p66"/>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6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400" b="1" i="0" u="none" strike="noStrike" cap="none">
                <a:solidFill>
                  <a:srgbClr val="990033"/>
                </a:solidFill>
                <a:latin typeface="Arial"/>
                <a:ea typeface="Arial"/>
                <a:cs typeface="Arial"/>
                <a:sym typeface="Arial"/>
              </a:defRPr>
            </a:lvl1pPr>
            <a:lvl2pPr marL="0" marR="0" lvl="1" indent="0" algn="r" rtl="0">
              <a:spcBef>
                <a:spcPts val="0"/>
              </a:spcBef>
              <a:spcAft>
                <a:spcPts val="0"/>
              </a:spcAft>
              <a:buNone/>
              <a:defRPr sz="1400" b="1" i="0" u="none" strike="noStrike" cap="none">
                <a:solidFill>
                  <a:srgbClr val="990033"/>
                </a:solidFill>
                <a:latin typeface="Arial"/>
                <a:ea typeface="Arial"/>
                <a:cs typeface="Arial"/>
                <a:sym typeface="Arial"/>
              </a:defRPr>
            </a:lvl2pPr>
            <a:lvl3pPr marL="0" marR="0" lvl="2" indent="0" algn="r" rtl="0">
              <a:spcBef>
                <a:spcPts val="0"/>
              </a:spcBef>
              <a:spcAft>
                <a:spcPts val="0"/>
              </a:spcAft>
              <a:buNone/>
              <a:defRPr sz="1400" b="1" i="0" u="none" strike="noStrike" cap="none">
                <a:solidFill>
                  <a:srgbClr val="990033"/>
                </a:solidFill>
                <a:latin typeface="Arial"/>
                <a:ea typeface="Arial"/>
                <a:cs typeface="Arial"/>
                <a:sym typeface="Arial"/>
              </a:defRPr>
            </a:lvl3pPr>
            <a:lvl4pPr marL="0" marR="0" lvl="3" indent="0" algn="r" rtl="0">
              <a:spcBef>
                <a:spcPts val="0"/>
              </a:spcBef>
              <a:spcAft>
                <a:spcPts val="0"/>
              </a:spcAft>
              <a:buNone/>
              <a:defRPr sz="1400" b="1" i="0" u="none" strike="noStrike" cap="none">
                <a:solidFill>
                  <a:srgbClr val="990033"/>
                </a:solidFill>
                <a:latin typeface="Arial"/>
                <a:ea typeface="Arial"/>
                <a:cs typeface="Arial"/>
                <a:sym typeface="Arial"/>
              </a:defRPr>
            </a:lvl4pPr>
            <a:lvl5pPr marL="0" marR="0" lvl="4" indent="0" algn="r" rtl="0">
              <a:spcBef>
                <a:spcPts val="0"/>
              </a:spcBef>
              <a:spcAft>
                <a:spcPts val="0"/>
              </a:spcAft>
              <a:buNone/>
              <a:defRPr sz="1400" b="1" i="0" u="none" strike="noStrike" cap="none">
                <a:solidFill>
                  <a:srgbClr val="990033"/>
                </a:solidFill>
                <a:latin typeface="Arial"/>
                <a:ea typeface="Arial"/>
                <a:cs typeface="Arial"/>
                <a:sym typeface="Arial"/>
              </a:defRPr>
            </a:lvl5pPr>
            <a:lvl6pPr marL="0" marR="0" lvl="5" indent="0" algn="r" rtl="0">
              <a:spcBef>
                <a:spcPts val="0"/>
              </a:spcBef>
              <a:spcAft>
                <a:spcPts val="0"/>
              </a:spcAft>
              <a:buNone/>
              <a:defRPr sz="1400" b="1" i="0" u="none" strike="noStrike" cap="none">
                <a:solidFill>
                  <a:srgbClr val="990033"/>
                </a:solidFill>
                <a:latin typeface="Arial"/>
                <a:ea typeface="Arial"/>
                <a:cs typeface="Arial"/>
                <a:sym typeface="Arial"/>
              </a:defRPr>
            </a:lvl6pPr>
            <a:lvl7pPr marL="0" marR="0" lvl="6" indent="0" algn="r" rtl="0">
              <a:spcBef>
                <a:spcPts val="0"/>
              </a:spcBef>
              <a:spcAft>
                <a:spcPts val="0"/>
              </a:spcAft>
              <a:buNone/>
              <a:defRPr sz="1400" b="1" i="0" u="none" strike="noStrike" cap="none">
                <a:solidFill>
                  <a:srgbClr val="990033"/>
                </a:solidFill>
                <a:latin typeface="Arial"/>
                <a:ea typeface="Arial"/>
                <a:cs typeface="Arial"/>
                <a:sym typeface="Arial"/>
              </a:defRPr>
            </a:lvl7pPr>
            <a:lvl8pPr marL="0" marR="0" lvl="7" indent="0" algn="r" rtl="0">
              <a:spcBef>
                <a:spcPts val="0"/>
              </a:spcBef>
              <a:spcAft>
                <a:spcPts val="0"/>
              </a:spcAft>
              <a:buNone/>
              <a:defRPr sz="1400" b="1" i="0" u="none" strike="noStrike" cap="none">
                <a:solidFill>
                  <a:srgbClr val="990033"/>
                </a:solidFill>
                <a:latin typeface="Arial"/>
                <a:ea typeface="Arial"/>
                <a:cs typeface="Arial"/>
                <a:sym typeface="Arial"/>
              </a:defRPr>
            </a:lvl8pPr>
            <a:lvl9pPr marL="0" marR="0" lvl="8" indent="0" algn="r" rtl="0">
              <a:spcBef>
                <a:spcPts val="0"/>
              </a:spcBef>
              <a:spcAft>
                <a:spcPts val="0"/>
              </a:spcAft>
              <a:buNone/>
              <a:defRPr sz="1400" b="1" i="0" u="none" strike="noStrike" cap="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15- </a:t>
            </a:r>
            <a:fld id="{00000000-1234-1234-1234-123412341234}" type="slidenum">
              <a:rPr lang="en-US"/>
              <a:t>‹#›</a:t>
            </a:fld>
            <a:endParaRPr/>
          </a:p>
        </p:txBody>
      </p:sp>
      <p:sp>
        <p:nvSpPr>
          <p:cNvPr id="18" name="Google Shape;18;p66"/>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 name="Google Shape;19;p66"/>
          <p:cNvSpPr/>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900" b="0" i="0" u="none" strike="noStrike" cap="none">
                <a:solidFill>
                  <a:schemeClr val="dk1"/>
                </a:solidFill>
                <a:latin typeface="Arial"/>
                <a:ea typeface="Arial"/>
                <a:cs typeface="Arial"/>
                <a:sym typeface="Arial"/>
              </a:rPr>
              <a:t>Copyright © 2007 </a:t>
            </a:r>
            <a:r>
              <a:rPr lang="en-US" sz="900" b="0" i="0" u="none" strike="noStrike" cap="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a:t>
            </a:fld>
            <a:endParaRPr/>
          </a:p>
        </p:txBody>
      </p:sp>
      <p:sp>
        <p:nvSpPr>
          <p:cNvPr id="78" name="Google Shape;78;p1"/>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pic>
        <p:nvPicPr>
          <p:cNvPr id="79" name="Google Shape;79;p1"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10</a:t>
            </a:fld>
            <a:endParaRPr/>
          </a:p>
        </p:txBody>
      </p:sp>
      <p:pic>
        <p:nvPicPr>
          <p:cNvPr id="404" name="Google Shape;404;p44" descr="fig15_05b"/>
          <p:cNvPicPr preferRelativeResize="0"/>
          <p:nvPr/>
        </p:nvPicPr>
        <p:blipFill rotWithShape="1">
          <a:blip r:embed="rId3">
            <a:alphaModFix/>
          </a:blip>
          <a:srcRect/>
          <a:stretch/>
        </p:blipFill>
        <p:spPr>
          <a:xfrm>
            <a:off x="0" y="101725"/>
            <a:ext cx="9322875" cy="6200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11</a:t>
            </a:fld>
            <a:endParaRPr/>
          </a:p>
        </p:txBody>
      </p:sp>
      <p:sp>
        <p:nvSpPr>
          <p:cNvPr id="411" name="Google Shape;411;p45"/>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(9)</a:t>
            </a:r>
            <a:endParaRPr/>
          </a:p>
        </p:txBody>
      </p:sp>
      <p:sp>
        <p:nvSpPr>
          <p:cNvPr id="412" name="Google Shape;412;p45"/>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SzPts val="1200"/>
              <a:buChar char="■"/>
            </a:pPr>
            <a:r>
              <a:rPr lang="en-US" sz="2000"/>
              <a:t>General Transformation Rules for Relational Algebra Operations:</a:t>
            </a:r>
            <a:endParaRPr/>
          </a:p>
          <a:p>
            <a:pPr marL="342900" lvl="0" indent="-342900" algn="l" rtl="0">
              <a:lnSpc>
                <a:spcPct val="80000"/>
              </a:lnSpc>
              <a:spcBef>
                <a:spcPts val="480"/>
              </a:spcBef>
              <a:spcAft>
                <a:spcPts val="0"/>
              </a:spcAft>
              <a:buSzPts val="1200"/>
              <a:buFont typeface="Noto Sans Symbols"/>
              <a:buNone/>
            </a:pPr>
            <a:r>
              <a:rPr lang="en-US" sz="2000"/>
              <a:t>1. Cascade of </a:t>
            </a:r>
            <a:r>
              <a:rPr lang="en-US" sz="2400">
                <a:latin typeface="Noto Sans Symbols"/>
                <a:ea typeface="Noto Sans Symbols"/>
                <a:cs typeface="Noto Sans Symbols"/>
                <a:sym typeface="Noto Sans Symbols"/>
              </a:rPr>
              <a:t>σ</a:t>
            </a:r>
            <a:r>
              <a:rPr lang="en-US" sz="2000"/>
              <a:t>: A conjunctive selection condition can be broken up into a cascade (sequence) of individual </a:t>
            </a:r>
            <a:r>
              <a:rPr lang="en-US" sz="2400">
                <a:latin typeface="Noto Sans Symbols"/>
                <a:ea typeface="Noto Sans Symbols"/>
                <a:cs typeface="Noto Sans Symbols"/>
                <a:sym typeface="Noto Sans Symbols"/>
              </a:rPr>
              <a:t>σ</a:t>
            </a:r>
            <a:r>
              <a:rPr lang="en-US" sz="2000"/>
              <a:t> operations:</a:t>
            </a:r>
            <a:endParaRPr/>
          </a:p>
          <a:p>
            <a:pPr marL="742950" lvl="1" indent="-285750" algn="l" rtl="0">
              <a:lnSpc>
                <a:spcPct val="80000"/>
              </a:lnSpc>
              <a:spcBef>
                <a:spcPts val="480"/>
              </a:spcBef>
              <a:spcAft>
                <a:spcPts val="0"/>
              </a:spcAft>
              <a:buSzPts val="1320"/>
              <a:buChar char="■"/>
            </a:pPr>
            <a:r>
              <a:rPr lang="en-US" sz="2400">
                <a:latin typeface="Noto Sans Symbols"/>
                <a:ea typeface="Noto Sans Symbols"/>
                <a:cs typeface="Noto Sans Symbols"/>
                <a:sym typeface="Noto Sans Symbols"/>
              </a:rPr>
              <a:t>σ</a:t>
            </a:r>
            <a:r>
              <a:rPr lang="en-US" sz="2000"/>
              <a:t> </a:t>
            </a:r>
            <a:r>
              <a:rPr lang="en-US" sz="2000" baseline="-25000"/>
              <a:t>c1 AND c2 AND ... AND cn</a:t>
            </a:r>
            <a:r>
              <a:rPr lang="en-US" sz="2000"/>
              <a:t>(R) = </a:t>
            </a:r>
            <a:r>
              <a:rPr lang="en-US" sz="2400">
                <a:latin typeface="Noto Sans Symbols"/>
                <a:ea typeface="Noto Sans Symbols"/>
                <a:cs typeface="Noto Sans Symbols"/>
                <a:sym typeface="Noto Sans Symbols"/>
              </a:rPr>
              <a:t>σ</a:t>
            </a:r>
            <a:r>
              <a:rPr lang="en-US" sz="2000" baseline="-25000"/>
              <a:t>c1</a:t>
            </a:r>
            <a:r>
              <a:rPr lang="en-US" sz="2000"/>
              <a:t> (</a:t>
            </a:r>
            <a:r>
              <a:rPr lang="en-US" sz="2400">
                <a:latin typeface="Noto Sans Symbols"/>
                <a:ea typeface="Noto Sans Symbols"/>
                <a:cs typeface="Noto Sans Symbols"/>
                <a:sym typeface="Noto Sans Symbols"/>
              </a:rPr>
              <a:t>σ</a:t>
            </a:r>
            <a:r>
              <a:rPr lang="en-US" sz="2000" baseline="-25000"/>
              <a:t>c2</a:t>
            </a:r>
            <a:r>
              <a:rPr lang="en-US" sz="2000"/>
              <a:t> (...(</a:t>
            </a:r>
            <a:r>
              <a:rPr lang="en-US" sz="2400">
                <a:latin typeface="Noto Sans Symbols"/>
                <a:ea typeface="Noto Sans Symbols"/>
                <a:cs typeface="Noto Sans Symbols"/>
                <a:sym typeface="Noto Sans Symbols"/>
              </a:rPr>
              <a:t>σ</a:t>
            </a:r>
            <a:r>
              <a:rPr lang="en-US" sz="2000" baseline="-25000"/>
              <a:t>cn</a:t>
            </a:r>
            <a:r>
              <a:rPr lang="en-US" sz="2000"/>
              <a:t>(R))...) ) 	</a:t>
            </a:r>
            <a:endParaRPr/>
          </a:p>
          <a:p>
            <a:pPr marL="342900" lvl="0" indent="-342900" algn="l" rtl="0">
              <a:lnSpc>
                <a:spcPct val="80000"/>
              </a:lnSpc>
              <a:spcBef>
                <a:spcPts val="480"/>
              </a:spcBef>
              <a:spcAft>
                <a:spcPts val="0"/>
              </a:spcAft>
              <a:buSzPts val="1200"/>
              <a:buFont typeface="Noto Sans Symbols"/>
              <a:buNone/>
            </a:pPr>
            <a:r>
              <a:rPr lang="en-US" sz="2000"/>
              <a:t>2. Commutativity of </a:t>
            </a:r>
            <a:r>
              <a:rPr lang="en-US" sz="2400">
                <a:latin typeface="Noto Sans Symbols"/>
                <a:ea typeface="Noto Sans Symbols"/>
                <a:cs typeface="Noto Sans Symbols"/>
                <a:sym typeface="Noto Sans Symbols"/>
              </a:rPr>
              <a:t>σ</a:t>
            </a:r>
            <a:r>
              <a:rPr lang="en-US" sz="2000"/>
              <a:t>: The </a:t>
            </a:r>
            <a:r>
              <a:rPr lang="en-US" sz="2400">
                <a:latin typeface="Noto Sans Symbols"/>
                <a:ea typeface="Noto Sans Symbols"/>
                <a:cs typeface="Noto Sans Symbols"/>
                <a:sym typeface="Noto Sans Symbols"/>
              </a:rPr>
              <a:t>σ</a:t>
            </a:r>
            <a:r>
              <a:rPr lang="en-US" sz="2000"/>
              <a:t> operation is commutative:</a:t>
            </a:r>
            <a:endParaRPr/>
          </a:p>
          <a:p>
            <a:pPr marL="742950" lvl="1" indent="-285750" algn="l" rtl="0">
              <a:lnSpc>
                <a:spcPct val="80000"/>
              </a:lnSpc>
              <a:spcBef>
                <a:spcPts val="480"/>
              </a:spcBef>
              <a:spcAft>
                <a:spcPts val="0"/>
              </a:spcAft>
              <a:buSzPts val="1320"/>
              <a:buChar char="■"/>
            </a:pPr>
            <a:r>
              <a:rPr lang="en-US" sz="2400">
                <a:latin typeface="Noto Sans Symbols"/>
                <a:ea typeface="Noto Sans Symbols"/>
                <a:cs typeface="Noto Sans Symbols"/>
                <a:sym typeface="Noto Sans Symbols"/>
              </a:rPr>
              <a:t>σ</a:t>
            </a:r>
            <a:r>
              <a:rPr lang="en-US" sz="2000" baseline="-25000"/>
              <a:t>c1</a:t>
            </a:r>
            <a:r>
              <a:rPr lang="en-US" sz="2000"/>
              <a:t> (</a:t>
            </a:r>
            <a:r>
              <a:rPr lang="en-US" sz="2400">
                <a:latin typeface="Noto Sans Symbols"/>
                <a:ea typeface="Noto Sans Symbols"/>
                <a:cs typeface="Noto Sans Symbols"/>
                <a:sym typeface="Noto Sans Symbols"/>
              </a:rPr>
              <a:t>σ</a:t>
            </a:r>
            <a:r>
              <a:rPr lang="en-US" sz="2000" baseline="-25000"/>
              <a:t>c2</a:t>
            </a:r>
            <a:r>
              <a:rPr lang="en-US" sz="2000"/>
              <a:t>(R)) = </a:t>
            </a:r>
            <a:r>
              <a:rPr lang="en-US" sz="2400">
                <a:latin typeface="Noto Sans Symbols"/>
                <a:ea typeface="Noto Sans Symbols"/>
                <a:cs typeface="Noto Sans Symbols"/>
                <a:sym typeface="Noto Sans Symbols"/>
              </a:rPr>
              <a:t>σ</a:t>
            </a:r>
            <a:r>
              <a:rPr lang="en-US" sz="2000" baseline="-25000"/>
              <a:t>c2</a:t>
            </a:r>
            <a:r>
              <a:rPr lang="en-US" sz="2000"/>
              <a:t> (</a:t>
            </a:r>
            <a:r>
              <a:rPr lang="en-US" sz="2400">
                <a:latin typeface="Noto Sans Symbols"/>
                <a:ea typeface="Noto Sans Symbols"/>
                <a:cs typeface="Noto Sans Symbols"/>
                <a:sym typeface="Noto Sans Symbols"/>
              </a:rPr>
              <a:t>σ</a:t>
            </a:r>
            <a:r>
              <a:rPr lang="en-US" sz="2000" baseline="-25000"/>
              <a:t>c1</a:t>
            </a:r>
            <a:r>
              <a:rPr lang="en-US" sz="2000"/>
              <a:t>(R)) </a:t>
            </a:r>
            <a:endParaRPr/>
          </a:p>
          <a:p>
            <a:pPr marL="342900" lvl="0" indent="-342900" algn="l" rtl="0">
              <a:lnSpc>
                <a:spcPct val="80000"/>
              </a:lnSpc>
              <a:spcBef>
                <a:spcPts val="480"/>
              </a:spcBef>
              <a:spcAft>
                <a:spcPts val="0"/>
              </a:spcAft>
              <a:buSzPts val="1200"/>
              <a:buFont typeface="Noto Sans Symbols"/>
              <a:buNone/>
            </a:pPr>
            <a:r>
              <a:rPr lang="en-US" sz="2000"/>
              <a:t>3. Cascade of </a:t>
            </a:r>
            <a:r>
              <a:rPr lang="en-US" sz="2400">
                <a:latin typeface="Noto Sans Symbols"/>
                <a:ea typeface="Noto Sans Symbols"/>
                <a:cs typeface="Noto Sans Symbols"/>
                <a:sym typeface="Noto Sans Symbols"/>
              </a:rPr>
              <a:t>π</a:t>
            </a:r>
            <a:r>
              <a:rPr lang="en-US" sz="2000"/>
              <a:t>: In a cascade (sequence) of </a:t>
            </a:r>
            <a:r>
              <a:rPr lang="en-US" sz="2400">
                <a:latin typeface="Noto Sans Symbols"/>
                <a:ea typeface="Noto Sans Symbols"/>
                <a:cs typeface="Noto Sans Symbols"/>
                <a:sym typeface="Noto Sans Symbols"/>
              </a:rPr>
              <a:t>π</a:t>
            </a:r>
            <a:r>
              <a:rPr lang="en-US" sz="2000"/>
              <a:t> operations, all but the last one can be ignored: </a:t>
            </a:r>
            <a:endParaRPr/>
          </a:p>
          <a:p>
            <a:pPr marL="742950" lvl="1" indent="-285750" algn="l" rtl="0">
              <a:lnSpc>
                <a:spcPct val="80000"/>
              </a:lnSpc>
              <a:spcBef>
                <a:spcPts val="480"/>
              </a:spcBef>
              <a:spcAft>
                <a:spcPts val="0"/>
              </a:spcAft>
              <a:buSzPts val="1320"/>
              <a:buChar char="■"/>
            </a:pPr>
            <a:r>
              <a:rPr lang="en-US" sz="2400">
                <a:latin typeface="Noto Sans Symbols"/>
                <a:ea typeface="Noto Sans Symbols"/>
                <a:cs typeface="Noto Sans Symbols"/>
                <a:sym typeface="Noto Sans Symbols"/>
              </a:rPr>
              <a:t>π</a:t>
            </a:r>
            <a:r>
              <a:rPr lang="en-US" sz="2000" baseline="-25000"/>
              <a:t>List1</a:t>
            </a:r>
            <a:r>
              <a:rPr lang="en-US" sz="2000"/>
              <a:t> (</a:t>
            </a:r>
            <a:r>
              <a:rPr lang="en-US" sz="2400">
                <a:latin typeface="Noto Sans Symbols"/>
                <a:ea typeface="Noto Sans Symbols"/>
                <a:cs typeface="Noto Sans Symbols"/>
                <a:sym typeface="Noto Sans Symbols"/>
              </a:rPr>
              <a:t>π</a:t>
            </a:r>
            <a:r>
              <a:rPr lang="en-US" sz="2000" baseline="-25000"/>
              <a:t>List2</a:t>
            </a:r>
            <a:r>
              <a:rPr lang="en-US" sz="2000"/>
              <a:t> (...(</a:t>
            </a:r>
            <a:r>
              <a:rPr lang="en-US" sz="2400">
                <a:latin typeface="Noto Sans Symbols"/>
                <a:ea typeface="Noto Sans Symbols"/>
                <a:cs typeface="Noto Sans Symbols"/>
                <a:sym typeface="Noto Sans Symbols"/>
              </a:rPr>
              <a:t>π</a:t>
            </a:r>
            <a:r>
              <a:rPr lang="en-US" sz="2000" baseline="-25000"/>
              <a:t>Listn</a:t>
            </a:r>
            <a:r>
              <a:rPr lang="en-US" sz="2000"/>
              <a:t>(R))...) ) = </a:t>
            </a:r>
            <a:r>
              <a:rPr lang="en-US" sz="2400">
                <a:latin typeface="Noto Sans Symbols"/>
                <a:ea typeface="Noto Sans Symbols"/>
                <a:cs typeface="Noto Sans Symbols"/>
                <a:sym typeface="Noto Sans Symbols"/>
              </a:rPr>
              <a:t>π</a:t>
            </a:r>
            <a:r>
              <a:rPr lang="en-US" sz="2000" baseline="-25000"/>
              <a:t>List1</a:t>
            </a:r>
            <a:r>
              <a:rPr lang="en-US" sz="2000"/>
              <a:t>(R) </a:t>
            </a:r>
            <a:endParaRPr/>
          </a:p>
          <a:p>
            <a:pPr marL="342900" lvl="0" indent="-342900" algn="l" rtl="0">
              <a:lnSpc>
                <a:spcPct val="80000"/>
              </a:lnSpc>
              <a:spcBef>
                <a:spcPts val="480"/>
              </a:spcBef>
              <a:spcAft>
                <a:spcPts val="0"/>
              </a:spcAft>
              <a:buSzPts val="1200"/>
              <a:buFont typeface="Noto Sans Symbols"/>
              <a:buNone/>
            </a:pPr>
            <a:r>
              <a:rPr lang="en-US" sz="2000"/>
              <a:t>4. Commuting </a:t>
            </a:r>
            <a:r>
              <a:rPr lang="en-US" sz="2400">
                <a:latin typeface="Noto Sans Symbols"/>
                <a:ea typeface="Noto Sans Symbols"/>
                <a:cs typeface="Noto Sans Symbols"/>
                <a:sym typeface="Noto Sans Symbols"/>
              </a:rPr>
              <a:t>σ</a:t>
            </a:r>
            <a:r>
              <a:rPr lang="en-US" sz="2000"/>
              <a:t> with </a:t>
            </a:r>
            <a:r>
              <a:rPr lang="en-US" sz="2400">
                <a:latin typeface="Noto Sans Symbols"/>
                <a:ea typeface="Noto Sans Symbols"/>
                <a:cs typeface="Noto Sans Symbols"/>
                <a:sym typeface="Noto Sans Symbols"/>
              </a:rPr>
              <a:t>π</a:t>
            </a:r>
            <a:r>
              <a:rPr lang="en-US" sz="2000"/>
              <a:t>: If the selection condition c involves only the attributes A1, ..., An in the projection list, the two operations can be commuted:</a:t>
            </a:r>
            <a:endParaRPr/>
          </a:p>
          <a:p>
            <a:pPr marL="742950" lvl="1" indent="-285750" algn="l" rtl="0">
              <a:lnSpc>
                <a:spcPct val="80000"/>
              </a:lnSpc>
              <a:spcBef>
                <a:spcPts val="480"/>
              </a:spcBef>
              <a:spcAft>
                <a:spcPts val="0"/>
              </a:spcAft>
              <a:buSzPts val="1320"/>
              <a:buChar char="■"/>
            </a:pPr>
            <a:r>
              <a:rPr lang="en-US" sz="2400">
                <a:latin typeface="Noto Sans Symbols"/>
                <a:ea typeface="Noto Sans Symbols"/>
                <a:cs typeface="Noto Sans Symbols"/>
                <a:sym typeface="Noto Sans Symbols"/>
              </a:rPr>
              <a:t>π</a:t>
            </a:r>
            <a:r>
              <a:rPr lang="en-US" sz="2000" baseline="-25000"/>
              <a:t>A1, A2, ..., An</a:t>
            </a:r>
            <a:r>
              <a:rPr lang="en-US" sz="2000"/>
              <a:t> (</a:t>
            </a:r>
            <a:r>
              <a:rPr lang="en-US" sz="2400">
                <a:latin typeface="Noto Sans Symbols"/>
                <a:ea typeface="Noto Sans Symbols"/>
                <a:cs typeface="Noto Sans Symbols"/>
                <a:sym typeface="Noto Sans Symbols"/>
              </a:rPr>
              <a:t>σ</a:t>
            </a:r>
            <a:r>
              <a:rPr lang="en-US" sz="2000" baseline="-25000"/>
              <a:t>c</a:t>
            </a:r>
            <a:r>
              <a:rPr lang="en-US" sz="2000"/>
              <a:t> (R)) = </a:t>
            </a:r>
            <a:r>
              <a:rPr lang="en-US" sz="2400">
                <a:latin typeface="Noto Sans Symbols"/>
                <a:ea typeface="Noto Sans Symbols"/>
                <a:cs typeface="Noto Sans Symbols"/>
                <a:sym typeface="Noto Sans Symbols"/>
              </a:rPr>
              <a:t>σ</a:t>
            </a:r>
            <a:r>
              <a:rPr lang="en-US" sz="2000" baseline="-25000"/>
              <a:t>c</a:t>
            </a:r>
            <a:r>
              <a:rPr lang="en-US" sz="2000"/>
              <a:t> (</a:t>
            </a:r>
            <a:r>
              <a:rPr lang="en-US" sz="2400">
                <a:latin typeface="Noto Sans Symbols"/>
                <a:ea typeface="Noto Sans Symbols"/>
                <a:cs typeface="Noto Sans Symbols"/>
                <a:sym typeface="Noto Sans Symbols"/>
              </a:rPr>
              <a:t>π</a:t>
            </a:r>
            <a:r>
              <a:rPr lang="en-US" sz="2000" baseline="-25000"/>
              <a:t>A1, A2, ..., An</a:t>
            </a:r>
            <a:r>
              <a:rPr lang="en-US" sz="2000"/>
              <a:t> (R))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12</a:t>
            </a:fld>
            <a:endParaRPr/>
          </a:p>
        </p:txBody>
      </p:sp>
      <p:sp>
        <p:nvSpPr>
          <p:cNvPr id="419" name="Google Shape;419;p46"/>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(10)</a:t>
            </a:r>
            <a:endParaRPr/>
          </a:p>
        </p:txBody>
      </p:sp>
      <p:sp>
        <p:nvSpPr>
          <p:cNvPr id="420" name="Google Shape;420;p46"/>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SzPts val="1200"/>
              <a:buChar char="■"/>
            </a:pPr>
            <a:r>
              <a:rPr lang="en-US" sz="2000"/>
              <a:t>General Transformation Rules for Relational Algebra Operations (contd.):</a:t>
            </a:r>
            <a:endParaRPr/>
          </a:p>
          <a:p>
            <a:pPr marL="342900" lvl="0" indent="-342900" algn="l" rtl="0">
              <a:lnSpc>
                <a:spcPct val="90000"/>
              </a:lnSpc>
              <a:spcBef>
                <a:spcPts val="400"/>
              </a:spcBef>
              <a:spcAft>
                <a:spcPts val="0"/>
              </a:spcAft>
              <a:buSzPts val="1200"/>
              <a:buFont typeface="Noto Sans Symbols"/>
              <a:buNone/>
            </a:pPr>
            <a:r>
              <a:rPr lang="en-US" sz="2000"/>
              <a:t>5. Commutativity of     ( and x ): The     operation is commutative as is the x operation:</a:t>
            </a:r>
            <a:endParaRPr/>
          </a:p>
          <a:p>
            <a:pPr marL="742950" lvl="1" indent="-285750" algn="l" rtl="0">
              <a:lnSpc>
                <a:spcPct val="90000"/>
              </a:lnSpc>
              <a:spcBef>
                <a:spcPts val="400"/>
              </a:spcBef>
              <a:spcAft>
                <a:spcPts val="0"/>
              </a:spcAft>
              <a:buSzPts val="1100"/>
              <a:buChar char="■"/>
            </a:pPr>
            <a:r>
              <a:rPr lang="en-US" sz="2000"/>
              <a:t>R    </a:t>
            </a:r>
            <a:r>
              <a:rPr lang="en-US" sz="2000" baseline="-25000"/>
              <a:t>C</a:t>
            </a:r>
            <a:r>
              <a:rPr lang="en-US" sz="2000"/>
              <a:t> S = S    </a:t>
            </a:r>
            <a:r>
              <a:rPr lang="en-US" sz="2000" baseline="-25000"/>
              <a:t>C</a:t>
            </a:r>
            <a:r>
              <a:rPr lang="en-US" sz="2000"/>
              <a:t> R;  R x  S = S x  R 	</a:t>
            </a:r>
            <a:endParaRPr/>
          </a:p>
          <a:p>
            <a:pPr marL="342900" lvl="0" indent="-342900" algn="l" rtl="0">
              <a:lnSpc>
                <a:spcPct val="90000"/>
              </a:lnSpc>
              <a:spcBef>
                <a:spcPts val="480"/>
              </a:spcBef>
              <a:spcAft>
                <a:spcPts val="0"/>
              </a:spcAft>
              <a:buSzPts val="1200"/>
              <a:buFont typeface="Noto Sans Symbols"/>
              <a:buNone/>
            </a:pPr>
            <a:r>
              <a:rPr lang="en-US" sz="2000"/>
              <a:t>6. Commuting </a:t>
            </a:r>
            <a:r>
              <a:rPr lang="en-US" sz="2400">
                <a:latin typeface="Noto Sans Symbols"/>
                <a:ea typeface="Noto Sans Symbols"/>
                <a:cs typeface="Noto Sans Symbols"/>
                <a:sym typeface="Noto Sans Symbols"/>
              </a:rPr>
              <a:t>σ</a:t>
            </a:r>
            <a:r>
              <a:rPr lang="en-US" sz="2000"/>
              <a:t> with     (or x ): If all the attributes in the selection condition c involve only the attributes of one of the relations being joined—say, R—the two operations can be commuted as follows: </a:t>
            </a:r>
            <a:endParaRPr/>
          </a:p>
          <a:p>
            <a:pPr marL="742950" lvl="1" indent="-285750" algn="l" rtl="0">
              <a:lnSpc>
                <a:spcPct val="90000"/>
              </a:lnSpc>
              <a:spcBef>
                <a:spcPts val="480"/>
              </a:spcBef>
              <a:spcAft>
                <a:spcPts val="0"/>
              </a:spcAft>
              <a:buSzPts val="1320"/>
              <a:buChar char="■"/>
            </a:pPr>
            <a:r>
              <a:rPr lang="en-US" sz="2400">
                <a:latin typeface="Noto Sans Symbols"/>
                <a:ea typeface="Noto Sans Symbols"/>
                <a:cs typeface="Noto Sans Symbols"/>
                <a:sym typeface="Noto Sans Symbols"/>
              </a:rPr>
              <a:t>σ</a:t>
            </a:r>
            <a:r>
              <a:rPr lang="en-US" sz="2000" baseline="-25000"/>
              <a:t>c</a:t>
            </a:r>
            <a:r>
              <a:rPr lang="en-US" sz="2000"/>
              <a:t> ( R     S ) =  (</a:t>
            </a:r>
            <a:r>
              <a:rPr lang="en-US" sz="2400">
                <a:latin typeface="Noto Sans Symbols"/>
                <a:ea typeface="Noto Sans Symbols"/>
                <a:cs typeface="Noto Sans Symbols"/>
                <a:sym typeface="Noto Sans Symbols"/>
              </a:rPr>
              <a:t>σ</a:t>
            </a:r>
            <a:r>
              <a:rPr lang="en-US" sz="2000" baseline="-25000"/>
              <a:t>c</a:t>
            </a:r>
            <a:r>
              <a:rPr lang="en-US" sz="2000"/>
              <a:t> (R))     S</a:t>
            </a:r>
            <a:endParaRPr/>
          </a:p>
          <a:p>
            <a:pPr marL="342900" lvl="0" indent="-342900" algn="l" rtl="0">
              <a:lnSpc>
                <a:spcPct val="90000"/>
              </a:lnSpc>
              <a:spcBef>
                <a:spcPts val="400"/>
              </a:spcBef>
              <a:spcAft>
                <a:spcPts val="0"/>
              </a:spcAft>
              <a:buSzPts val="1200"/>
              <a:buChar char="■"/>
            </a:pPr>
            <a:r>
              <a:rPr lang="en-US" sz="2000"/>
              <a:t>Alternatively, if the selection condition c can be written as (c1 and c2), where condition c1 involves only the attributes of R and condition c2 involves only the attributes of S, the operations commute as follows: </a:t>
            </a:r>
            <a:endParaRPr/>
          </a:p>
          <a:p>
            <a:pPr marL="742950" lvl="1" indent="-285750" algn="l" rtl="0">
              <a:lnSpc>
                <a:spcPct val="90000"/>
              </a:lnSpc>
              <a:spcBef>
                <a:spcPts val="480"/>
              </a:spcBef>
              <a:spcAft>
                <a:spcPts val="0"/>
              </a:spcAft>
              <a:buSzPts val="1320"/>
              <a:buChar char="■"/>
            </a:pPr>
            <a:r>
              <a:rPr lang="en-US" sz="2400">
                <a:latin typeface="Noto Sans Symbols"/>
                <a:ea typeface="Noto Sans Symbols"/>
                <a:cs typeface="Noto Sans Symbols"/>
                <a:sym typeface="Noto Sans Symbols"/>
              </a:rPr>
              <a:t>σ</a:t>
            </a:r>
            <a:r>
              <a:rPr lang="en-US" sz="2000" baseline="-25000"/>
              <a:t>c</a:t>
            </a:r>
            <a:r>
              <a:rPr lang="en-US" sz="2000"/>
              <a:t> ( R     S )  =  (</a:t>
            </a:r>
            <a:r>
              <a:rPr lang="en-US" sz="2400">
                <a:latin typeface="Noto Sans Symbols"/>
                <a:ea typeface="Noto Sans Symbols"/>
                <a:cs typeface="Noto Sans Symbols"/>
                <a:sym typeface="Noto Sans Symbols"/>
              </a:rPr>
              <a:t>σ</a:t>
            </a:r>
            <a:r>
              <a:rPr lang="en-US" sz="2000" baseline="-25000"/>
              <a:t>c1</a:t>
            </a:r>
            <a:r>
              <a:rPr lang="en-US" sz="2000"/>
              <a:t> (R))     (</a:t>
            </a:r>
            <a:r>
              <a:rPr lang="en-US" sz="2400">
                <a:latin typeface="Noto Sans Symbols"/>
                <a:ea typeface="Noto Sans Symbols"/>
                <a:cs typeface="Noto Sans Symbols"/>
                <a:sym typeface="Noto Sans Symbols"/>
              </a:rPr>
              <a:t>σ</a:t>
            </a:r>
            <a:r>
              <a:rPr lang="en-US" sz="2000" baseline="-25000"/>
              <a:t>c2</a:t>
            </a:r>
            <a:r>
              <a:rPr lang="en-US" sz="2000"/>
              <a:t> (S)) </a:t>
            </a:r>
            <a:endParaRPr/>
          </a:p>
        </p:txBody>
      </p:sp>
      <p:grpSp>
        <p:nvGrpSpPr>
          <p:cNvPr id="421" name="Google Shape;421;p46"/>
          <p:cNvGrpSpPr/>
          <p:nvPr/>
        </p:nvGrpSpPr>
        <p:grpSpPr>
          <a:xfrm>
            <a:off x="4419600" y="2263775"/>
            <a:ext cx="219075" cy="174625"/>
            <a:chOff x="377" y="2904"/>
            <a:chExt cx="154" cy="110"/>
          </a:xfrm>
        </p:grpSpPr>
        <p:cxnSp>
          <p:nvCxnSpPr>
            <p:cNvPr id="422" name="Google Shape;422;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23" name="Google Shape;423;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24" name="Google Shape;424;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25" name="Google Shape;425;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26" name="Google Shape;426;p46"/>
          <p:cNvGrpSpPr/>
          <p:nvPr/>
        </p:nvGrpSpPr>
        <p:grpSpPr>
          <a:xfrm>
            <a:off x="2590800" y="2286000"/>
            <a:ext cx="219075" cy="174625"/>
            <a:chOff x="377" y="2904"/>
            <a:chExt cx="154" cy="110"/>
          </a:xfrm>
        </p:grpSpPr>
        <p:cxnSp>
          <p:nvCxnSpPr>
            <p:cNvPr id="427" name="Google Shape;427;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28" name="Google Shape;428;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29" name="Google Shape;429;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30" name="Google Shape;430;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31" name="Google Shape;431;p46"/>
          <p:cNvGrpSpPr/>
          <p:nvPr/>
        </p:nvGrpSpPr>
        <p:grpSpPr>
          <a:xfrm>
            <a:off x="1295400" y="2881313"/>
            <a:ext cx="212725" cy="174625"/>
            <a:chOff x="377" y="2904"/>
            <a:chExt cx="154" cy="110"/>
          </a:xfrm>
        </p:grpSpPr>
        <p:cxnSp>
          <p:nvCxnSpPr>
            <p:cNvPr id="432" name="Google Shape;432;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33" name="Google Shape;433;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34" name="Google Shape;434;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35" name="Google Shape;435;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36" name="Google Shape;436;p46"/>
          <p:cNvGrpSpPr/>
          <p:nvPr/>
        </p:nvGrpSpPr>
        <p:grpSpPr>
          <a:xfrm>
            <a:off x="2438400" y="2873375"/>
            <a:ext cx="219075" cy="174625"/>
            <a:chOff x="377" y="2904"/>
            <a:chExt cx="154" cy="110"/>
          </a:xfrm>
        </p:grpSpPr>
        <p:cxnSp>
          <p:nvCxnSpPr>
            <p:cNvPr id="437" name="Google Shape;437;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38" name="Google Shape;438;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39" name="Google Shape;439;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40" name="Google Shape;440;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41" name="Google Shape;441;p46"/>
          <p:cNvGrpSpPr/>
          <p:nvPr/>
        </p:nvGrpSpPr>
        <p:grpSpPr>
          <a:xfrm>
            <a:off x="2743200" y="3330575"/>
            <a:ext cx="219075" cy="174625"/>
            <a:chOff x="377" y="2904"/>
            <a:chExt cx="154" cy="110"/>
          </a:xfrm>
        </p:grpSpPr>
        <p:cxnSp>
          <p:nvCxnSpPr>
            <p:cNvPr id="442" name="Google Shape;442;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43" name="Google Shape;443;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44" name="Google Shape;444;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45" name="Google Shape;445;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46" name="Google Shape;446;p46"/>
          <p:cNvGrpSpPr/>
          <p:nvPr/>
        </p:nvGrpSpPr>
        <p:grpSpPr>
          <a:xfrm>
            <a:off x="1838325" y="4191000"/>
            <a:ext cx="219075" cy="174625"/>
            <a:chOff x="377" y="2904"/>
            <a:chExt cx="154" cy="110"/>
          </a:xfrm>
        </p:grpSpPr>
        <p:cxnSp>
          <p:nvCxnSpPr>
            <p:cNvPr id="447" name="Google Shape;447;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48" name="Google Shape;448;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49" name="Google Shape;449;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50" name="Google Shape;450;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51" name="Google Shape;451;p46"/>
          <p:cNvGrpSpPr/>
          <p:nvPr/>
        </p:nvGrpSpPr>
        <p:grpSpPr>
          <a:xfrm>
            <a:off x="3733800" y="4191000"/>
            <a:ext cx="219075" cy="174625"/>
            <a:chOff x="377" y="2904"/>
            <a:chExt cx="154" cy="110"/>
          </a:xfrm>
        </p:grpSpPr>
        <p:cxnSp>
          <p:nvCxnSpPr>
            <p:cNvPr id="452" name="Google Shape;452;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53" name="Google Shape;453;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54" name="Google Shape;454;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55" name="Google Shape;455;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56" name="Google Shape;456;p46"/>
          <p:cNvGrpSpPr/>
          <p:nvPr/>
        </p:nvGrpSpPr>
        <p:grpSpPr>
          <a:xfrm>
            <a:off x="3886200" y="5486400"/>
            <a:ext cx="219075" cy="174625"/>
            <a:chOff x="377" y="2904"/>
            <a:chExt cx="154" cy="110"/>
          </a:xfrm>
        </p:grpSpPr>
        <p:cxnSp>
          <p:nvCxnSpPr>
            <p:cNvPr id="457" name="Google Shape;457;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58" name="Google Shape;458;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59" name="Google Shape;459;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60" name="Google Shape;460;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61" name="Google Shape;461;p46"/>
          <p:cNvGrpSpPr/>
          <p:nvPr/>
        </p:nvGrpSpPr>
        <p:grpSpPr>
          <a:xfrm>
            <a:off x="1828800" y="5486400"/>
            <a:ext cx="219075" cy="174625"/>
            <a:chOff x="377" y="2904"/>
            <a:chExt cx="154" cy="110"/>
          </a:xfrm>
        </p:grpSpPr>
        <p:cxnSp>
          <p:nvCxnSpPr>
            <p:cNvPr id="462" name="Google Shape;462;p46"/>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63" name="Google Shape;463;p46"/>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64" name="Google Shape;464;p46"/>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65" name="Google Shape;465;p46"/>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13</a:t>
            </a:fld>
            <a:endParaRPr/>
          </a:p>
        </p:txBody>
      </p:sp>
      <p:sp>
        <p:nvSpPr>
          <p:cNvPr id="472" name="Google Shape;472;p47"/>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(11)</a:t>
            </a:r>
            <a:endParaRPr/>
          </a:p>
        </p:txBody>
      </p:sp>
      <p:sp>
        <p:nvSpPr>
          <p:cNvPr id="473" name="Google Shape;473;p47"/>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spcBef>
                <a:spcPts val="0"/>
              </a:spcBef>
              <a:spcAft>
                <a:spcPts val="0"/>
              </a:spcAft>
              <a:buSzPts val="1440"/>
              <a:buChar char="■"/>
            </a:pPr>
            <a:r>
              <a:rPr lang="en-US" sz="2400"/>
              <a:t>General Transformation Rules for Relational Algebra Operations (contd.):</a:t>
            </a:r>
            <a:endParaRPr/>
          </a:p>
          <a:p>
            <a:pPr marL="342900" lvl="0" indent="-342900" algn="l" rtl="0">
              <a:spcBef>
                <a:spcPts val="560"/>
              </a:spcBef>
              <a:spcAft>
                <a:spcPts val="0"/>
              </a:spcAft>
              <a:buSzPts val="1440"/>
              <a:buFont typeface="Noto Sans Symbols"/>
              <a:buNone/>
            </a:pPr>
            <a:r>
              <a:rPr lang="en-US" sz="2400"/>
              <a:t>7. Commuting </a:t>
            </a:r>
            <a:r>
              <a:rPr lang="en-US">
                <a:latin typeface="Noto Sans Symbols"/>
                <a:ea typeface="Noto Sans Symbols"/>
                <a:cs typeface="Noto Sans Symbols"/>
                <a:sym typeface="Noto Sans Symbols"/>
              </a:rPr>
              <a:t>π</a:t>
            </a:r>
            <a:r>
              <a:rPr lang="en-US" sz="2400"/>
              <a:t> with    (or x): Suppose that the projection list is L = {A1, ..., An, B1, ..., Bm}, where A1, ..., An are attributes of R and B1, ..., Bm are attributes of S. If the join condition c involves only attributes in L, the two operations can be commuted as follows: 	</a:t>
            </a:r>
            <a:endParaRPr/>
          </a:p>
          <a:p>
            <a:pPr marL="742950" lvl="1" indent="-285750" algn="l" rtl="0">
              <a:spcBef>
                <a:spcPts val="520"/>
              </a:spcBef>
              <a:spcAft>
                <a:spcPts val="0"/>
              </a:spcAft>
              <a:buSzPts val="1430"/>
              <a:buChar char="■"/>
            </a:pPr>
            <a:r>
              <a:rPr lang="en-US">
                <a:latin typeface="Noto Sans Symbols"/>
                <a:ea typeface="Noto Sans Symbols"/>
                <a:cs typeface="Noto Sans Symbols"/>
                <a:sym typeface="Noto Sans Symbols"/>
              </a:rPr>
              <a:t>π</a:t>
            </a:r>
            <a:r>
              <a:rPr lang="en-US" sz="2200" baseline="-25000"/>
              <a:t>L</a:t>
            </a:r>
            <a:r>
              <a:rPr lang="en-US" sz="2200"/>
              <a:t> ( R    </a:t>
            </a:r>
            <a:r>
              <a:rPr lang="en-US" sz="2200" baseline="-25000"/>
              <a:t>C</a:t>
            </a:r>
            <a:r>
              <a:rPr lang="en-US" sz="2200"/>
              <a:t> S )  = (</a:t>
            </a:r>
            <a:r>
              <a:rPr lang="en-US">
                <a:latin typeface="Noto Sans Symbols"/>
                <a:ea typeface="Noto Sans Symbols"/>
                <a:cs typeface="Noto Sans Symbols"/>
                <a:sym typeface="Noto Sans Symbols"/>
              </a:rPr>
              <a:t>π</a:t>
            </a:r>
            <a:r>
              <a:rPr lang="en-US" sz="2200" baseline="-25000"/>
              <a:t>A1, ..., An</a:t>
            </a:r>
            <a:r>
              <a:rPr lang="en-US" sz="2200"/>
              <a:t> (R))     </a:t>
            </a:r>
            <a:r>
              <a:rPr lang="en-US" sz="2200" baseline="-25000"/>
              <a:t>C</a:t>
            </a:r>
            <a:r>
              <a:rPr lang="en-US" sz="2200"/>
              <a:t> (</a:t>
            </a:r>
            <a:r>
              <a:rPr lang="en-US">
                <a:latin typeface="Noto Sans Symbols"/>
                <a:ea typeface="Noto Sans Symbols"/>
                <a:cs typeface="Noto Sans Symbols"/>
                <a:sym typeface="Noto Sans Symbols"/>
              </a:rPr>
              <a:t>π</a:t>
            </a:r>
            <a:r>
              <a:rPr lang="en-US" sz="2200"/>
              <a:t> </a:t>
            </a:r>
            <a:r>
              <a:rPr lang="en-US" sz="2200" baseline="-25000"/>
              <a:t>B1, ..., Bm</a:t>
            </a:r>
            <a:r>
              <a:rPr lang="en-US" sz="2200"/>
              <a:t> (S))</a:t>
            </a:r>
            <a:endParaRPr/>
          </a:p>
          <a:p>
            <a:pPr marL="342900" lvl="0" indent="-342900" algn="l" rtl="0">
              <a:spcBef>
                <a:spcPts val="560"/>
              </a:spcBef>
              <a:spcAft>
                <a:spcPts val="0"/>
              </a:spcAft>
              <a:buSzPts val="1440"/>
              <a:buChar char="■"/>
            </a:pPr>
            <a:r>
              <a:rPr lang="en-US" sz="2400"/>
              <a:t>If the join condition C contains additional attributes not in L, these must be added to the projection list, and a final </a:t>
            </a:r>
            <a:r>
              <a:rPr lang="en-US">
                <a:latin typeface="Noto Sans Symbols"/>
                <a:ea typeface="Noto Sans Symbols"/>
                <a:cs typeface="Noto Sans Symbols"/>
                <a:sym typeface="Noto Sans Symbols"/>
              </a:rPr>
              <a:t>π</a:t>
            </a:r>
            <a:r>
              <a:rPr lang="en-US" sz="2400"/>
              <a:t> operation is needed. </a:t>
            </a:r>
            <a:endParaRPr/>
          </a:p>
        </p:txBody>
      </p:sp>
      <p:grpSp>
        <p:nvGrpSpPr>
          <p:cNvPr id="474" name="Google Shape;474;p47"/>
          <p:cNvGrpSpPr/>
          <p:nvPr/>
        </p:nvGrpSpPr>
        <p:grpSpPr>
          <a:xfrm>
            <a:off x="1828800" y="4549775"/>
            <a:ext cx="219075" cy="174625"/>
            <a:chOff x="377" y="2904"/>
            <a:chExt cx="154" cy="110"/>
          </a:xfrm>
        </p:grpSpPr>
        <p:cxnSp>
          <p:nvCxnSpPr>
            <p:cNvPr id="475" name="Google Shape;475;p47"/>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76" name="Google Shape;476;p47"/>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77" name="Google Shape;477;p47"/>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78" name="Google Shape;478;p47"/>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79" name="Google Shape;479;p47"/>
          <p:cNvGrpSpPr/>
          <p:nvPr/>
        </p:nvGrpSpPr>
        <p:grpSpPr>
          <a:xfrm>
            <a:off x="4876800" y="4549775"/>
            <a:ext cx="219075" cy="174625"/>
            <a:chOff x="377" y="2904"/>
            <a:chExt cx="154" cy="110"/>
          </a:xfrm>
        </p:grpSpPr>
        <p:cxnSp>
          <p:nvCxnSpPr>
            <p:cNvPr id="480" name="Google Shape;480;p47"/>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81" name="Google Shape;481;p47"/>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82" name="Google Shape;482;p47"/>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83" name="Google Shape;483;p47"/>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484" name="Google Shape;484;p47"/>
          <p:cNvGrpSpPr/>
          <p:nvPr/>
        </p:nvGrpSpPr>
        <p:grpSpPr>
          <a:xfrm>
            <a:off x="3200400" y="2644775"/>
            <a:ext cx="219075" cy="174625"/>
            <a:chOff x="377" y="2904"/>
            <a:chExt cx="154" cy="110"/>
          </a:xfrm>
        </p:grpSpPr>
        <p:cxnSp>
          <p:nvCxnSpPr>
            <p:cNvPr id="485" name="Google Shape;485;p47"/>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86" name="Google Shape;486;p47"/>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87" name="Google Shape;487;p47"/>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488" name="Google Shape;488;p47"/>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14</a:t>
            </a:fld>
            <a:endParaRPr/>
          </a:p>
        </p:txBody>
      </p:sp>
      <p:sp>
        <p:nvSpPr>
          <p:cNvPr id="495" name="Google Shape;495;p48"/>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(12)</a:t>
            </a:r>
            <a:endParaRPr/>
          </a:p>
        </p:txBody>
      </p:sp>
      <p:sp>
        <p:nvSpPr>
          <p:cNvPr id="496" name="Google Shape;496;p48"/>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SzPts val="1440"/>
              <a:buChar char="■"/>
            </a:pPr>
            <a:r>
              <a:rPr lang="en-US" sz="2400"/>
              <a:t>General Transformation Rules for Relational Algebra Operations (contd.):</a:t>
            </a:r>
            <a:endParaRPr/>
          </a:p>
          <a:p>
            <a:pPr marL="342900" lvl="0" indent="-342900" algn="l" rtl="0">
              <a:lnSpc>
                <a:spcPct val="80000"/>
              </a:lnSpc>
              <a:spcBef>
                <a:spcPts val="480"/>
              </a:spcBef>
              <a:spcAft>
                <a:spcPts val="0"/>
              </a:spcAft>
              <a:buSzPts val="1440"/>
              <a:buFont typeface="Noto Sans Symbols"/>
              <a:buNone/>
            </a:pPr>
            <a:r>
              <a:rPr lang="en-US" sz="2400"/>
              <a:t>8. Commutativity of set operations: The set operations </a:t>
            </a:r>
            <a:r>
              <a:rPr lang="en-US" sz="2400">
                <a:latin typeface="Merriweather Sans"/>
                <a:ea typeface="Merriweather Sans"/>
                <a:cs typeface="Merriweather Sans"/>
                <a:sym typeface="Merriweather Sans"/>
              </a:rPr>
              <a:t>υ</a:t>
            </a:r>
            <a:r>
              <a:rPr lang="en-US" sz="2400"/>
              <a:t> and </a:t>
            </a:r>
            <a:r>
              <a:rPr lang="en-US" sz="2400">
                <a:latin typeface="Arial"/>
                <a:ea typeface="Arial"/>
                <a:cs typeface="Arial"/>
                <a:sym typeface="Arial"/>
              </a:rPr>
              <a:t>∩</a:t>
            </a:r>
            <a:r>
              <a:rPr lang="en-US" sz="2400"/>
              <a:t> are commutative but “–” is not. </a:t>
            </a:r>
            <a:endParaRPr/>
          </a:p>
          <a:p>
            <a:pPr marL="342900" lvl="0" indent="-342900" algn="l" rtl="0">
              <a:lnSpc>
                <a:spcPct val="80000"/>
              </a:lnSpc>
              <a:spcBef>
                <a:spcPts val="480"/>
              </a:spcBef>
              <a:spcAft>
                <a:spcPts val="0"/>
              </a:spcAft>
              <a:buSzPts val="1440"/>
              <a:buFont typeface="Noto Sans Symbols"/>
              <a:buNone/>
            </a:pPr>
            <a:r>
              <a:rPr lang="en-US" sz="2400"/>
              <a:t>9. Associativity of     , x, </a:t>
            </a:r>
            <a:r>
              <a:rPr lang="en-US" sz="2400">
                <a:latin typeface="Merriweather Sans"/>
                <a:ea typeface="Merriweather Sans"/>
                <a:cs typeface="Merriweather Sans"/>
                <a:sym typeface="Merriweather Sans"/>
              </a:rPr>
              <a:t>υ</a:t>
            </a:r>
            <a:r>
              <a:rPr lang="en-US" sz="2400"/>
              <a:t>, and </a:t>
            </a:r>
            <a:r>
              <a:rPr lang="en-US" sz="2400">
                <a:latin typeface="Arial"/>
                <a:ea typeface="Arial"/>
                <a:cs typeface="Arial"/>
                <a:sym typeface="Arial"/>
              </a:rPr>
              <a:t>∩</a:t>
            </a:r>
            <a:r>
              <a:rPr lang="en-US" sz="2400"/>
              <a:t> : These four operations are individually associative; that is, if </a:t>
            </a:r>
            <a:r>
              <a:rPr lang="en-US" sz="2400">
                <a:latin typeface="Noto Sans Symbols"/>
                <a:ea typeface="Noto Sans Symbols"/>
                <a:cs typeface="Noto Sans Symbols"/>
                <a:sym typeface="Noto Sans Symbols"/>
              </a:rPr>
              <a:t>θ</a:t>
            </a:r>
            <a:r>
              <a:rPr lang="en-US" sz="2400"/>
              <a:t> stands for any one of these four operations (throughout the expression), we have</a:t>
            </a:r>
            <a:endParaRPr/>
          </a:p>
          <a:p>
            <a:pPr marL="742950" lvl="1" indent="-285750" algn="l" rtl="0">
              <a:lnSpc>
                <a:spcPct val="80000"/>
              </a:lnSpc>
              <a:spcBef>
                <a:spcPts val="440"/>
              </a:spcBef>
              <a:spcAft>
                <a:spcPts val="0"/>
              </a:spcAft>
              <a:buSzPts val="1210"/>
              <a:buChar char="■"/>
            </a:pPr>
            <a:r>
              <a:rPr lang="en-US" sz="2200"/>
              <a:t>( R </a:t>
            </a:r>
            <a:r>
              <a:rPr lang="en-US" sz="2200">
                <a:latin typeface="Noto Sans Symbols"/>
                <a:ea typeface="Noto Sans Symbols"/>
                <a:cs typeface="Noto Sans Symbols"/>
                <a:sym typeface="Noto Sans Symbols"/>
              </a:rPr>
              <a:t>θ</a:t>
            </a:r>
            <a:r>
              <a:rPr lang="en-US" sz="2200"/>
              <a:t> S ) </a:t>
            </a:r>
            <a:r>
              <a:rPr lang="en-US" sz="2200">
                <a:latin typeface="Noto Sans Symbols"/>
                <a:ea typeface="Noto Sans Symbols"/>
                <a:cs typeface="Noto Sans Symbols"/>
                <a:sym typeface="Noto Sans Symbols"/>
              </a:rPr>
              <a:t>θ</a:t>
            </a:r>
            <a:r>
              <a:rPr lang="en-US" sz="2200"/>
              <a:t> T  =  R </a:t>
            </a:r>
            <a:r>
              <a:rPr lang="en-US" sz="2200">
                <a:latin typeface="Noto Sans Symbols"/>
                <a:ea typeface="Noto Sans Symbols"/>
                <a:cs typeface="Noto Sans Symbols"/>
                <a:sym typeface="Noto Sans Symbols"/>
              </a:rPr>
              <a:t>θ</a:t>
            </a:r>
            <a:r>
              <a:rPr lang="en-US" sz="2200"/>
              <a:t> ( S </a:t>
            </a:r>
            <a:r>
              <a:rPr lang="en-US" sz="2200">
                <a:latin typeface="Noto Sans Symbols"/>
                <a:ea typeface="Noto Sans Symbols"/>
                <a:cs typeface="Noto Sans Symbols"/>
                <a:sym typeface="Noto Sans Symbols"/>
              </a:rPr>
              <a:t>θ</a:t>
            </a:r>
            <a:r>
              <a:rPr lang="en-US" sz="2200"/>
              <a:t> T ) </a:t>
            </a:r>
            <a:endParaRPr/>
          </a:p>
          <a:p>
            <a:pPr marL="342900" lvl="0" indent="-342900" algn="l" rtl="0">
              <a:lnSpc>
                <a:spcPct val="80000"/>
              </a:lnSpc>
              <a:spcBef>
                <a:spcPts val="480"/>
              </a:spcBef>
              <a:spcAft>
                <a:spcPts val="0"/>
              </a:spcAft>
              <a:buSzPts val="1440"/>
              <a:buFont typeface="Noto Sans Symbols"/>
              <a:buNone/>
            </a:pPr>
            <a:r>
              <a:rPr lang="en-US" sz="2400"/>
              <a:t>10. Commuting </a:t>
            </a:r>
            <a:r>
              <a:rPr lang="en-US" sz="2400">
                <a:latin typeface="Noto Sans Symbols"/>
                <a:ea typeface="Noto Sans Symbols"/>
                <a:cs typeface="Noto Sans Symbols"/>
                <a:sym typeface="Noto Sans Symbols"/>
              </a:rPr>
              <a:t>σ</a:t>
            </a:r>
            <a:r>
              <a:rPr lang="en-US" sz="2400"/>
              <a:t> with set operations: The </a:t>
            </a:r>
            <a:r>
              <a:rPr lang="en-US" sz="2400">
                <a:latin typeface="Noto Sans Symbols"/>
                <a:ea typeface="Noto Sans Symbols"/>
                <a:cs typeface="Noto Sans Symbols"/>
                <a:sym typeface="Noto Sans Symbols"/>
              </a:rPr>
              <a:t>σ</a:t>
            </a:r>
            <a:r>
              <a:rPr lang="en-US" sz="2400"/>
              <a:t> operation commutes with </a:t>
            </a:r>
            <a:r>
              <a:rPr lang="en-US" sz="2400">
                <a:latin typeface="Merriweather Sans"/>
                <a:ea typeface="Merriweather Sans"/>
                <a:cs typeface="Merriweather Sans"/>
                <a:sym typeface="Merriweather Sans"/>
              </a:rPr>
              <a:t>υ</a:t>
            </a:r>
            <a:r>
              <a:rPr lang="en-US" sz="2400"/>
              <a:t> , </a:t>
            </a:r>
            <a:r>
              <a:rPr lang="en-US" sz="2400">
                <a:latin typeface="Arial"/>
                <a:ea typeface="Arial"/>
                <a:cs typeface="Arial"/>
                <a:sym typeface="Arial"/>
              </a:rPr>
              <a:t>∩</a:t>
            </a:r>
            <a:r>
              <a:rPr lang="en-US" sz="2400"/>
              <a:t> , and –. If </a:t>
            </a:r>
            <a:r>
              <a:rPr lang="en-US" sz="2400">
                <a:latin typeface="Noto Sans Symbols"/>
                <a:ea typeface="Noto Sans Symbols"/>
                <a:cs typeface="Noto Sans Symbols"/>
                <a:sym typeface="Noto Sans Symbols"/>
              </a:rPr>
              <a:t>θ</a:t>
            </a:r>
            <a:r>
              <a:rPr lang="en-US" sz="2400"/>
              <a:t> stands for any one of these three operations, we have </a:t>
            </a:r>
            <a:endParaRPr/>
          </a:p>
          <a:p>
            <a:pPr marL="742950" lvl="1" indent="-285750" algn="l" rtl="0">
              <a:lnSpc>
                <a:spcPct val="80000"/>
              </a:lnSpc>
              <a:spcBef>
                <a:spcPts val="440"/>
              </a:spcBef>
              <a:spcAft>
                <a:spcPts val="0"/>
              </a:spcAft>
              <a:buSzPts val="1210"/>
              <a:buChar char="■"/>
            </a:pPr>
            <a:r>
              <a:rPr lang="en-US" sz="2200">
                <a:latin typeface="Noto Sans Symbols"/>
                <a:ea typeface="Noto Sans Symbols"/>
                <a:cs typeface="Noto Sans Symbols"/>
                <a:sym typeface="Noto Sans Symbols"/>
              </a:rPr>
              <a:t>σ</a:t>
            </a:r>
            <a:r>
              <a:rPr lang="en-US" sz="2200" baseline="-25000"/>
              <a:t>c</a:t>
            </a:r>
            <a:r>
              <a:rPr lang="en-US" sz="2200"/>
              <a:t> ( R </a:t>
            </a:r>
            <a:r>
              <a:rPr lang="en-US" sz="2200">
                <a:latin typeface="Noto Sans Symbols"/>
                <a:ea typeface="Noto Sans Symbols"/>
                <a:cs typeface="Noto Sans Symbols"/>
                <a:sym typeface="Noto Sans Symbols"/>
              </a:rPr>
              <a:t>θ</a:t>
            </a:r>
            <a:r>
              <a:rPr lang="en-US" sz="2200"/>
              <a:t> S )  =  (</a:t>
            </a:r>
            <a:r>
              <a:rPr lang="en-US" sz="2200">
                <a:latin typeface="Noto Sans Symbols"/>
                <a:ea typeface="Noto Sans Symbols"/>
                <a:cs typeface="Noto Sans Symbols"/>
                <a:sym typeface="Noto Sans Symbols"/>
              </a:rPr>
              <a:t>σ</a:t>
            </a:r>
            <a:r>
              <a:rPr lang="en-US" sz="2200" baseline="-25000"/>
              <a:t>c</a:t>
            </a:r>
            <a:r>
              <a:rPr lang="en-US" sz="2200"/>
              <a:t> (R)) </a:t>
            </a:r>
            <a:r>
              <a:rPr lang="en-US" sz="2200">
                <a:latin typeface="Noto Sans Symbols"/>
                <a:ea typeface="Noto Sans Symbols"/>
                <a:cs typeface="Noto Sans Symbols"/>
                <a:sym typeface="Noto Sans Symbols"/>
              </a:rPr>
              <a:t>θ</a:t>
            </a:r>
            <a:r>
              <a:rPr lang="en-US" sz="2200"/>
              <a:t> (</a:t>
            </a:r>
            <a:r>
              <a:rPr lang="en-US" sz="2200">
                <a:latin typeface="Noto Sans Symbols"/>
                <a:ea typeface="Noto Sans Symbols"/>
                <a:cs typeface="Noto Sans Symbols"/>
                <a:sym typeface="Noto Sans Symbols"/>
              </a:rPr>
              <a:t>σ</a:t>
            </a:r>
            <a:r>
              <a:rPr lang="en-US" sz="2200" baseline="-25000"/>
              <a:t>c</a:t>
            </a:r>
            <a:r>
              <a:rPr lang="en-US" sz="2200"/>
              <a:t> (S)) </a:t>
            </a:r>
            <a:endParaRPr/>
          </a:p>
        </p:txBody>
      </p:sp>
      <p:grpSp>
        <p:nvGrpSpPr>
          <p:cNvPr id="497" name="Google Shape;497;p48"/>
          <p:cNvGrpSpPr/>
          <p:nvPr/>
        </p:nvGrpSpPr>
        <p:grpSpPr>
          <a:xfrm>
            <a:off x="2819400" y="3048000"/>
            <a:ext cx="219075" cy="174625"/>
            <a:chOff x="377" y="2904"/>
            <a:chExt cx="154" cy="110"/>
          </a:xfrm>
        </p:grpSpPr>
        <p:cxnSp>
          <p:nvCxnSpPr>
            <p:cNvPr id="498" name="Google Shape;498;p48"/>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499" name="Google Shape;499;p48"/>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00" name="Google Shape;500;p48"/>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501" name="Google Shape;501;p48"/>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15</a:t>
            </a:fld>
            <a:endParaRPr/>
          </a:p>
        </p:txBody>
      </p:sp>
      <p:sp>
        <p:nvSpPr>
          <p:cNvPr id="508" name="Google Shape;508;p49"/>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(13)</a:t>
            </a:r>
            <a:endParaRPr/>
          </a:p>
        </p:txBody>
      </p:sp>
      <p:sp>
        <p:nvSpPr>
          <p:cNvPr id="509" name="Google Shape;509;p49"/>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spcBef>
                <a:spcPts val="0"/>
              </a:spcBef>
              <a:spcAft>
                <a:spcPts val="0"/>
              </a:spcAft>
              <a:buSzPts val="1440"/>
              <a:buChar char="■"/>
            </a:pPr>
            <a:r>
              <a:rPr lang="en-US" sz="2400" dirty="0"/>
              <a:t>General Transformation Rules for Relational Algebra Operations (contd.):</a:t>
            </a:r>
            <a:endParaRPr dirty="0"/>
          </a:p>
          <a:p>
            <a:pPr marL="342900" lvl="0" indent="-342900" algn="l" rtl="0">
              <a:spcBef>
                <a:spcPts val="480"/>
              </a:spcBef>
              <a:spcAft>
                <a:spcPts val="0"/>
              </a:spcAft>
              <a:buSzPts val="1440"/>
              <a:buChar char="■"/>
            </a:pPr>
            <a:r>
              <a:rPr lang="en-US" sz="2400" dirty="0"/>
              <a:t>The </a:t>
            </a:r>
            <a:r>
              <a:rPr lang="en-US" sz="2400" dirty="0">
                <a:latin typeface="Noto Sans Symbols"/>
                <a:ea typeface="Noto Sans Symbols"/>
                <a:cs typeface="Noto Sans Symbols"/>
                <a:sym typeface="Noto Sans Symbols"/>
              </a:rPr>
              <a:t>π</a:t>
            </a:r>
            <a:r>
              <a:rPr lang="en-US" sz="2400" dirty="0"/>
              <a:t> operation commutes with </a:t>
            </a:r>
            <a:r>
              <a:rPr lang="en-US" sz="2400" dirty="0">
                <a:latin typeface="Merriweather Sans"/>
                <a:ea typeface="Merriweather Sans"/>
                <a:cs typeface="Merriweather Sans"/>
                <a:sym typeface="Merriweather Sans"/>
              </a:rPr>
              <a:t>union.</a:t>
            </a:r>
            <a:r>
              <a:rPr lang="en-US" sz="2400" dirty="0"/>
              <a:t> </a:t>
            </a:r>
            <a:endParaRPr sz="2400" dirty="0"/>
          </a:p>
          <a:p>
            <a:pPr marL="742950" lvl="0" indent="0" algn="l" rtl="0">
              <a:spcBef>
                <a:spcPts val="480"/>
              </a:spcBef>
              <a:spcAft>
                <a:spcPts val="0"/>
              </a:spcAft>
              <a:buNone/>
            </a:pPr>
            <a:r>
              <a:rPr lang="en-US" sz="2400" dirty="0">
                <a:latin typeface="Noto Sans Symbols"/>
                <a:ea typeface="Noto Sans Symbols"/>
                <a:cs typeface="Noto Sans Symbols"/>
                <a:sym typeface="Noto Sans Symbols"/>
              </a:rPr>
              <a:t>π</a:t>
            </a:r>
            <a:r>
              <a:rPr lang="en-US" sz="2400" baseline="-25000" dirty="0"/>
              <a:t>L</a:t>
            </a:r>
            <a:r>
              <a:rPr lang="en-US" sz="2400" dirty="0"/>
              <a:t> ( R </a:t>
            </a:r>
            <a:r>
              <a:rPr lang="en-US" sz="2400" dirty="0">
                <a:latin typeface="Merriweather Sans"/>
                <a:ea typeface="Merriweather Sans"/>
                <a:cs typeface="Merriweather Sans"/>
                <a:sym typeface="Merriweather Sans"/>
              </a:rPr>
              <a:t>U</a:t>
            </a:r>
            <a:r>
              <a:rPr lang="en-US" sz="2400" dirty="0"/>
              <a:t> S )  =  (</a:t>
            </a:r>
            <a:r>
              <a:rPr lang="en-US" sz="2400" dirty="0">
                <a:latin typeface="Noto Sans Symbols"/>
                <a:ea typeface="Noto Sans Symbols"/>
                <a:cs typeface="Noto Sans Symbols"/>
                <a:sym typeface="Noto Sans Symbols"/>
              </a:rPr>
              <a:t>π</a:t>
            </a:r>
            <a:r>
              <a:rPr lang="en-US" sz="2400" baseline="-25000" dirty="0"/>
              <a:t>L</a:t>
            </a:r>
            <a:r>
              <a:rPr lang="en-US" sz="2400" dirty="0"/>
              <a:t> (R)) </a:t>
            </a:r>
            <a:r>
              <a:rPr lang="en-US" sz="2400" dirty="0">
                <a:latin typeface="Merriweather Sans"/>
                <a:ea typeface="Merriweather Sans"/>
                <a:cs typeface="Merriweather Sans"/>
                <a:sym typeface="Merriweather Sans"/>
              </a:rPr>
              <a:t>U</a:t>
            </a:r>
            <a:r>
              <a:rPr lang="en-US" sz="2400" dirty="0"/>
              <a:t> (</a:t>
            </a:r>
            <a:r>
              <a:rPr lang="en-US" sz="2400" dirty="0">
                <a:latin typeface="Noto Sans Symbols"/>
                <a:ea typeface="Noto Sans Symbols"/>
                <a:cs typeface="Noto Sans Symbols"/>
                <a:sym typeface="Noto Sans Symbols"/>
              </a:rPr>
              <a:t>π</a:t>
            </a:r>
            <a:r>
              <a:rPr lang="en-US" sz="2400" baseline="-25000" dirty="0"/>
              <a:t>L</a:t>
            </a:r>
            <a:r>
              <a:rPr lang="en-US" sz="2400" dirty="0"/>
              <a:t> (S))  </a:t>
            </a:r>
            <a:endParaRPr dirty="0"/>
          </a:p>
          <a:p>
            <a:pPr marL="342900" lvl="0" indent="-251459" algn="l" rtl="0">
              <a:spcBef>
                <a:spcPts val="480"/>
              </a:spcBef>
              <a:spcAft>
                <a:spcPts val="0"/>
              </a:spcAft>
              <a:buSzPts val="1440"/>
              <a:buNone/>
            </a:pPr>
            <a:endParaRPr sz="2400" dirty="0"/>
          </a:p>
          <a:p>
            <a:pPr marL="342900" lvl="0" indent="-342900" algn="l" rtl="0">
              <a:spcBef>
                <a:spcPts val="480"/>
              </a:spcBef>
              <a:spcAft>
                <a:spcPts val="0"/>
              </a:spcAft>
              <a:buSzPts val="1440"/>
              <a:buChar char="■"/>
            </a:pPr>
            <a:r>
              <a:rPr lang="en-US" sz="2400" dirty="0"/>
              <a:t>Converting a (</a:t>
            </a:r>
            <a:r>
              <a:rPr lang="en-US" sz="2400" dirty="0">
                <a:latin typeface="Noto Sans Symbols"/>
                <a:ea typeface="Noto Sans Symbols"/>
                <a:cs typeface="Noto Sans Symbols"/>
                <a:sym typeface="Noto Sans Symbols"/>
              </a:rPr>
              <a:t>σ</a:t>
            </a:r>
            <a:r>
              <a:rPr lang="en-US" sz="2400" dirty="0"/>
              <a:t>, x) sequence into    : If the condition c of a </a:t>
            </a:r>
            <a:r>
              <a:rPr lang="en-US" sz="2400" dirty="0">
                <a:latin typeface="Noto Sans Symbols"/>
                <a:ea typeface="Noto Sans Symbols"/>
                <a:cs typeface="Noto Sans Symbols"/>
                <a:sym typeface="Noto Sans Symbols"/>
              </a:rPr>
              <a:t>σ</a:t>
            </a:r>
            <a:r>
              <a:rPr lang="en-US" sz="2400" dirty="0"/>
              <a:t> that follows a  x Corresponds to a join condition, convert the (</a:t>
            </a:r>
            <a:r>
              <a:rPr lang="en-US" sz="2400" dirty="0">
                <a:latin typeface="Noto Sans Symbols"/>
                <a:ea typeface="Noto Sans Symbols"/>
                <a:cs typeface="Noto Sans Symbols"/>
                <a:sym typeface="Noto Sans Symbols"/>
              </a:rPr>
              <a:t>σ</a:t>
            </a:r>
            <a:r>
              <a:rPr lang="en-US" sz="2400" dirty="0"/>
              <a:t>, x) sequence into a      as follows:					 (</a:t>
            </a:r>
            <a:r>
              <a:rPr lang="en-US" sz="2400" dirty="0" err="1">
                <a:latin typeface="Noto Sans Symbols"/>
                <a:ea typeface="Noto Sans Symbols"/>
                <a:cs typeface="Noto Sans Symbols"/>
                <a:sym typeface="Noto Sans Symbols"/>
              </a:rPr>
              <a:t>σ</a:t>
            </a:r>
            <a:r>
              <a:rPr lang="en-US" sz="2400" baseline="-25000" dirty="0" err="1"/>
              <a:t>C</a:t>
            </a:r>
            <a:r>
              <a:rPr lang="en-US" sz="2400" dirty="0"/>
              <a:t> (R x S))  =  (R    </a:t>
            </a:r>
            <a:r>
              <a:rPr lang="en-US" sz="2400" baseline="-25000" dirty="0"/>
              <a:t>C</a:t>
            </a:r>
            <a:r>
              <a:rPr lang="en-US" sz="2400" dirty="0"/>
              <a:t> S)</a:t>
            </a:r>
            <a:endParaRPr dirty="0"/>
          </a:p>
          <a:p>
            <a:pPr marL="342900" lvl="0" indent="-251459" algn="l" rtl="0">
              <a:spcBef>
                <a:spcPts val="480"/>
              </a:spcBef>
              <a:spcAft>
                <a:spcPts val="0"/>
              </a:spcAft>
              <a:buSzPts val="1440"/>
              <a:buNone/>
            </a:pPr>
            <a:endParaRPr sz="2400" dirty="0"/>
          </a:p>
          <a:p>
            <a:pPr marL="342900" lvl="0" indent="-342900" algn="l" rtl="0">
              <a:spcBef>
                <a:spcPts val="480"/>
              </a:spcBef>
              <a:spcAft>
                <a:spcPts val="0"/>
              </a:spcAft>
              <a:buSzPts val="1440"/>
              <a:buChar char="■"/>
            </a:pPr>
            <a:r>
              <a:rPr lang="en-US" sz="2400" dirty="0"/>
              <a:t>Other transformations </a:t>
            </a:r>
            <a:endParaRPr dirty="0"/>
          </a:p>
        </p:txBody>
      </p:sp>
      <p:grpSp>
        <p:nvGrpSpPr>
          <p:cNvPr id="510" name="Google Shape;510;p49"/>
          <p:cNvGrpSpPr/>
          <p:nvPr/>
        </p:nvGrpSpPr>
        <p:grpSpPr>
          <a:xfrm>
            <a:off x="4352925" y="4549775"/>
            <a:ext cx="219075" cy="174625"/>
            <a:chOff x="377" y="2904"/>
            <a:chExt cx="154" cy="110"/>
          </a:xfrm>
        </p:grpSpPr>
        <p:cxnSp>
          <p:nvCxnSpPr>
            <p:cNvPr id="511" name="Google Shape;511;p49"/>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12" name="Google Shape;512;p49"/>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13" name="Google Shape;513;p49"/>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514" name="Google Shape;514;p49"/>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515" name="Google Shape;515;p49"/>
          <p:cNvGrpSpPr/>
          <p:nvPr/>
        </p:nvGrpSpPr>
        <p:grpSpPr>
          <a:xfrm>
            <a:off x="5648325" y="4920343"/>
            <a:ext cx="219075" cy="174625"/>
            <a:chOff x="377" y="2904"/>
            <a:chExt cx="154" cy="110"/>
          </a:xfrm>
        </p:grpSpPr>
        <p:cxnSp>
          <p:nvCxnSpPr>
            <p:cNvPr id="516" name="Google Shape;516;p49"/>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17" name="Google Shape;517;p49"/>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18" name="Google Shape;518;p49"/>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519" name="Google Shape;519;p49"/>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520" name="Google Shape;520;p49"/>
          <p:cNvGrpSpPr/>
          <p:nvPr/>
        </p:nvGrpSpPr>
        <p:grpSpPr>
          <a:xfrm>
            <a:off x="5245100" y="3863975"/>
            <a:ext cx="219075" cy="174625"/>
            <a:chOff x="377" y="2904"/>
            <a:chExt cx="154" cy="110"/>
          </a:xfrm>
        </p:grpSpPr>
        <p:cxnSp>
          <p:nvCxnSpPr>
            <p:cNvPr id="521" name="Google Shape;521;p49"/>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22" name="Google Shape;522;p49"/>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523" name="Google Shape;523;p49"/>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524" name="Google Shape;524;p49"/>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16</a:t>
            </a:fld>
            <a:endParaRPr/>
          </a:p>
        </p:txBody>
      </p:sp>
      <p:sp>
        <p:nvSpPr>
          <p:cNvPr id="531" name="Google Shape;531;p51"/>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(15)</a:t>
            </a:r>
            <a:endParaRPr/>
          </a:p>
        </p:txBody>
      </p:sp>
      <p:sp>
        <p:nvSpPr>
          <p:cNvPr id="532" name="Google Shape;532;p51"/>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457200" lvl="0" indent="-457200" algn="l" rtl="0">
              <a:lnSpc>
                <a:spcPct val="90000"/>
              </a:lnSpc>
              <a:spcBef>
                <a:spcPts val="0"/>
              </a:spcBef>
              <a:spcAft>
                <a:spcPts val="0"/>
              </a:spcAft>
              <a:buSzPts val="1440"/>
              <a:buChar char="■"/>
            </a:pPr>
            <a:r>
              <a:rPr lang="en-US" sz="2400"/>
              <a:t>Summary of Heuristics for Algebraic Optimization: </a:t>
            </a:r>
            <a:endParaRPr/>
          </a:p>
          <a:p>
            <a:pPr marL="876300" lvl="1" indent="-419100" algn="l" rtl="0">
              <a:lnSpc>
                <a:spcPct val="90000"/>
              </a:lnSpc>
              <a:spcBef>
                <a:spcPts val="440"/>
              </a:spcBef>
              <a:spcAft>
                <a:spcPts val="0"/>
              </a:spcAft>
              <a:buSzPts val="2200"/>
              <a:buFont typeface="Noto Sans Symbols"/>
              <a:buAutoNum type="arabicPeriod"/>
            </a:pPr>
            <a:r>
              <a:rPr lang="en-US" sz="2200"/>
              <a:t>The main heuristic is to apply first the operations that reduce the size of intermediate results. </a:t>
            </a:r>
            <a:endParaRPr/>
          </a:p>
          <a:p>
            <a:pPr marL="876300" lvl="1" indent="-419100" algn="l" rtl="0">
              <a:lnSpc>
                <a:spcPct val="90000"/>
              </a:lnSpc>
              <a:spcBef>
                <a:spcPts val="440"/>
              </a:spcBef>
              <a:spcAft>
                <a:spcPts val="0"/>
              </a:spcAft>
              <a:buSzPts val="2200"/>
              <a:buFont typeface="Noto Sans Symbols"/>
              <a:buAutoNum type="arabicPeriod"/>
            </a:pPr>
            <a:r>
              <a:rPr lang="en-US" sz="2200"/>
              <a:t>Perform select operations as early as possible to reduce the number of tuples and perform project operations as early as possible to reduce the number of attributes. (This is done by moving select and project operations as far down the tree as possible.)</a:t>
            </a:r>
            <a:endParaRPr/>
          </a:p>
          <a:p>
            <a:pPr marL="876300" lvl="1" indent="-419100" algn="l" rtl="0">
              <a:lnSpc>
                <a:spcPct val="90000"/>
              </a:lnSpc>
              <a:spcBef>
                <a:spcPts val="440"/>
              </a:spcBef>
              <a:spcAft>
                <a:spcPts val="0"/>
              </a:spcAft>
              <a:buSzPts val="2200"/>
              <a:buFont typeface="Noto Sans Symbols"/>
              <a:buAutoNum type="arabicPeriod"/>
            </a:pPr>
            <a:r>
              <a:rPr lang="en-US" sz="2200"/>
              <a:t>The select and join operations that are most restrictive should be executed before other similar operations. (This is done by reordering the leaf nodes of the tree among themselves and adjusting the rest of the tree appropriately.)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17</a:t>
            </a:fld>
            <a:endParaRPr/>
          </a:p>
        </p:txBody>
      </p:sp>
      <p:sp>
        <p:nvSpPr>
          <p:cNvPr id="539" name="Google Shape;539;p52"/>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(16)</a:t>
            </a:r>
            <a:endParaRPr/>
          </a:p>
        </p:txBody>
      </p:sp>
      <p:sp>
        <p:nvSpPr>
          <p:cNvPr id="540" name="Google Shape;540;p52"/>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spcBef>
                <a:spcPts val="0"/>
              </a:spcBef>
              <a:spcAft>
                <a:spcPts val="0"/>
              </a:spcAft>
              <a:buSzPts val="1440"/>
              <a:buChar char="■"/>
            </a:pPr>
            <a:r>
              <a:rPr lang="en-US" sz="2400" dirty="0"/>
              <a:t>Query Execution Plans </a:t>
            </a:r>
            <a:endParaRPr dirty="0"/>
          </a:p>
          <a:p>
            <a:pPr marL="742950" lvl="1" indent="-285750" algn="l" rtl="0">
              <a:spcBef>
                <a:spcPts val="440"/>
              </a:spcBef>
              <a:spcAft>
                <a:spcPts val="0"/>
              </a:spcAft>
              <a:buSzPts val="1210"/>
              <a:buChar char="■"/>
            </a:pPr>
            <a:r>
              <a:rPr lang="en-US" sz="2200" dirty="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marL="742950" lvl="1" indent="-285750" algn="l" rtl="0">
              <a:spcBef>
                <a:spcPts val="440"/>
              </a:spcBef>
              <a:spcAft>
                <a:spcPts val="0"/>
              </a:spcAft>
              <a:buSzPts val="1210"/>
              <a:buChar char="■"/>
            </a:pPr>
            <a:r>
              <a:rPr lang="en-IN" dirty="0" err="1"/>
              <a:t>Eg.</a:t>
            </a:r>
            <a:endParaRPr lang="en-IN" dirty="0"/>
          </a:p>
          <a:p>
            <a:pPr marL="742950" lvl="1" indent="-285750" algn="l" rtl="0">
              <a:spcBef>
                <a:spcPts val="440"/>
              </a:spcBef>
              <a:spcAft>
                <a:spcPts val="0"/>
              </a:spcAft>
              <a:buSzPts val="1210"/>
              <a:buChar char="■"/>
            </a:pPr>
            <a:endParaRPr dirty="0"/>
          </a:p>
          <a:p>
            <a:pPr marL="742950" lvl="1" indent="-285750" algn="l" rtl="0">
              <a:spcBef>
                <a:spcPts val="440"/>
              </a:spcBef>
              <a:spcAft>
                <a:spcPts val="0"/>
              </a:spcAft>
              <a:buSzPts val="1210"/>
              <a:buChar char="■"/>
            </a:pPr>
            <a:r>
              <a:rPr lang="en-US" sz="2200" b="1" dirty="0"/>
              <a:t>Materialized evaluation</a:t>
            </a:r>
            <a:r>
              <a:rPr lang="en-US" sz="2200" dirty="0"/>
              <a:t>: the result of an operation is stored as a temporary relation.</a:t>
            </a:r>
            <a:endParaRPr dirty="0"/>
          </a:p>
          <a:p>
            <a:pPr marL="742950" lvl="1" indent="-285750" algn="l" rtl="0">
              <a:spcBef>
                <a:spcPts val="440"/>
              </a:spcBef>
              <a:spcAft>
                <a:spcPts val="0"/>
              </a:spcAft>
              <a:buSzPts val="1210"/>
              <a:buChar char="■"/>
            </a:pPr>
            <a:r>
              <a:rPr lang="en-US" sz="2200" b="1" dirty="0"/>
              <a:t>Pipelined evaluation</a:t>
            </a:r>
            <a:r>
              <a:rPr lang="en-US" sz="2200" dirty="0"/>
              <a:t>: as the result of an operator is  produced, it is forwarded to the next operator in sequence.     </a:t>
            </a:r>
            <a:endParaRPr dirty="0"/>
          </a:p>
        </p:txBody>
      </p:sp>
      <p:pic>
        <p:nvPicPr>
          <p:cNvPr id="3" name="Picture 2">
            <a:extLst>
              <a:ext uri="{FF2B5EF4-FFF2-40B4-BE49-F238E27FC236}">
                <a16:creationId xmlns:a16="http://schemas.microsoft.com/office/drawing/2014/main" id="{A8D4F191-E670-5BB6-5A70-1E5B9DE97584}"/>
              </a:ext>
            </a:extLst>
          </p:cNvPr>
          <p:cNvPicPr>
            <a:picLocks noChangeAspect="1"/>
          </p:cNvPicPr>
          <p:nvPr/>
        </p:nvPicPr>
        <p:blipFill>
          <a:blip r:embed="rId3"/>
          <a:stretch>
            <a:fillRect/>
          </a:stretch>
        </p:blipFill>
        <p:spPr>
          <a:xfrm>
            <a:off x="1807028" y="3984170"/>
            <a:ext cx="6509657" cy="4027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18</a:t>
            </a:fld>
            <a:endParaRPr/>
          </a:p>
        </p:txBody>
      </p:sp>
      <p:sp>
        <p:nvSpPr>
          <p:cNvPr id="547" name="Google Shape;547;p53"/>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8. Using Selectivity and Cost Estimates in Query Optimization (1)</a:t>
            </a:r>
            <a:endParaRPr/>
          </a:p>
        </p:txBody>
      </p:sp>
      <p:sp>
        <p:nvSpPr>
          <p:cNvPr id="548" name="Google Shape;548;p53"/>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spcBef>
                <a:spcPts val="0"/>
              </a:spcBef>
              <a:spcAft>
                <a:spcPts val="0"/>
              </a:spcAft>
              <a:buSzPts val="1680"/>
              <a:buChar char="■"/>
            </a:pPr>
            <a:r>
              <a:rPr lang="en-US" b="1"/>
              <a:t>Cost-based query optimization</a:t>
            </a:r>
            <a:r>
              <a:rPr lang="en-US"/>
              <a:t>:</a:t>
            </a:r>
            <a:endParaRPr/>
          </a:p>
          <a:p>
            <a:pPr marL="742950" lvl="1" indent="-285750" algn="l" rtl="0">
              <a:spcBef>
                <a:spcPts val="520"/>
              </a:spcBef>
              <a:spcAft>
                <a:spcPts val="0"/>
              </a:spcAft>
              <a:buSzPts val="1430"/>
              <a:buChar char="■"/>
            </a:pPr>
            <a:r>
              <a:rPr lang="en-US"/>
              <a:t>Estimate and compare the costs of executing a query using different execution strategies and choose the strategy with the lowest cost estimate. </a:t>
            </a:r>
            <a:endParaRPr/>
          </a:p>
          <a:p>
            <a:pPr marL="742950" lvl="1" indent="-285750" algn="l" rtl="0">
              <a:spcBef>
                <a:spcPts val="520"/>
              </a:spcBef>
              <a:spcAft>
                <a:spcPts val="0"/>
              </a:spcAft>
              <a:buSzPts val="1430"/>
              <a:buChar char="■"/>
            </a:pPr>
            <a:r>
              <a:rPr lang="en-US"/>
              <a:t>(Compare to heuristic query optimization)</a:t>
            </a:r>
            <a:endParaRPr/>
          </a:p>
          <a:p>
            <a:pPr marL="342900" lvl="0" indent="-236220" algn="l" rtl="0">
              <a:spcBef>
                <a:spcPts val="560"/>
              </a:spcBef>
              <a:spcAft>
                <a:spcPts val="0"/>
              </a:spcAft>
              <a:buSzPts val="1680"/>
              <a:buNone/>
            </a:pPr>
            <a:endParaRPr/>
          </a:p>
          <a:p>
            <a:pPr marL="342900" lvl="0" indent="-342900" algn="l" rtl="0">
              <a:spcBef>
                <a:spcPts val="560"/>
              </a:spcBef>
              <a:spcAft>
                <a:spcPts val="0"/>
              </a:spcAft>
              <a:buSzPts val="1680"/>
              <a:buChar char="■"/>
            </a:pPr>
            <a:r>
              <a:rPr lang="en-US"/>
              <a:t>Issues </a:t>
            </a:r>
            <a:endParaRPr/>
          </a:p>
          <a:p>
            <a:pPr marL="742950" lvl="1" indent="-285750" algn="l" rtl="0">
              <a:spcBef>
                <a:spcPts val="520"/>
              </a:spcBef>
              <a:spcAft>
                <a:spcPts val="0"/>
              </a:spcAft>
              <a:buSzPts val="1430"/>
              <a:buChar char="■"/>
            </a:pPr>
            <a:r>
              <a:rPr lang="en-US"/>
              <a:t>Cost function</a:t>
            </a:r>
            <a:endParaRPr/>
          </a:p>
          <a:p>
            <a:pPr marL="742950" lvl="1" indent="-285750" algn="l" rtl="0">
              <a:spcBef>
                <a:spcPts val="520"/>
              </a:spcBef>
              <a:spcAft>
                <a:spcPts val="0"/>
              </a:spcAft>
              <a:buSzPts val="1430"/>
              <a:buChar char="■"/>
            </a:pPr>
            <a:r>
              <a:rPr lang="en-US"/>
              <a:t>Number of execution strategies to be considered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19</a:t>
            </a:fld>
            <a:endParaRPr/>
          </a:p>
        </p:txBody>
      </p:sp>
      <p:sp>
        <p:nvSpPr>
          <p:cNvPr id="555" name="Google Shape;555;p54"/>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Selectivity and Cost Estimates in Query Optimization (2)</a:t>
            </a:r>
            <a:endParaRPr/>
          </a:p>
        </p:txBody>
      </p:sp>
      <p:sp>
        <p:nvSpPr>
          <p:cNvPr id="556" name="Google Shape;556;p54"/>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533400" lvl="0" indent="-533400" algn="l" rtl="0">
              <a:spcBef>
                <a:spcPts val="0"/>
              </a:spcBef>
              <a:spcAft>
                <a:spcPts val="0"/>
              </a:spcAft>
              <a:buSzPts val="1680"/>
              <a:buChar char="■"/>
            </a:pPr>
            <a:r>
              <a:rPr lang="en-US"/>
              <a:t>Cost Components for Query Execution</a:t>
            </a:r>
            <a:endParaRPr/>
          </a:p>
          <a:p>
            <a:pPr marL="952500" lvl="1" indent="-495300" algn="l" rtl="0">
              <a:spcBef>
                <a:spcPts val="520"/>
              </a:spcBef>
              <a:spcAft>
                <a:spcPts val="0"/>
              </a:spcAft>
              <a:buSzPts val="2600"/>
              <a:buFont typeface="Noto Sans Symbols"/>
              <a:buAutoNum type="arabicPeriod"/>
            </a:pPr>
            <a:r>
              <a:rPr lang="en-US"/>
              <a:t>Access cost to secondary storage</a:t>
            </a:r>
            <a:endParaRPr/>
          </a:p>
          <a:p>
            <a:pPr marL="952500" lvl="1" indent="-495300" algn="l" rtl="0">
              <a:spcBef>
                <a:spcPts val="520"/>
              </a:spcBef>
              <a:spcAft>
                <a:spcPts val="0"/>
              </a:spcAft>
              <a:buSzPts val="2600"/>
              <a:buFont typeface="Noto Sans Symbols"/>
              <a:buAutoNum type="arabicPeriod"/>
            </a:pPr>
            <a:r>
              <a:rPr lang="en-US"/>
              <a:t>Storage cost</a:t>
            </a:r>
            <a:endParaRPr/>
          </a:p>
          <a:p>
            <a:pPr marL="952500" lvl="1" indent="-495300" algn="l" rtl="0">
              <a:spcBef>
                <a:spcPts val="520"/>
              </a:spcBef>
              <a:spcAft>
                <a:spcPts val="0"/>
              </a:spcAft>
              <a:buSzPts val="2600"/>
              <a:buFont typeface="Noto Sans Symbols"/>
              <a:buAutoNum type="arabicPeriod"/>
            </a:pPr>
            <a:r>
              <a:rPr lang="en-US"/>
              <a:t>Computation cost</a:t>
            </a:r>
            <a:endParaRPr/>
          </a:p>
          <a:p>
            <a:pPr marL="952500" lvl="1" indent="-495300" algn="l" rtl="0">
              <a:spcBef>
                <a:spcPts val="520"/>
              </a:spcBef>
              <a:spcAft>
                <a:spcPts val="0"/>
              </a:spcAft>
              <a:buSzPts val="2600"/>
              <a:buFont typeface="Noto Sans Symbols"/>
              <a:buAutoNum type="arabicPeriod"/>
            </a:pPr>
            <a:r>
              <a:rPr lang="en-US"/>
              <a:t>Memory usage cost</a:t>
            </a:r>
            <a:endParaRPr/>
          </a:p>
          <a:p>
            <a:pPr marL="952500" lvl="1" indent="-495300" algn="l" rtl="0">
              <a:spcBef>
                <a:spcPts val="520"/>
              </a:spcBef>
              <a:spcAft>
                <a:spcPts val="0"/>
              </a:spcAft>
              <a:buSzPts val="2600"/>
              <a:buFont typeface="Noto Sans Symbols"/>
              <a:buAutoNum type="arabicPeriod"/>
            </a:pPr>
            <a:r>
              <a:rPr lang="en-US"/>
              <a:t>Communication cost</a:t>
            </a:r>
            <a:endParaRPr/>
          </a:p>
          <a:p>
            <a:pPr marL="533400" lvl="0" indent="-426719" algn="l" rtl="0">
              <a:spcBef>
                <a:spcPts val="560"/>
              </a:spcBef>
              <a:spcAft>
                <a:spcPts val="0"/>
              </a:spcAft>
              <a:buSzPts val="1680"/>
              <a:buNone/>
            </a:pPr>
            <a:endParaRPr/>
          </a:p>
          <a:p>
            <a:pPr marL="533400" lvl="0" indent="-533400" algn="l" rtl="0">
              <a:spcBef>
                <a:spcPts val="560"/>
              </a:spcBef>
              <a:spcAft>
                <a:spcPts val="0"/>
              </a:spcAft>
              <a:buSzPts val="1680"/>
              <a:buChar char="■"/>
            </a:pPr>
            <a:r>
              <a:rPr lang="en-US"/>
              <a:t>Note: Different database systems may focus on different cost components.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84af71ec34_1_4"/>
          <p:cNvSpPr txBox="1">
            <a:spLocks noGrp="1"/>
          </p:cNvSpPr>
          <p:nvPr>
            <p:ph type="title"/>
          </p:nvPr>
        </p:nvSpPr>
        <p:spPr>
          <a:xfrm>
            <a:off x="228600" y="303213"/>
            <a:ext cx="77961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Query Optimization</a:t>
            </a:r>
            <a:endParaRPr/>
          </a:p>
        </p:txBody>
      </p:sp>
      <p:sp>
        <p:nvSpPr>
          <p:cNvPr id="331" name="Google Shape;331;g184af71ec34_1_4"/>
          <p:cNvSpPr txBox="1">
            <a:spLocks noGrp="1"/>
          </p:cNvSpPr>
          <p:nvPr>
            <p:ph type="body" idx="1"/>
          </p:nvPr>
        </p:nvSpPr>
        <p:spPr>
          <a:xfrm>
            <a:off x="239713" y="1600200"/>
            <a:ext cx="8294700" cy="4572000"/>
          </a:xfrm>
          <a:prstGeom prst="rect">
            <a:avLst/>
          </a:prstGeom>
        </p:spPr>
        <p:txBody>
          <a:bodyPr spcFirstLastPara="1" wrap="square" lIns="91425" tIns="45700" rIns="0" bIns="45700" anchor="t" anchorCtr="0">
            <a:noAutofit/>
          </a:bodyPr>
          <a:lstStyle/>
          <a:p>
            <a:pPr marL="457200" lvl="0" indent="-297180" algn="l" rtl="0">
              <a:spcBef>
                <a:spcPts val="360"/>
              </a:spcBef>
              <a:spcAft>
                <a:spcPts val="0"/>
              </a:spcAft>
              <a:buSzPts val="1080"/>
              <a:buChar char="■"/>
            </a:pPr>
            <a:r>
              <a:rPr lang="en-US"/>
              <a:t>An SQL Query-&gt; converted to a Relational Algebra expression trees</a:t>
            </a:r>
            <a:endParaRPr/>
          </a:p>
          <a:p>
            <a:pPr marL="457200" lvl="0" indent="-297180" algn="l" rtl="0">
              <a:spcBef>
                <a:spcPts val="0"/>
              </a:spcBef>
              <a:spcAft>
                <a:spcPts val="0"/>
              </a:spcAft>
              <a:buSzPts val="1080"/>
              <a:buChar char="■"/>
            </a:pPr>
            <a:r>
              <a:rPr lang="en-US"/>
              <a:t>Initial RA expression is rewritten</a:t>
            </a:r>
            <a:endParaRPr/>
          </a:p>
          <a:p>
            <a:pPr marL="914400" lvl="1" indent="-291465" algn="l" rtl="0">
              <a:spcBef>
                <a:spcPts val="0"/>
              </a:spcBef>
              <a:spcAft>
                <a:spcPts val="0"/>
              </a:spcAft>
              <a:buSzPts val="990"/>
              <a:buChar char="■"/>
            </a:pPr>
            <a:r>
              <a:rPr lang="en-US"/>
              <a:t>Using Heuristics and Algebraic Transformation Rules that preserve the meaning of the expression</a:t>
            </a:r>
            <a:endParaRPr/>
          </a:p>
          <a:p>
            <a:pPr marL="914400" lvl="1" indent="-291465" algn="l" rtl="0">
              <a:spcBef>
                <a:spcPts val="0"/>
              </a:spcBef>
              <a:spcAft>
                <a:spcPts val="0"/>
              </a:spcAft>
              <a:buSzPts val="990"/>
              <a:buChar char="■"/>
            </a:pPr>
            <a:r>
              <a:rPr lang="en-US"/>
              <a:t>Final RA expression tree	is generated</a:t>
            </a:r>
            <a:endParaRPr/>
          </a:p>
          <a:p>
            <a:pPr marL="457200" lvl="0" indent="-297180" algn="l" rtl="0">
              <a:spcBef>
                <a:spcPts val="0"/>
              </a:spcBef>
              <a:spcAft>
                <a:spcPts val="0"/>
              </a:spcAft>
              <a:buSzPts val="1080"/>
              <a:buChar char="■"/>
            </a:pPr>
            <a:r>
              <a:rPr lang="en-US"/>
              <a:t>Cost based query Optimization</a:t>
            </a:r>
            <a:endParaRPr/>
          </a:p>
          <a:p>
            <a:pPr marL="914400" lvl="1" indent="-291465" algn="l" rtl="0">
              <a:spcBef>
                <a:spcPts val="0"/>
              </a:spcBef>
              <a:spcAft>
                <a:spcPts val="0"/>
              </a:spcAft>
              <a:buSzPts val="990"/>
              <a:buChar char="■"/>
            </a:pPr>
            <a:r>
              <a:rPr lang="en-US"/>
              <a:t>Cost estimates of </a:t>
            </a:r>
            <a:r>
              <a:rPr lang="en-US" i="1"/>
              <a:t>methods, </a:t>
            </a:r>
            <a:r>
              <a:rPr lang="en-US"/>
              <a:t>for RA operations are computed</a:t>
            </a:r>
            <a:endParaRPr/>
          </a:p>
          <a:p>
            <a:pPr marL="914400" lvl="1" indent="-291465" algn="l" rtl="0">
              <a:spcBef>
                <a:spcPts val="0"/>
              </a:spcBef>
              <a:spcAft>
                <a:spcPts val="0"/>
              </a:spcAft>
              <a:buSzPts val="990"/>
              <a:buChar char="■"/>
            </a:pPr>
            <a:r>
              <a:rPr lang="en-US"/>
              <a:t>Execution plan with the least estimated cost is chosen</a:t>
            </a:r>
            <a:endParaRPr/>
          </a:p>
          <a:p>
            <a:pPr marL="0" lvl="0" indent="0" algn="l" rtl="0">
              <a:spcBef>
                <a:spcPts val="360"/>
              </a:spcBef>
              <a:spcAft>
                <a:spcPts val="0"/>
              </a:spcAft>
              <a:buNone/>
            </a:pPr>
            <a:endParaRPr/>
          </a:p>
        </p:txBody>
      </p:sp>
      <p:sp>
        <p:nvSpPr>
          <p:cNvPr id="332" name="Google Shape;332;g184af71ec34_1_4"/>
          <p:cNvSpPr txBox="1">
            <a:spLocks noGrp="1"/>
          </p:cNvSpPr>
          <p:nvPr>
            <p:ph type="sldNum" idx="12"/>
          </p:nvPr>
        </p:nvSpPr>
        <p:spPr>
          <a:xfrm>
            <a:off x="6934200" y="6400800"/>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r>
              <a:rPr lang="en-US"/>
              <a:t>Slide 15- </a:t>
            </a: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20</a:t>
            </a:fld>
            <a:endParaRPr/>
          </a:p>
        </p:txBody>
      </p:sp>
      <p:sp>
        <p:nvSpPr>
          <p:cNvPr id="563" name="Google Shape;563;p55"/>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Selectivity and Cost Estimates in Query Optimization (3)</a:t>
            </a:r>
            <a:endParaRPr/>
          </a:p>
        </p:txBody>
      </p:sp>
      <p:sp>
        <p:nvSpPr>
          <p:cNvPr id="564" name="Google Shape;564;p55"/>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spcBef>
                <a:spcPts val="0"/>
              </a:spcBef>
              <a:spcAft>
                <a:spcPts val="0"/>
              </a:spcAft>
              <a:buSzPts val="1440"/>
              <a:buChar char="■"/>
            </a:pPr>
            <a:r>
              <a:rPr lang="en-US" sz="2400"/>
              <a:t>Catalog Information Used in Cost Functions</a:t>
            </a:r>
            <a:endParaRPr/>
          </a:p>
          <a:p>
            <a:pPr marL="742950" lvl="1" indent="-285750" algn="l" rtl="0">
              <a:spcBef>
                <a:spcPts val="440"/>
              </a:spcBef>
              <a:spcAft>
                <a:spcPts val="0"/>
              </a:spcAft>
              <a:buSzPts val="1210"/>
              <a:buChar char="■"/>
            </a:pPr>
            <a:r>
              <a:rPr lang="en-US" sz="2200"/>
              <a:t>Information about the size of a file </a:t>
            </a:r>
            <a:endParaRPr/>
          </a:p>
          <a:p>
            <a:pPr marL="1143000" lvl="2" indent="-228600" algn="l" rtl="0">
              <a:spcBef>
                <a:spcPts val="400"/>
              </a:spcBef>
              <a:spcAft>
                <a:spcPts val="0"/>
              </a:spcAft>
              <a:buSzPts val="1000"/>
              <a:buChar char="■"/>
            </a:pPr>
            <a:r>
              <a:rPr lang="en-US" sz="2000"/>
              <a:t>number of records (tuples) (r), </a:t>
            </a:r>
            <a:endParaRPr/>
          </a:p>
          <a:p>
            <a:pPr marL="1143000" lvl="2" indent="-228600" algn="l" rtl="0">
              <a:spcBef>
                <a:spcPts val="400"/>
              </a:spcBef>
              <a:spcAft>
                <a:spcPts val="0"/>
              </a:spcAft>
              <a:buSzPts val="1000"/>
              <a:buChar char="■"/>
            </a:pPr>
            <a:r>
              <a:rPr lang="en-US" sz="2000"/>
              <a:t>record size (R), </a:t>
            </a:r>
            <a:endParaRPr/>
          </a:p>
          <a:p>
            <a:pPr marL="1143000" lvl="2" indent="-228600" algn="l" rtl="0">
              <a:spcBef>
                <a:spcPts val="400"/>
              </a:spcBef>
              <a:spcAft>
                <a:spcPts val="0"/>
              </a:spcAft>
              <a:buSzPts val="1000"/>
              <a:buChar char="■"/>
            </a:pPr>
            <a:r>
              <a:rPr lang="en-US" sz="2000"/>
              <a:t>number of blocks (b) </a:t>
            </a:r>
            <a:endParaRPr/>
          </a:p>
          <a:p>
            <a:pPr marL="1143000" lvl="2" indent="-228600" algn="l" rtl="0">
              <a:spcBef>
                <a:spcPts val="400"/>
              </a:spcBef>
              <a:spcAft>
                <a:spcPts val="0"/>
              </a:spcAft>
              <a:buSzPts val="1000"/>
              <a:buChar char="■"/>
            </a:pPr>
            <a:r>
              <a:rPr lang="en-US" sz="2000"/>
              <a:t>blocking factor (bfr) </a:t>
            </a:r>
            <a:endParaRPr/>
          </a:p>
          <a:p>
            <a:pPr marL="742950" lvl="1" indent="-285750" algn="l" rtl="0">
              <a:spcBef>
                <a:spcPts val="440"/>
              </a:spcBef>
              <a:spcAft>
                <a:spcPts val="0"/>
              </a:spcAft>
              <a:buSzPts val="1210"/>
              <a:buChar char="■"/>
            </a:pPr>
            <a:r>
              <a:rPr lang="en-US" sz="2200"/>
              <a:t>Information about indexes and indexing attributes of a file</a:t>
            </a:r>
            <a:endParaRPr/>
          </a:p>
          <a:p>
            <a:pPr marL="1143000" lvl="2" indent="-228600" algn="l" rtl="0">
              <a:spcBef>
                <a:spcPts val="400"/>
              </a:spcBef>
              <a:spcAft>
                <a:spcPts val="0"/>
              </a:spcAft>
              <a:buSzPts val="1000"/>
              <a:buChar char="■"/>
            </a:pPr>
            <a:r>
              <a:rPr lang="en-US" sz="2000"/>
              <a:t>Number of levels (x) of each multilevel index</a:t>
            </a:r>
            <a:endParaRPr/>
          </a:p>
          <a:p>
            <a:pPr marL="1143000" lvl="2" indent="-228600" algn="l" rtl="0">
              <a:spcBef>
                <a:spcPts val="400"/>
              </a:spcBef>
              <a:spcAft>
                <a:spcPts val="0"/>
              </a:spcAft>
              <a:buSzPts val="1000"/>
              <a:buChar char="■"/>
            </a:pPr>
            <a:r>
              <a:rPr lang="en-US" sz="2000"/>
              <a:t>Number of first-level index blocks (bI1)</a:t>
            </a:r>
            <a:endParaRPr/>
          </a:p>
          <a:p>
            <a:pPr marL="1143000" lvl="2" indent="-228600" algn="l" rtl="0">
              <a:spcBef>
                <a:spcPts val="400"/>
              </a:spcBef>
              <a:spcAft>
                <a:spcPts val="0"/>
              </a:spcAft>
              <a:buSzPts val="1000"/>
              <a:buChar char="■"/>
            </a:pPr>
            <a:r>
              <a:rPr lang="en-US" sz="2000"/>
              <a:t>Number of distinct values (d) of an attribute</a:t>
            </a:r>
            <a:endParaRPr/>
          </a:p>
          <a:p>
            <a:pPr marL="1143000" lvl="2" indent="-228600" algn="l" rtl="0">
              <a:spcBef>
                <a:spcPts val="400"/>
              </a:spcBef>
              <a:spcAft>
                <a:spcPts val="0"/>
              </a:spcAft>
              <a:buSzPts val="1000"/>
              <a:buChar char="■"/>
            </a:pPr>
            <a:r>
              <a:rPr lang="en-US" sz="2000"/>
              <a:t>Selectivity (sl) of an attribute</a:t>
            </a:r>
            <a:endParaRPr/>
          </a:p>
          <a:p>
            <a:pPr marL="1143000" lvl="2" indent="-228600" algn="l" rtl="0">
              <a:spcBef>
                <a:spcPts val="400"/>
              </a:spcBef>
              <a:spcAft>
                <a:spcPts val="0"/>
              </a:spcAft>
              <a:buSzPts val="1000"/>
              <a:buChar char="■"/>
            </a:pPr>
            <a:r>
              <a:rPr lang="en-US" sz="2000"/>
              <a:t>Selection cardinality (s) of an attribute. (s = sl * r)</a:t>
            </a:r>
            <a:endParaRPr/>
          </a:p>
          <a:p>
            <a:pPr marL="342900" lvl="0" indent="-251459" algn="l" rtl="0">
              <a:spcBef>
                <a:spcPts val="480"/>
              </a:spcBef>
              <a:spcAft>
                <a:spcPts val="0"/>
              </a:spcAft>
              <a:buSzPts val="1440"/>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3</a:t>
            </a:fld>
            <a:endParaRPr/>
          </a:p>
        </p:txBody>
      </p:sp>
      <p:sp>
        <p:nvSpPr>
          <p:cNvPr id="339" name="Google Shape;339;p37"/>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7. Using Heuristics in Query Optimization(1)</a:t>
            </a:r>
            <a:endParaRPr/>
          </a:p>
        </p:txBody>
      </p:sp>
      <p:sp>
        <p:nvSpPr>
          <p:cNvPr id="340" name="Google Shape;340;p37"/>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457200" lvl="0" indent="-457200" algn="l" rtl="0">
              <a:lnSpc>
                <a:spcPct val="90000"/>
              </a:lnSpc>
              <a:spcBef>
                <a:spcPts val="0"/>
              </a:spcBef>
              <a:spcAft>
                <a:spcPts val="0"/>
              </a:spcAft>
              <a:buSzPts val="1440"/>
              <a:buChar char="■"/>
            </a:pPr>
            <a:r>
              <a:rPr lang="en-US" sz="2400"/>
              <a:t>Process for heuristics optimization</a:t>
            </a:r>
            <a:endParaRPr/>
          </a:p>
          <a:p>
            <a:pPr marL="876300" lvl="1" indent="-419100" algn="l" rtl="0">
              <a:lnSpc>
                <a:spcPct val="90000"/>
              </a:lnSpc>
              <a:spcBef>
                <a:spcPts val="440"/>
              </a:spcBef>
              <a:spcAft>
                <a:spcPts val="0"/>
              </a:spcAft>
              <a:buSzPts val="2200"/>
              <a:buFont typeface="Noto Sans Symbols"/>
              <a:buAutoNum type="arabicPeriod"/>
            </a:pPr>
            <a:r>
              <a:rPr lang="en-US" sz="2200"/>
              <a:t>The parser of a high-level query generates an initial internal representation;</a:t>
            </a:r>
            <a:endParaRPr/>
          </a:p>
          <a:p>
            <a:pPr marL="876300" lvl="1" indent="-419100" algn="l" rtl="0">
              <a:lnSpc>
                <a:spcPct val="90000"/>
              </a:lnSpc>
              <a:spcBef>
                <a:spcPts val="440"/>
              </a:spcBef>
              <a:spcAft>
                <a:spcPts val="0"/>
              </a:spcAft>
              <a:buSzPts val="2200"/>
              <a:buFont typeface="Noto Sans Symbols"/>
              <a:buAutoNum type="arabicPeriod"/>
            </a:pPr>
            <a:r>
              <a:rPr lang="en-US" sz="2200"/>
              <a:t>Apply heuristics rules to optimize the internal representation.</a:t>
            </a:r>
            <a:endParaRPr/>
          </a:p>
          <a:p>
            <a:pPr marL="876300" lvl="1" indent="-419100" algn="l" rtl="0">
              <a:lnSpc>
                <a:spcPct val="90000"/>
              </a:lnSpc>
              <a:spcBef>
                <a:spcPts val="440"/>
              </a:spcBef>
              <a:spcAft>
                <a:spcPts val="0"/>
              </a:spcAft>
              <a:buSzPts val="2200"/>
              <a:buFont typeface="Noto Sans Symbols"/>
              <a:buAutoNum type="arabicPeriod"/>
            </a:pPr>
            <a:r>
              <a:rPr lang="en-US" sz="2200"/>
              <a:t>A query execution plan is generated to execute groups of operations based on the access paths available on the files involved in the query.</a:t>
            </a:r>
            <a:endParaRPr/>
          </a:p>
          <a:p>
            <a:pPr marL="457200" lvl="0" indent="-365760" algn="l" rtl="0">
              <a:lnSpc>
                <a:spcPct val="90000"/>
              </a:lnSpc>
              <a:spcBef>
                <a:spcPts val="480"/>
              </a:spcBef>
              <a:spcAft>
                <a:spcPts val="0"/>
              </a:spcAft>
              <a:buSzPts val="1440"/>
              <a:buNone/>
            </a:pPr>
            <a:endParaRPr sz="2400"/>
          </a:p>
          <a:p>
            <a:pPr marL="457200" lvl="0" indent="-457200" algn="l" rtl="0">
              <a:lnSpc>
                <a:spcPct val="90000"/>
              </a:lnSpc>
              <a:spcBef>
                <a:spcPts val="480"/>
              </a:spcBef>
              <a:spcAft>
                <a:spcPts val="0"/>
              </a:spcAft>
              <a:buSzPts val="1440"/>
              <a:buChar char="■"/>
            </a:pPr>
            <a:r>
              <a:rPr lang="en-US" sz="2400"/>
              <a:t>The main heuristic is to apply first the operations that reduce the size of intermediate results. </a:t>
            </a:r>
            <a:endParaRPr/>
          </a:p>
          <a:p>
            <a:pPr marL="876300" lvl="1" indent="-419100" algn="l" rtl="0">
              <a:lnSpc>
                <a:spcPct val="90000"/>
              </a:lnSpc>
              <a:spcBef>
                <a:spcPts val="440"/>
              </a:spcBef>
              <a:spcAft>
                <a:spcPts val="0"/>
              </a:spcAft>
              <a:buSzPts val="1210"/>
              <a:buChar char="■"/>
            </a:pPr>
            <a:r>
              <a:rPr lang="en-US" sz="2200"/>
              <a:t>E.g., Apply  SELECT and PROJECT operations before applying the JOIN or other binary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4</a:t>
            </a:fld>
            <a:endParaRPr/>
          </a:p>
        </p:txBody>
      </p:sp>
      <p:sp>
        <p:nvSpPr>
          <p:cNvPr id="347" name="Google Shape;347;p38"/>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(2)</a:t>
            </a:r>
            <a:endParaRPr/>
          </a:p>
        </p:txBody>
      </p:sp>
      <p:sp>
        <p:nvSpPr>
          <p:cNvPr id="348" name="Google Shape;348;p38"/>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SzPts val="1440"/>
              <a:buChar char="■"/>
            </a:pPr>
            <a:r>
              <a:rPr lang="en-US" sz="2400" b="1"/>
              <a:t>Query tree</a:t>
            </a:r>
            <a:r>
              <a:rPr lang="en-US" sz="2400"/>
              <a:t>:</a:t>
            </a:r>
            <a:endParaRPr/>
          </a:p>
          <a:p>
            <a:pPr marL="742950" lvl="1" indent="-285750" algn="l" rtl="0">
              <a:lnSpc>
                <a:spcPct val="80000"/>
              </a:lnSpc>
              <a:spcBef>
                <a:spcPts val="440"/>
              </a:spcBef>
              <a:spcAft>
                <a:spcPts val="0"/>
              </a:spcAft>
              <a:buSzPts val="1210"/>
              <a:buChar char="■"/>
            </a:pPr>
            <a:r>
              <a:rPr lang="en-US" sz="2200"/>
              <a:t>A tree data structure that corresponds to a relational algebra expression. It represents the input relations of the query as </a:t>
            </a:r>
            <a:r>
              <a:rPr lang="en-US" sz="2200" b="1"/>
              <a:t>leaf nodes</a:t>
            </a:r>
            <a:r>
              <a:rPr lang="en-US" sz="2200"/>
              <a:t> of the </a:t>
            </a:r>
            <a:r>
              <a:rPr lang="en-US" sz="2200" b="1"/>
              <a:t>tree</a:t>
            </a:r>
            <a:r>
              <a:rPr lang="en-US" sz="2200"/>
              <a:t>, and represents the relational algebra operations as internal nodes.  </a:t>
            </a:r>
            <a:endParaRPr/>
          </a:p>
          <a:p>
            <a:pPr marL="342900" lvl="0" indent="-342900" algn="l" rtl="0">
              <a:lnSpc>
                <a:spcPct val="80000"/>
              </a:lnSpc>
              <a:spcBef>
                <a:spcPts val="480"/>
              </a:spcBef>
              <a:spcAft>
                <a:spcPts val="0"/>
              </a:spcAft>
              <a:buSzPts val="1440"/>
              <a:buChar char="■"/>
            </a:pPr>
            <a:r>
              <a:rPr lang="en-US" sz="2400"/>
              <a:t>An execution of the query tree consists of executing an internal node operation whenever its operands are available and then replacing that internal node by the relation that results from executing the operation.</a:t>
            </a:r>
            <a:endParaRPr/>
          </a:p>
          <a:p>
            <a:pPr marL="342900" lvl="0" indent="-342900" algn="l" rtl="0">
              <a:lnSpc>
                <a:spcPct val="80000"/>
              </a:lnSpc>
              <a:spcBef>
                <a:spcPts val="480"/>
              </a:spcBef>
              <a:spcAft>
                <a:spcPts val="0"/>
              </a:spcAft>
              <a:buSzPts val="1440"/>
              <a:buChar char="■"/>
            </a:pPr>
            <a:r>
              <a:rPr lang="en-US" sz="2400" b="1"/>
              <a:t>Query graph</a:t>
            </a:r>
            <a:r>
              <a:rPr lang="en-US" sz="2400"/>
              <a:t>:</a:t>
            </a:r>
            <a:endParaRPr/>
          </a:p>
          <a:p>
            <a:pPr marL="742950" lvl="1" indent="-285750" algn="l" rtl="0">
              <a:lnSpc>
                <a:spcPct val="80000"/>
              </a:lnSpc>
              <a:spcBef>
                <a:spcPts val="440"/>
              </a:spcBef>
              <a:spcAft>
                <a:spcPts val="0"/>
              </a:spcAft>
              <a:buSzPts val="1210"/>
              <a:buChar char="■"/>
            </a:pPr>
            <a:r>
              <a:rPr lang="en-US" sz="2200"/>
              <a:t>A graph data structure that corresponds to a relational calculus expression. It does </a:t>
            </a:r>
            <a:r>
              <a:rPr lang="en-US" sz="2200" i="1"/>
              <a:t>not</a:t>
            </a:r>
            <a:r>
              <a:rPr lang="en-US" sz="2200"/>
              <a:t> indicate an order on which operations to perform first. There is only a </a:t>
            </a:r>
            <a:r>
              <a:rPr lang="en-US" sz="2200" i="1"/>
              <a:t>single</a:t>
            </a:r>
            <a:r>
              <a:rPr lang="en-US" sz="2200"/>
              <a:t> graph corresponding to each query.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5</a:t>
            </a:fld>
            <a:endParaRPr/>
          </a:p>
        </p:txBody>
      </p:sp>
      <p:sp>
        <p:nvSpPr>
          <p:cNvPr id="355" name="Google Shape;355;p39"/>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(3)</a:t>
            </a:r>
            <a:endParaRPr/>
          </a:p>
        </p:txBody>
      </p:sp>
      <p:sp>
        <p:nvSpPr>
          <p:cNvPr id="356" name="Google Shape;356;p39"/>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SzPts val="1200"/>
              <a:buChar char="■"/>
            </a:pPr>
            <a:r>
              <a:rPr lang="en-US" sz="2000"/>
              <a:t>Example:</a:t>
            </a:r>
            <a:endParaRPr/>
          </a:p>
          <a:p>
            <a:pPr marL="742950" lvl="1" indent="-285750" algn="l" rtl="0">
              <a:lnSpc>
                <a:spcPct val="80000"/>
              </a:lnSpc>
              <a:spcBef>
                <a:spcPts val="400"/>
              </a:spcBef>
              <a:spcAft>
                <a:spcPts val="0"/>
              </a:spcAft>
              <a:buSzPts val="1100"/>
              <a:buChar char="■"/>
            </a:pPr>
            <a:r>
              <a:rPr lang="en-US" sz="2000"/>
              <a:t>For every project located in ‘Stafford’, retrieve the project number, the controlling department number and the department manager’s last name, address and birthdate.</a:t>
            </a:r>
            <a:endParaRPr/>
          </a:p>
          <a:p>
            <a:pPr marL="342900" lvl="0" indent="-342900" algn="l" rtl="0">
              <a:lnSpc>
                <a:spcPct val="80000"/>
              </a:lnSpc>
              <a:spcBef>
                <a:spcPts val="400"/>
              </a:spcBef>
              <a:spcAft>
                <a:spcPts val="0"/>
              </a:spcAft>
              <a:buSzPts val="1200"/>
              <a:buChar char="■"/>
            </a:pPr>
            <a:r>
              <a:rPr lang="en-US" sz="2000"/>
              <a:t>Relation algebra:</a:t>
            </a:r>
            <a:endParaRPr/>
          </a:p>
          <a:p>
            <a:pPr marL="742950" lvl="1" indent="-285750" algn="l" rtl="0">
              <a:lnSpc>
                <a:spcPct val="80000"/>
              </a:lnSpc>
              <a:spcBef>
                <a:spcPts val="480"/>
              </a:spcBef>
              <a:spcAft>
                <a:spcPts val="0"/>
              </a:spcAft>
              <a:buSzPts val="1320"/>
              <a:buFont typeface="Noto Sans Symbols"/>
              <a:buNone/>
            </a:pPr>
            <a:r>
              <a:rPr lang="en-US" sz="2400" b="1">
                <a:latin typeface="Noto Sans Symbols"/>
                <a:ea typeface="Noto Sans Symbols"/>
                <a:cs typeface="Noto Sans Symbols"/>
                <a:sym typeface="Noto Sans Symbols"/>
              </a:rPr>
              <a:t>π</a:t>
            </a:r>
            <a:r>
              <a:rPr lang="en-US" sz="2000" baseline="-25000"/>
              <a:t>PNUMBER, DNUM, LNAME, ADDRESS, BDATE</a:t>
            </a:r>
            <a:r>
              <a:rPr lang="en-US" sz="2000"/>
              <a:t> (((</a:t>
            </a:r>
            <a:r>
              <a:rPr lang="en-US" sz="2400" b="1">
                <a:latin typeface="Noto Sans Symbols"/>
                <a:ea typeface="Noto Sans Symbols"/>
                <a:cs typeface="Noto Sans Symbols"/>
                <a:sym typeface="Noto Sans Symbols"/>
              </a:rPr>
              <a:t>σ</a:t>
            </a:r>
            <a:r>
              <a:rPr lang="en-US" sz="2000" baseline="-25000"/>
              <a:t>PLOCATION=‘STAFFORD’</a:t>
            </a:r>
            <a:r>
              <a:rPr lang="en-US" sz="2000"/>
              <a:t>(PROJECT))</a:t>
            </a:r>
            <a:endParaRPr sz="2000"/>
          </a:p>
          <a:p>
            <a:pPr marL="457200" lvl="1" indent="0" algn="l" rtl="0">
              <a:lnSpc>
                <a:spcPct val="80000"/>
              </a:lnSpc>
              <a:spcBef>
                <a:spcPts val="480"/>
              </a:spcBef>
              <a:spcAft>
                <a:spcPts val="0"/>
              </a:spcAft>
              <a:buSzPts val="1320"/>
              <a:buFont typeface="Noto Sans Symbols"/>
              <a:buNone/>
            </a:pPr>
            <a:br>
              <a:rPr lang="en-US" sz="2000"/>
            </a:br>
            <a:r>
              <a:rPr lang="en-US" sz="2000"/>
              <a:t>	</a:t>
            </a:r>
            <a:r>
              <a:rPr lang="en-US" sz="2000" baseline="-25000"/>
              <a:t>DNUM=DNUMBER</a:t>
            </a:r>
            <a:r>
              <a:rPr lang="en-US" sz="2000"/>
              <a:t> (DEPARTMENT))    </a:t>
            </a:r>
            <a:r>
              <a:rPr lang="en-US" sz="2000" baseline="-25000"/>
              <a:t>  MGRSSN=SSN</a:t>
            </a:r>
            <a:r>
              <a:rPr lang="en-US" sz="2000"/>
              <a:t> (EMPLOYEE))</a:t>
            </a:r>
            <a:endParaRPr/>
          </a:p>
          <a:p>
            <a:pPr marL="342900" lvl="0" indent="-342900" algn="l" rtl="0">
              <a:lnSpc>
                <a:spcPct val="80000"/>
              </a:lnSpc>
              <a:spcBef>
                <a:spcPts val="400"/>
              </a:spcBef>
              <a:spcAft>
                <a:spcPts val="0"/>
              </a:spcAft>
              <a:buSzPts val="1200"/>
              <a:buFont typeface="Noto Sans Symbols"/>
              <a:buNone/>
            </a:pPr>
            <a:r>
              <a:rPr lang="en-US" sz="2000"/>
              <a:t>	</a:t>
            </a:r>
            <a:endParaRPr/>
          </a:p>
          <a:p>
            <a:pPr marL="342900" lvl="0" indent="-342900" algn="l" rtl="0">
              <a:lnSpc>
                <a:spcPct val="80000"/>
              </a:lnSpc>
              <a:spcBef>
                <a:spcPts val="400"/>
              </a:spcBef>
              <a:spcAft>
                <a:spcPts val="0"/>
              </a:spcAft>
              <a:buSzPts val="1200"/>
              <a:buChar char="■"/>
            </a:pPr>
            <a:r>
              <a:rPr lang="en-US" sz="2000"/>
              <a:t>SQL query:</a:t>
            </a:r>
            <a:endParaRPr/>
          </a:p>
          <a:p>
            <a:pPr marL="742950" lvl="1" indent="-285750" algn="l" rtl="0">
              <a:lnSpc>
                <a:spcPct val="80000"/>
              </a:lnSpc>
              <a:spcBef>
                <a:spcPts val="400"/>
              </a:spcBef>
              <a:spcAft>
                <a:spcPts val="0"/>
              </a:spcAft>
              <a:buSzPts val="1100"/>
              <a:buFont typeface="Noto Sans Symbols"/>
              <a:buNone/>
            </a:pPr>
            <a:r>
              <a:rPr lang="en-US" sz="2000"/>
              <a:t>Q2: 	SELECT  	P.NUMBER,P.DNUM,E.LNAME,</a:t>
            </a:r>
            <a:br>
              <a:rPr lang="en-US" sz="2000"/>
            </a:br>
            <a:r>
              <a:rPr lang="en-US" sz="2000"/>
              <a:t>				E.ADDRESS, E.BDATE</a:t>
            </a:r>
            <a:endParaRPr/>
          </a:p>
          <a:p>
            <a:pPr marL="742950" lvl="1" indent="-285750" algn="l" rtl="0">
              <a:lnSpc>
                <a:spcPct val="80000"/>
              </a:lnSpc>
              <a:spcBef>
                <a:spcPts val="400"/>
              </a:spcBef>
              <a:spcAft>
                <a:spcPts val="0"/>
              </a:spcAft>
              <a:buSzPts val="1100"/>
              <a:buFont typeface="Noto Sans Symbols"/>
              <a:buNone/>
            </a:pPr>
            <a:r>
              <a:rPr lang="en-US" sz="2000"/>
              <a:t>			FROM		PROJECT AS P,DEPARTMENT AS D, 					EMPLOYEE AS E</a:t>
            </a:r>
            <a:endParaRPr/>
          </a:p>
          <a:p>
            <a:pPr marL="742950" lvl="1" indent="-285750" algn="l" rtl="0">
              <a:lnSpc>
                <a:spcPct val="80000"/>
              </a:lnSpc>
              <a:spcBef>
                <a:spcPts val="400"/>
              </a:spcBef>
              <a:spcAft>
                <a:spcPts val="0"/>
              </a:spcAft>
              <a:buSzPts val="1100"/>
              <a:buFont typeface="Noto Sans Symbols"/>
              <a:buNone/>
            </a:pPr>
            <a:r>
              <a:rPr lang="en-US" sz="2000"/>
              <a:t>			WHERE  	P.DNUM=D.DNUMBER AND 					D.MGRSSN=E.SSN AND			  		P.PLOCATION=‘STAFFORD’;</a:t>
            </a:r>
            <a:endParaRPr/>
          </a:p>
        </p:txBody>
      </p:sp>
      <p:grpSp>
        <p:nvGrpSpPr>
          <p:cNvPr id="357" name="Google Shape;357;p39"/>
          <p:cNvGrpSpPr/>
          <p:nvPr/>
        </p:nvGrpSpPr>
        <p:grpSpPr>
          <a:xfrm>
            <a:off x="1000125" y="3635375"/>
            <a:ext cx="219075" cy="174625"/>
            <a:chOff x="377" y="2904"/>
            <a:chExt cx="154" cy="110"/>
          </a:xfrm>
        </p:grpSpPr>
        <p:cxnSp>
          <p:nvCxnSpPr>
            <p:cNvPr id="358" name="Google Shape;358;p39"/>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359" name="Google Shape;359;p39"/>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360" name="Google Shape;360;p39"/>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361" name="Google Shape;361;p39"/>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grpSp>
        <p:nvGrpSpPr>
          <p:cNvPr id="362" name="Google Shape;362;p39"/>
          <p:cNvGrpSpPr/>
          <p:nvPr/>
        </p:nvGrpSpPr>
        <p:grpSpPr>
          <a:xfrm>
            <a:off x="4657725" y="3635375"/>
            <a:ext cx="219075" cy="174625"/>
            <a:chOff x="377" y="2904"/>
            <a:chExt cx="154" cy="110"/>
          </a:xfrm>
        </p:grpSpPr>
        <p:cxnSp>
          <p:nvCxnSpPr>
            <p:cNvPr id="363" name="Google Shape;363;p39"/>
            <p:cNvCxnSpPr/>
            <p:nvPr/>
          </p:nvCxnSpPr>
          <p:spPr>
            <a:xfrm>
              <a:off x="381"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364" name="Google Shape;364;p39"/>
            <p:cNvCxnSpPr/>
            <p:nvPr/>
          </p:nvCxnSpPr>
          <p:spPr>
            <a:xfrm>
              <a:off x="527" y="2904"/>
              <a:ext cx="0" cy="110"/>
            </a:xfrm>
            <a:prstGeom prst="straightConnector1">
              <a:avLst/>
            </a:prstGeom>
            <a:noFill/>
            <a:ln w="15875" cap="flat" cmpd="sng">
              <a:solidFill>
                <a:schemeClr val="lt2"/>
              </a:solidFill>
              <a:prstDash val="solid"/>
              <a:round/>
              <a:headEnd type="none" w="med" len="med"/>
              <a:tailEnd type="none" w="med" len="med"/>
            </a:ln>
          </p:spPr>
        </p:cxnSp>
        <p:cxnSp>
          <p:nvCxnSpPr>
            <p:cNvPr id="365" name="Google Shape;365;p39"/>
            <p:cNvCxnSpPr/>
            <p:nvPr/>
          </p:nvCxnSpPr>
          <p:spPr>
            <a:xfrm>
              <a:off x="385" y="2904"/>
              <a:ext cx="138" cy="110"/>
            </a:xfrm>
            <a:prstGeom prst="straightConnector1">
              <a:avLst/>
            </a:prstGeom>
            <a:noFill/>
            <a:ln w="15875" cap="flat" cmpd="sng">
              <a:solidFill>
                <a:schemeClr val="lt2"/>
              </a:solidFill>
              <a:prstDash val="solid"/>
              <a:round/>
              <a:headEnd type="none" w="med" len="med"/>
              <a:tailEnd type="none" w="med" len="med"/>
            </a:ln>
          </p:spPr>
        </p:cxnSp>
        <p:cxnSp>
          <p:nvCxnSpPr>
            <p:cNvPr id="366" name="Google Shape;366;p39"/>
            <p:cNvCxnSpPr/>
            <p:nvPr/>
          </p:nvCxnSpPr>
          <p:spPr>
            <a:xfrm flipH="1">
              <a:off x="377" y="2904"/>
              <a:ext cx="154" cy="110"/>
            </a:xfrm>
            <a:prstGeom prst="straightConnector1">
              <a:avLst/>
            </a:prstGeom>
            <a:noFill/>
            <a:ln w="15875" cap="flat" cmpd="sng">
              <a:solidFill>
                <a:schemeClr val="lt2"/>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6</a:t>
            </a:fld>
            <a:endParaRPr/>
          </a:p>
        </p:txBody>
      </p:sp>
      <p:sp>
        <p:nvSpPr>
          <p:cNvPr id="373" name="Google Shape;373;p40"/>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dirty="0"/>
              <a:t>Using Heuristics in Query Optimization (4)</a:t>
            </a:r>
            <a:endParaRPr dirty="0"/>
          </a:p>
        </p:txBody>
      </p:sp>
      <p:pic>
        <p:nvPicPr>
          <p:cNvPr id="374" name="Google Shape;374;p40" descr="fig15_04a"/>
          <p:cNvPicPr preferRelativeResize="0"/>
          <p:nvPr/>
        </p:nvPicPr>
        <p:blipFill rotWithShape="1">
          <a:blip r:embed="rId3">
            <a:alphaModFix/>
          </a:blip>
          <a:srcRect/>
          <a:stretch/>
        </p:blipFill>
        <p:spPr>
          <a:xfrm>
            <a:off x="922592" y="1442823"/>
            <a:ext cx="6408244" cy="54151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7</a:t>
            </a:fld>
            <a:endParaRPr/>
          </a:p>
        </p:txBody>
      </p:sp>
      <p:sp>
        <p:nvSpPr>
          <p:cNvPr id="381" name="Google Shape;381;p41"/>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(5)</a:t>
            </a:r>
            <a:endParaRPr/>
          </a:p>
        </p:txBody>
      </p:sp>
      <p:pic>
        <p:nvPicPr>
          <p:cNvPr id="382" name="Google Shape;382;p41" descr="fig15_04b"/>
          <p:cNvPicPr preferRelativeResize="0"/>
          <p:nvPr/>
        </p:nvPicPr>
        <p:blipFill rotWithShape="1">
          <a:blip r:embed="rId3">
            <a:alphaModFix/>
          </a:blip>
          <a:srcRect/>
          <a:stretch/>
        </p:blipFill>
        <p:spPr>
          <a:xfrm>
            <a:off x="257175" y="2590800"/>
            <a:ext cx="8353425" cy="2700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8</a:t>
            </a:fld>
            <a:endParaRPr/>
          </a:p>
        </p:txBody>
      </p:sp>
      <p:sp>
        <p:nvSpPr>
          <p:cNvPr id="389" name="Google Shape;389;p42"/>
          <p:cNvSpPr txBox="1">
            <a:spLocks noGrp="1"/>
          </p:cNvSpPr>
          <p:nvPr>
            <p:ph type="title"/>
          </p:nvPr>
        </p:nvSpPr>
        <p:spPr>
          <a:xfrm>
            <a:off x="228600" y="303213"/>
            <a:ext cx="7796213"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t>Using Heuristics in Query Optimization (6)</a:t>
            </a:r>
            <a:endParaRPr/>
          </a:p>
        </p:txBody>
      </p:sp>
      <p:sp>
        <p:nvSpPr>
          <p:cNvPr id="390" name="Google Shape;390;p42"/>
          <p:cNvSpPr txBox="1">
            <a:spLocks noGrp="1"/>
          </p:cNvSpPr>
          <p:nvPr>
            <p:ph type="body" idx="1"/>
          </p:nvPr>
        </p:nvSpPr>
        <p:spPr>
          <a:xfrm>
            <a:off x="239713"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SzPts val="1440"/>
              <a:buChar char="■"/>
            </a:pPr>
            <a:r>
              <a:rPr lang="en-US" sz="2400"/>
              <a:t>Heuristic Optimization of Query Trees:</a:t>
            </a:r>
            <a:endParaRPr/>
          </a:p>
          <a:p>
            <a:pPr marL="742950" lvl="1" indent="-285750" algn="l" rtl="0">
              <a:lnSpc>
                <a:spcPct val="90000"/>
              </a:lnSpc>
              <a:spcBef>
                <a:spcPts val="440"/>
              </a:spcBef>
              <a:spcAft>
                <a:spcPts val="0"/>
              </a:spcAft>
              <a:buSzPts val="1210"/>
              <a:buChar char="■"/>
            </a:pPr>
            <a:r>
              <a:rPr lang="en-US" sz="2200"/>
              <a:t>The same query could correspond to many different relational algebra expressions — and hence many different query trees.</a:t>
            </a:r>
            <a:endParaRPr/>
          </a:p>
          <a:p>
            <a:pPr marL="742950" lvl="1" indent="-285750" algn="l" rtl="0">
              <a:lnSpc>
                <a:spcPct val="90000"/>
              </a:lnSpc>
              <a:spcBef>
                <a:spcPts val="440"/>
              </a:spcBef>
              <a:spcAft>
                <a:spcPts val="0"/>
              </a:spcAft>
              <a:buSzPts val="1210"/>
              <a:buChar char="■"/>
            </a:pPr>
            <a:r>
              <a:rPr lang="en-US" sz="2200"/>
              <a:t>The task of heuristic optimization of query trees is to find a </a:t>
            </a:r>
            <a:r>
              <a:rPr lang="en-US" sz="2200" b="1"/>
              <a:t>final query tree</a:t>
            </a:r>
            <a:r>
              <a:rPr lang="en-US" sz="2200"/>
              <a:t> that is efficient to execute.</a:t>
            </a:r>
            <a:endParaRPr/>
          </a:p>
          <a:p>
            <a:pPr marL="342900" lvl="0" indent="-342900" algn="l" rtl="0">
              <a:lnSpc>
                <a:spcPct val="90000"/>
              </a:lnSpc>
              <a:spcBef>
                <a:spcPts val="480"/>
              </a:spcBef>
              <a:spcAft>
                <a:spcPts val="0"/>
              </a:spcAft>
              <a:buSzPts val="1440"/>
              <a:buChar char="■"/>
            </a:pPr>
            <a:r>
              <a:rPr lang="en-US" sz="2400"/>
              <a:t>Example:</a:t>
            </a:r>
            <a:endParaRPr/>
          </a:p>
          <a:p>
            <a:pPr marL="742950" lvl="1" indent="-285750" algn="l" rtl="0">
              <a:lnSpc>
                <a:spcPct val="90000"/>
              </a:lnSpc>
              <a:spcBef>
                <a:spcPts val="440"/>
              </a:spcBef>
              <a:spcAft>
                <a:spcPts val="0"/>
              </a:spcAft>
              <a:buSzPts val="1210"/>
              <a:buFont typeface="Noto Sans Symbols"/>
              <a:buNone/>
            </a:pPr>
            <a:r>
              <a:rPr lang="en-US" sz="2200"/>
              <a:t>Q: 	SELECT 	LNAME</a:t>
            </a:r>
            <a:endParaRPr/>
          </a:p>
          <a:p>
            <a:pPr marL="742950" lvl="1" indent="-285750" algn="l" rtl="0">
              <a:lnSpc>
                <a:spcPct val="90000"/>
              </a:lnSpc>
              <a:spcBef>
                <a:spcPts val="440"/>
              </a:spcBef>
              <a:spcAft>
                <a:spcPts val="0"/>
              </a:spcAft>
              <a:buSzPts val="1210"/>
              <a:buFont typeface="Noto Sans Symbols"/>
              <a:buNone/>
            </a:pPr>
            <a:r>
              <a:rPr lang="en-US" sz="2200"/>
              <a:t>		FROM 	  	EMPLOYEE, WORKS_ON, PROJECT</a:t>
            </a:r>
            <a:endParaRPr/>
          </a:p>
          <a:p>
            <a:pPr marL="742950" lvl="1" indent="-285750" algn="l" rtl="0">
              <a:lnSpc>
                <a:spcPct val="90000"/>
              </a:lnSpc>
              <a:spcBef>
                <a:spcPts val="440"/>
              </a:spcBef>
              <a:spcAft>
                <a:spcPts val="0"/>
              </a:spcAft>
              <a:buSzPts val="1210"/>
              <a:buFont typeface="Noto Sans Symbols"/>
              <a:buNone/>
            </a:pPr>
            <a:r>
              <a:rPr lang="en-US" sz="2200"/>
              <a:t>		WHERE  	PNAME = ‘AQUARIUS’ AND  				PNMUBER=PNO AND ESSN=SSN 				AND BDATE &gt; ‘1957-12-31’;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Slide 15- </a:t>
            </a:r>
            <a:fld id="{00000000-1234-1234-1234-123412341234}" type="slidenum">
              <a:rPr lang="en-US"/>
              <a:t>9</a:t>
            </a:fld>
            <a:endParaRPr/>
          </a:p>
        </p:txBody>
      </p:sp>
      <p:pic>
        <p:nvPicPr>
          <p:cNvPr id="397" name="Google Shape;397;p43" descr="fig15_05a"/>
          <p:cNvPicPr preferRelativeResize="0"/>
          <p:nvPr/>
        </p:nvPicPr>
        <p:blipFill rotWithShape="1">
          <a:blip r:embed="rId3">
            <a:alphaModFix/>
          </a:blip>
          <a:srcRect/>
          <a:stretch/>
        </p:blipFill>
        <p:spPr>
          <a:xfrm>
            <a:off x="189900" y="0"/>
            <a:ext cx="7757827" cy="7002900"/>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1799</Words>
  <Application>Microsoft Office PowerPoint</Application>
  <PresentationFormat>On-screen Show (4:3)</PresentationFormat>
  <Paragraphs>163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Tahoma</vt:lpstr>
      <vt:lpstr>Noto Sans Symbols</vt:lpstr>
      <vt:lpstr>Merriweather Sans</vt:lpstr>
      <vt:lpstr>Arial</vt:lpstr>
      <vt:lpstr>Blends</vt:lpstr>
      <vt:lpstr>PowerPoint Presentation</vt:lpstr>
      <vt:lpstr>Query Optimization</vt:lpstr>
      <vt:lpstr>7. Using Heuristics in Query Optimization(1)</vt:lpstr>
      <vt:lpstr>Using Heuristics in Query Optimization (2)</vt:lpstr>
      <vt:lpstr>Using Heuristics in Query Optimization (3)</vt:lpstr>
      <vt:lpstr>Using Heuristics in Query Optimization (4)</vt:lpstr>
      <vt:lpstr>Using Heuristics in Query Optimization (5)</vt:lpstr>
      <vt:lpstr>Using Heuristics in Query Optimization (6)</vt:lpstr>
      <vt:lpstr>PowerPoint Presentation</vt:lpstr>
      <vt:lpstr>PowerPoint Presentation</vt:lpstr>
      <vt:lpstr>Using Heuristics in Query Optimization (9)</vt:lpstr>
      <vt:lpstr>Using Heuristics in Query Optimization (10)</vt:lpstr>
      <vt:lpstr>Using Heuristics in Query Optimization (11)</vt:lpstr>
      <vt:lpstr>Using Heuristics in Query Optimization (12)</vt:lpstr>
      <vt:lpstr>Using Heuristics in Query Optimization (13)</vt:lpstr>
      <vt:lpstr>Using Heuristics in Query Optimization (15)</vt:lpstr>
      <vt:lpstr>Using Heuristics in Query Optimization (16)</vt:lpstr>
      <vt:lpstr>8. Using Selectivity and Cost Estimates in Query Optimization (1)</vt:lpstr>
      <vt:lpstr>Using Selectivity and Cost Estimates in Query Optimization (2)</vt:lpstr>
      <vt:lpstr>Using Selectivity and Cost Estimates in Query Optimization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Elmasri/Navathe</dc:creator>
  <cp:lastModifiedBy>Priyambada Subudhi</cp:lastModifiedBy>
  <cp:revision>3</cp:revision>
  <dcterms:created xsi:type="dcterms:W3CDTF">2005-02-25T19:46:41Z</dcterms:created>
  <dcterms:modified xsi:type="dcterms:W3CDTF">2022-11-22T09:41:31Z</dcterms:modified>
</cp:coreProperties>
</file>