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handoutMasterIdLst>
    <p:handoutMasterId r:id="rId11"/>
  </p:handoutMasterIdLst>
  <p:sldIdLst>
    <p:sldId id="459" r:id="rId2"/>
    <p:sldId id="448" r:id="rId3"/>
    <p:sldId id="456" r:id="rId4"/>
    <p:sldId id="449" r:id="rId5"/>
    <p:sldId id="445" r:id="rId6"/>
    <p:sldId id="454" r:id="rId7"/>
    <p:sldId id="447" r:id="rId8"/>
    <p:sldId id="453" r:id="rId9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A4C8D1-E3F4-4FED-AB52-54926F42A849}" v="4" dt="2022-08-09T17:00:09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737" autoAdjust="0"/>
  </p:normalViewPr>
  <p:slideViewPr>
    <p:cSldViewPr snapToGrid="0">
      <p:cViewPr varScale="1">
        <p:scale>
          <a:sx n="59" d="100"/>
          <a:sy n="59" d="100"/>
        </p:scale>
        <p:origin x="1400" y="52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2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128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4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233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5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13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6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103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8F6CFE8-F4B8-4635-B9A3-190ADFF2F8A1}" type="slidenum">
              <a:rPr lang="en-US" altLang="en-US" sz="1200"/>
              <a:pPr algn="r"/>
              <a:t>7</a:t>
            </a:fld>
            <a:endParaRPr lang="en-US" altLang="en-US" sz="1200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297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4F48141-AC33-4BB4-B9B9-0E58D9A72CB1}" type="slidenum">
              <a:rPr lang="en-US" altLang="en-US" sz="1200"/>
              <a:pPr algn="r"/>
              <a:t>8</a:t>
            </a:fld>
            <a:endParaRPr lang="en-US" altLang="en-US" sz="1200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082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8145" y="1093788"/>
            <a:ext cx="7727518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D0E9-482A-D7A4-4E51-0ED3FE8F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DATABASE Management SYSYEMs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11A8B-DAA4-0270-7BD2-61419618A6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800" dirty="0"/>
              <a:t>Introduction to</a:t>
            </a:r>
          </a:p>
        </p:txBody>
      </p:sp>
    </p:spTree>
    <p:extLst>
      <p:ext uri="{BB962C8B-B14F-4D97-AF65-F5344CB8AC3E}">
        <p14:creationId xmlns:p14="http://schemas.microsoft.com/office/powerpoint/2010/main" val="140763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Users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4BFA042-22D8-4B76-83F1-7A404E7E23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1" b="46320"/>
          <a:stretch/>
        </p:blipFill>
        <p:spPr>
          <a:xfrm>
            <a:off x="1161076" y="831948"/>
            <a:ext cx="7291748" cy="562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7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874E-9429-4B1E-981E-C70D2AC6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49" y="117474"/>
            <a:ext cx="8137111" cy="762139"/>
          </a:xfrm>
        </p:spPr>
        <p:txBody>
          <a:bodyPr/>
          <a:lstStyle/>
          <a:p>
            <a:endParaRPr lang="en-IN" sz="24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5D13987-289A-4B35-AF04-A396F79120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828" b="-1"/>
          <a:stretch/>
        </p:blipFill>
        <p:spPr>
          <a:xfrm>
            <a:off x="2091909" y="879613"/>
            <a:ext cx="5489989" cy="561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6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Administrator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976545" y="1799577"/>
            <a:ext cx="7301824" cy="4059456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1700" dirty="0"/>
              <a:t>Schema definition</a:t>
            </a:r>
          </a:p>
          <a:p>
            <a:r>
              <a:rPr lang="en-US" altLang="en-US" sz="1700" dirty="0"/>
              <a:t>Storage structure and access-method definition</a:t>
            </a:r>
          </a:p>
          <a:p>
            <a:r>
              <a:rPr lang="en-US" altLang="en-US" sz="1700" dirty="0"/>
              <a:t>Schema and physical-organization modification</a:t>
            </a:r>
          </a:p>
          <a:p>
            <a:r>
              <a:rPr lang="en-US" altLang="en-US" sz="1700" dirty="0"/>
              <a:t>Granting of authorization for data access</a:t>
            </a:r>
          </a:p>
          <a:p>
            <a:r>
              <a:rPr lang="en-US" altLang="en-US" sz="1700" dirty="0"/>
              <a:t>Routine maintenance</a:t>
            </a:r>
          </a:p>
          <a:p>
            <a:r>
              <a:rPr lang="en-US" altLang="en-US" sz="1700" dirty="0"/>
              <a:t>Periodically backing up the database</a:t>
            </a:r>
          </a:p>
          <a:p>
            <a:r>
              <a:rPr lang="en-US" altLang="en-US" sz="1700" dirty="0"/>
              <a:t>Ensuring that enough free disk space is available for normal operations, and upgrading disk space as required</a:t>
            </a:r>
          </a:p>
          <a:p>
            <a:r>
              <a:rPr lang="en-US" altLang="en-US" sz="1700" dirty="0"/>
              <a:t>Monitoring jobs running on the database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768351" y="1135533"/>
            <a:ext cx="751001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/>
              <a:t>A person who has central control over the system is called a </a:t>
            </a:r>
            <a:r>
              <a:rPr lang="en-US" sz="1700" b="1" dirty="0">
                <a:solidFill>
                  <a:srgbClr val="002060"/>
                </a:solidFill>
              </a:rPr>
              <a:t>database administrator </a:t>
            </a:r>
            <a:r>
              <a:rPr lang="en-US" sz="1700" b="1" dirty="0"/>
              <a:t>(</a:t>
            </a:r>
            <a:r>
              <a:rPr lang="en-US" sz="1700" b="1" dirty="0">
                <a:solidFill>
                  <a:srgbClr val="002060"/>
                </a:solidFill>
              </a:rPr>
              <a:t>DBA</a:t>
            </a:r>
            <a:r>
              <a:rPr lang="en-US" sz="1700" b="1" dirty="0"/>
              <a:t>).  </a:t>
            </a:r>
            <a:r>
              <a:rPr lang="en-US" sz="1700" dirty="0"/>
              <a:t>Functions of a DBA include:</a:t>
            </a:r>
          </a:p>
        </p:txBody>
      </p:sp>
    </p:spTree>
    <p:extLst>
      <p:ext uri="{BB962C8B-B14F-4D97-AF65-F5344CB8AC3E}">
        <p14:creationId xmlns:p14="http://schemas.microsoft.com/office/powerpoint/2010/main" val="1187893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Architecture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8"/>
            <a:ext cx="7354718" cy="4903787"/>
          </a:xfrm>
        </p:spPr>
        <p:txBody>
          <a:bodyPr/>
          <a:lstStyle/>
          <a:p>
            <a:r>
              <a:rPr lang="en-US" altLang="en-US" sz="1800" dirty="0"/>
              <a:t>Centralized databases</a:t>
            </a:r>
          </a:p>
          <a:p>
            <a:pPr lvl="1"/>
            <a:r>
              <a:rPr lang="en-US" altLang="en-US" sz="1700" dirty="0"/>
              <a:t>One to a few cores, shared memory</a:t>
            </a:r>
          </a:p>
          <a:p>
            <a:r>
              <a:rPr lang="en-US" altLang="en-US" sz="1800" dirty="0"/>
              <a:t>Client-server, </a:t>
            </a:r>
          </a:p>
          <a:p>
            <a:pPr lvl="1"/>
            <a:r>
              <a:rPr lang="en-US" altLang="en-US" sz="1700" dirty="0"/>
              <a:t>One server machine executes work on behalf of multiple client machines.</a:t>
            </a:r>
          </a:p>
          <a:p>
            <a:r>
              <a:rPr lang="en-US" altLang="en-US" sz="1800" dirty="0"/>
              <a:t>Parallel databases</a:t>
            </a:r>
          </a:p>
          <a:p>
            <a:pPr lvl="1"/>
            <a:r>
              <a:rPr lang="en-US" altLang="en-US" sz="1700" dirty="0"/>
              <a:t>Many core shared memory</a:t>
            </a:r>
          </a:p>
          <a:p>
            <a:pPr lvl="1"/>
            <a:r>
              <a:rPr lang="en-US" altLang="en-US" sz="1700" dirty="0"/>
              <a:t>Shared disk</a:t>
            </a:r>
          </a:p>
          <a:p>
            <a:pPr lvl="1"/>
            <a:r>
              <a:rPr lang="en-US" altLang="en-US" sz="1700" dirty="0"/>
              <a:t>Shared nothing</a:t>
            </a:r>
          </a:p>
          <a:p>
            <a:r>
              <a:rPr lang="en-US" altLang="en-US" sz="1800" dirty="0"/>
              <a:t>Distributed databases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Geographical distribution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Schema/data heterogeneity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Applications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1154097" y="1569919"/>
            <a:ext cx="7359588" cy="3331266"/>
          </a:xfrm>
        </p:spPr>
        <p:txBody>
          <a:bodyPr/>
          <a:lstStyle/>
          <a:p>
            <a:r>
              <a:rPr lang="en-US" altLang="en-US" sz="1700" dirty="0"/>
              <a:t>Two-tier architecture --  the application resides at the client machine, where it invokes database system functionality at the server machine</a:t>
            </a:r>
          </a:p>
          <a:p>
            <a:r>
              <a:rPr lang="en-US" altLang="en-US" sz="1700" dirty="0"/>
              <a:t>Three-tier architecture -- the client machine acts as a front end and does not contain any direct database calls.  </a:t>
            </a:r>
          </a:p>
          <a:p>
            <a:pPr lvl="1"/>
            <a:r>
              <a:rPr lang="en-US" altLang="en-US" sz="1700" dirty="0"/>
              <a:t>The client end communicates with an application server, usually through a forms interface.  </a:t>
            </a:r>
          </a:p>
          <a:p>
            <a:pPr lvl="1"/>
            <a:r>
              <a:rPr lang="en-US" altLang="en-US" sz="1700" dirty="0"/>
              <a:t>The application server in turn communicates with a database system to access data.  </a:t>
            </a:r>
          </a:p>
          <a:p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70432"/>
            <a:ext cx="709549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Database applications are usually partitioned into two or three parts</a:t>
            </a:r>
          </a:p>
        </p:txBody>
      </p:sp>
    </p:spTree>
    <p:extLst>
      <p:ext uri="{BB962C8B-B14F-4D97-AF65-F5344CB8AC3E}">
        <p14:creationId xmlns:p14="http://schemas.microsoft.com/office/powerpoint/2010/main" val="370881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Two-tier and three-tier architectures</a:t>
            </a:r>
          </a:p>
        </p:txBody>
      </p:sp>
      <p:sp>
        <p:nvSpPr>
          <p:cNvPr id="59394" name="Rectangle 10"/>
          <p:cNvSpPr>
            <a:spLocks noChangeArrowheads="1"/>
          </p:cNvSpPr>
          <p:nvPr/>
        </p:nvSpPr>
        <p:spPr bwMode="auto">
          <a:xfrm>
            <a:off x="5934075" y="2765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5" name="Rectangle 11"/>
          <p:cNvSpPr>
            <a:spLocks noChangeArrowheads="1"/>
          </p:cNvSpPr>
          <p:nvPr/>
        </p:nvSpPr>
        <p:spPr bwMode="auto">
          <a:xfrm>
            <a:off x="6038850" y="396597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6" name="Rectangle 12"/>
          <p:cNvSpPr>
            <a:spLocks noChangeArrowheads="1"/>
          </p:cNvSpPr>
          <p:nvPr/>
        </p:nvSpPr>
        <p:spPr bwMode="auto">
          <a:xfrm>
            <a:off x="6000750" y="4670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3A18438-CAED-46A8-AC4A-9CD37495A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4638" y="1378918"/>
            <a:ext cx="6568649" cy="4214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57350" y="2571750"/>
            <a:ext cx="58293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200" dirty="0">
                <a:effectLst/>
              </a:rPr>
              <a:t>End of Chapter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96930</TotalTime>
  <Words>220</Words>
  <Application>Microsoft Office PowerPoint</Application>
  <PresentationFormat>On-screen Show (4:3)</PresentationFormat>
  <Paragraphs>39</Paragraphs>
  <Slides>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  <vt:variant>
        <vt:lpstr>Custom Shows</vt:lpstr>
      </vt:variant>
      <vt:variant>
        <vt:i4>1</vt:i4>
      </vt:variant>
    </vt:vector>
  </HeadingPairs>
  <TitlesOfParts>
    <vt:vector size="16" baseType="lpstr">
      <vt:lpstr>Arial</vt:lpstr>
      <vt:lpstr>Helvetica</vt:lpstr>
      <vt:lpstr>Monotype Sorts</vt:lpstr>
      <vt:lpstr>Times New Roman</vt:lpstr>
      <vt:lpstr>Webdings</vt:lpstr>
      <vt:lpstr>Wingdings</vt:lpstr>
      <vt:lpstr>2_db-5-grey</vt:lpstr>
      <vt:lpstr>DATABASE Management SYSYEMs</vt:lpstr>
      <vt:lpstr>Database Users</vt:lpstr>
      <vt:lpstr>PowerPoint Presentation</vt:lpstr>
      <vt:lpstr>Database Administrator</vt:lpstr>
      <vt:lpstr>Database Architecture</vt:lpstr>
      <vt:lpstr>Database Applications</vt:lpstr>
      <vt:lpstr>Two-tier and three-tier architectures</vt:lpstr>
      <vt:lpstr>End of Chapter 1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Priyambada Subudhi</cp:lastModifiedBy>
  <cp:revision>461</cp:revision>
  <cp:lastPrinted>1999-06-28T19:27:31Z</cp:lastPrinted>
  <dcterms:created xsi:type="dcterms:W3CDTF">2009-12-21T15:40:22Z</dcterms:created>
  <dcterms:modified xsi:type="dcterms:W3CDTF">2022-08-20T17:33:32Z</dcterms:modified>
</cp:coreProperties>
</file>