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  <p:sldMasterId id="214748366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03" r:id="rId12"/>
    <p:sldId id="263" r:id="rId13"/>
    <p:sldId id="264" r:id="rId14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hTbHe/kiYxYs3p/7kKqEWMIih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2"/>
      </p:cViewPr>
      <p:guideLst>
        <p:guide orient="horz" pos="67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72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mbada Subudhi" userId="a07cd7ffb4f14ca8" providerId="LiveId" clId="{771439DB-54A5-4049-AA6D-A787FB074A0B}"/>
    <pc:docChg chg="undo custSel addSld delSld">
      <pc:chgData name="Priyambada Subudhi" userId="a07cd7ffb4f14ca8" providerId="LiveId" clId="{771439DB-54A5-4049-AA6D-A787FB074A0B}" dt="2022-08-20T17:31:30.127" v="39" actId="47"/>
      <pc:docMkLst>
        <pc:docMk/>
      </pc:docMkLst>
      <pc:sldChg chg="add del">
        <pc:chgData name="Priyambada Subudhi" userId="a07cd7ffb4f14ca8" providerId="LiveId" clId="{771439DB-54A5-4049-AA6D-A787FB074A0B}" dt="2022-08-20T17:31:23.896" v="20" actId="47"/>
        <pc:sldMkLst>
          <pc:docMk/>
          <pc:sldMk cId="0" sldId="283"/>
        </pc:sldMkLst>
      </pc:sldChg>
      <pc:sldChg chg="add del">
        <pc:chgData name="Priyambada Subudhi" userId="a07cd7ffb4f14ca8" providerId="LiveId" clId="{771439DB-54A5-4049-AA6D-A787FB074A0B}" dt="2022-08-20T17:31:24.169" v="21" actId="47"/>
        <pc:sldMkLst>
          <pc:docMk/>
          <pc:sldMk cId="0" sldId="284"/>
        </pc:sldMkLst>
      </pc:sldChg>
      <pc:sldChg chg="add del">
        <pc:chgData name="Priyambada Subudhi" userId="a07cd7ffb4f14ca8" providerId="LiveId" clId="{771439DB-54A5-4049-AA6D-A787FB074A0B}" dt="2022-08-20T17:31:24.737" v="22" actId="47"/>
        <pc:sldMkLst>
          <pc:docMk/>
          <pc:sldMk cId="0" sldId="285"/>
        </pc:sldMkLst>
      </pc:sldChg>
      <pc:sldChg chg="add del">
        <pc:chgData name="Priyambada Subudhi" userId="a07cd7ffb4f14ca8" providerId="LiveId" clId="{771439DB-54A5-4049-AA6D-A787FB074A0B}" dt="2022-08-20T17:31:25.188" v="23" actId="47"/>
        <pc:sldMkLst>
          <pc:docMk/>
          <pc:sldMk cId="0" sldId="286"/>
        </pc:sldMkLst>
      </pc:sldChg>
      <pc:sldChg chg="add del">
        <pc:chgData name="Priyambada Subudhi" userId="a07cd7ffb4f14ca8" providerId="LiveId" clId="{771439DB-54A5-4049-AA6D-A787FB074A0B}" dt="2022-08-20T17:31:25.425" v="24" actId="47"/>
        <pc:sldMkLst>
          <pc:docMk/>
          <pc:sldMk cId="0" sldId="287"/>
        </pc:sldMkLst>
      </pc:sldChg>
      <pc:sldChg chg="add del">
        <pc:chgData name="Priyambada Subudhi" userId="a07cd7ffb4f14ca8" providerId="LiveId" clId="{771439DB-54A5-4049-AA6D-A787FB074A0B}" dt="2022-08-20T17:31:25.687" v="25" actId="47"/>
        <pc:sldMkLst>
          <pc:docMk/>
          <pc:sldMk cId="0" sldId="288"/>
        </pc:sldMkLst>
      </pc:sldChg>
      <pc:sldChg chg="add del">
        <pc:chgData name="Priyambada Subudhi" userId="a07cd7ffb4f14ca8" providerId="LiveId" clId="{771439DB-54A5-4049-AA6D-A787FB074A0B}" dt="2022-08-20T17:31:25.844" v="26" actId="47"/>
        <pc:sldMkLst>
          <pc:docMk/>
          <pc:sldMk cId="0" sldId="289"/>
        </pc:sldMkLst>
      </pc:sldChg>
      <pc:sldChg chg="add del">
        <pc:chgData name="Priyambada Subudhi" userId="a07cd7ffb4f14ca8" providerId="LiveId" clId="{771439DB-54A5-4049-AA6D-A787FB074A0B}" dt="2022-08-20T17:31:25.979" v="27" actId="47"/>
        <pc:sldMkLst>
          <pc:docMk/>
          <pc:sldMk cId="0" sldId="290"/>
        </pc:sldMkLst>
      </pc:sldChg>
      <pc:sldChg chg="add del">
        <pc:chgData name="Priyambada Subudhi" userId="a07cd7ffb4f14ca8" providerId="LiveId" clId="{771439DB-54A5-4049-AA6D-A787FB074A0B}" dt="2022-08-20T17:31:26.131" v="28" actId="47"/>
        <pc:sldMkLst>
          <pc:docMk/>
          <pc:sldMk cId="0" sldId="291"/>
        </pc:sldMkLst>
      </pc:sldChg>
      <pc:sldChg chg="add del">
        <pc:chgData name="Priyambada Subudhi" userId="a07cd7ffb4f14ca8" providerId="LiveId" clId="{771439DB-54A5-4049-AA6D-A787FB074A0B}" dt="2022-08-20T17:31:26.614" v="29" actId="47"/>
        <pc:sldMkLst>
          <pc:docMk/>
          <pc:sldMk cId="0" sldId="292"/>
        </pc:sldMkLst>
      </pc:sldChg>
      <pc:sldChg chg="add del">
        <pc:chgData name="Priyambada Subudhi" userId="a07cd7ffb4f14ca8" providerId="LiveId" clId="{771439DB-54A5-4049-AA6D-A787FB074A0B}" dt="2022-08-20T17:31:26.881" v="30" actId="47"/>
        <pc:sldMkLst>
          <pc:docMk/>
          <pc:sldMk cId="0" sldId="293"/>
        </pc:sldMkLst>
      </pc:sldChg>
      <pc:sldChg chg="add del">
        <pc:chgData name="Priyambada Subudhi" userId="a07cd7ffb4f14ca8" providerId="LiveId" clId="{771439DB-54A5-4049-AA6D-A787FB074A0B}" dt="2022-08-20T17:31:27.210" v="31" actId="47"/>
        <pc:sldMkLst>
          <pc:docMk/>
          <pc:sldMk cId="0" sldId="294"/>
        </pc:sldMkLst>
      </pc:sldChg>
      <pc:sldChg chg="add del">
        <pc:chgData name="Priyambada Subudhi" userId="a07cd7ffb4f14ca8" providerId="LiveId" clId="{771439DB-54A5-4049-AA6D-A787FB074A0B}" dt="2022-08-20T17:31:27.534" v="32" actId="47"/>
        <pc:sldMkLst>
          <pc:docMk/>
          <pc:sldMk cId="0" sldId="295"/>
        </pc:sldMkLst>
      </pc:sldChg>
      <pc:sldChg chg="add del">
        <pc:chgData name="Priyambada Subudhi" userId="a07cd7ffb4f14ca8" providerId="LiveId" clId="{771439DB-54A5-4049-AA6D-A787FB074A0B}" dt="2022-08-20T17:31:27.798" v="33" actId="47"/>
        <pc:sldMkLst>
          <pc:docMk/>
          <pc:sldMk cId="0" sldId="296"/>
        </pc:sldMkLst>
      </pc:sldChg>
      <pc:sldChg chg="add del">
        <pc:chgData name="Priyambada Subudhi" userId="a07cd7ffb4f14ca8" providerId="LiveId" clId="{771439DB-54A5-4049-AA6D-A787FB074A0B}" dt="2022-08-20T17:31:28.137" v="34" actId="47"/>
        <pc:sldMkLst>
          <pc:docMk/>
          <pc:sldMk cId="0" sldId="297"/>
        </pc:sldMkLst>
      </pc:sldChg>
      <pc:sldChg chg="add del">
        <pc:chgData name="Priyambada Subudhi" userId="a07cd7ffb4f14ca8" providerId="LiveId" clId="{771439DB-54A5-4049-AA6D-A787FB074A0B}" dt="2022-08-20T17:31:28.350" v="35" actId="47"/>
        <pc:sldMkLst>
          <pc:docMk/>
          <pc:sldMk cId="0" sldId="298"/>
        </pc:sldMkLst>
      </pc:sldChg>
      <pc:sldChg chg="add del">
        <pc:chgData name="Priyambada Subudhi" userId="a07cd7ffb4f14ca8" providerId="LiveId" clId="{771439DB-54A5-4049-AA6D-A787FB074A0B}" dt="2022-08-20T17:31:28.636" v="36" actId="47"/>
        <pc:sldMkLst>
          <pc:docMk/>
          <pc:sldMk cId="0" sldId="299"/>
        </pc:sldMkLst>
      </pc:sldChg>
      <pc:sldChg chg="add del">
        <pc:chgData name="Priyambada Subudhi" userId="a07cd7ffb4f14ca8" providerId="LiveId" clId="{771439DB-54A5-4049-AA6D-A787FB074A0B}" dt="2022-08-20T17:31:28.767" v="37" actId="47"/>
        <pc:sldMkLst>
          <pc:docMk/>
          <pc:sldMk cId="0" sldId="300"/>
        </pc:sldMkLst>
      </pc:sldChg>
      <pc:sldChg chg="add del">
        <pc:chgData name="Priyambada Subudhi" userId="a07cd7ffb4f14ca8" providerId="LiveId" clId="{771439DB-54A5-4049-AA6D-A787FB074A0B}" dt="2022-08-20T17:31:29.460" v="38" actId="47"/>
        <pc:sldMkLst>
          <pc:docMk/>
          <pc:sldMk cId="0" sldId="301"/>
        </pc:sldMkLst>
      </pc:sldChg>
      <pc:sldChg chg="add del">
        <pc:chgData name="Priyambada Subudhi" userId="a07cd7ffb4f14ca8" providerId="LiveId" clId="{771439DB-54A5-4049-AA6D-A787FB074A0B}" dt="2022-08-20T17:31:30.127" v="39" actId="47"/>
        <pc:sldMkLst>
          <pc:docMk/>
          <pc:sldMk cId="0" sldId="302"/>
        </pc:sldMkLst>
      </pc:sldChg>
      <pc:sldMasterChg chg="addSldLayout delSldLayout">
        <pc:chgData name="Priyambada Subudhi" userId="a07cd7ffb4f14ca8" providerId="LiveId" clId="{771439DB-54A5-4049-AA6D-A787FB074A0B}" dt="2022-08-20T17:31:28.767" v="37" actId="47"/>
        <pc:sldMasterMkLst>
          <pc:docMk/>
          <pc:sldMasterMk cId="0" sldId="2147483650"/>
        </pc:sldMasterMkLst>
        <pc:sldLayoutChg chg="add del">
          <pc:chgData name="Priyambada Subudhi" userId="a07cd7ffb4f14ca8" providerId="LiveId" clId="{771439DB-54A5-4049-AA6D-A787FB074A0B}" dt="2022-08-20T17:31:28.767" v="37" actId="47"/>
          <pc:sldLayoutMkLst>
            <pc:docMk/>
            <pc:sldMasterMk cId="0" sldId="2147483650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d4a5b7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d4a5b725_0_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47d4a5b725_0_1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83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7d4a5b7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7d4a5b725_0_1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7d4a5b725_0_11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E019-F2BE-EC5A-2CC0-C063773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F449-13CE-642A-B847-DCE1945B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82B6-5CAA-715F-766F-4686B182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99E4-92EB-4C75-BA34-3338304D05A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E15E-D4A4-D1F3-92F0-65837B98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EFED-79E1-95D2-5E20-965CD26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AE67-721E-49B8-AEDA-809969D107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37084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EEF6-DF89-5BED-E626-33FA6107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0822-B45E-1F1B-2B9F-55C6EB24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EB88-D855-9BDE-0BCD-E5C5354D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99E4-92EB-4C75-BA34-3338304D05A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CEAA-A0E1-6E8E-E4F9-7629B68B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8176-0AF4-134C-9929-9B9F998CE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AE67-721E-49B8-AEDA-809969D107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6" name="Google Shape;26;p25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lang="en-US" sz="1000" b="1" i="0" u="none" strike="noStrike" cap="none" baseline="30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9" name="Google Shape;29;p25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" name="Google Shape;30;p25" descr="Cover-6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2: Introduction to Relational Model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Diagram for University Database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10F3E-1AC4-64C0-B067-AB198707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1117600"/>
            <a:ext cx="773176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7d4a5b725_0_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</p:txBody>
      </p:sp>
      <p:sp>
        <p:nvSpPr>
          <p:cNvPr id="86" name="Google Shape;86;g147d4a5b725_0_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400" cy="438245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Database schema -- is the logical structure of the database.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Database instance -- is a snapshot of the data in the database at a given instant in time. Example: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schema:   i</a:t>
            </a: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nstructor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ID, name, </a:t>
            </a:r>
            <a:r>
              <a:rPr lang="en-US" sz="1700" i="1" dirty="0" err="1">
                <a:latin typeface="Arial"/>
                <a:ea typeface="Arial"/>
                <a:cs typeface="Arial"/>
                <a:sym typeface="Arial"/>
              </a:rPr>
              <a:t>dept_name</a:t>
            </a: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, salary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Instance: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" name="Google Shape;87;g147d4a5b72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162" y="3052525"/>
            <a:ext cx="4253849" cy="325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Relation</a:t>
            </a:r>
            <a:endParaRPr/>
          </a:p>
        </p:txBody>
      </p:sp>
      <p:pic>
        <p:nvPicPr>
          <p:cNvPr id="94" name="Google Shape;94;p2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7" y="1927225"/>
            <a:ext cx="5291137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7040562" y="1333500"/>
            <a:ext cx="1454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columns)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 flipH="1">
            <a:off x="3238500" y="1538287"/>
            <a:ext cx="3889375" cy="377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7" name="Google Shape;97;p2"/>
          <p:cNvCxnSpPr/>
          <p:nvPr/>
        </p:nvCxnSpPr>
        <p:spPr>
          <a:xfrm flipH="1">
            <a:off x="4608512" y="1592262"/>
            <a:ext cx="2557462" cy="323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8" name="Google Shape;98;p2"/>
          <p:cNvCxnSpPr/>
          <p:nvPr/>
        </p:nvCxnSpPr>
        <p:spPr>
          <a:xfrm flipH="1">
            <a:off x="5819775" y="1565275"/>
            <a:ext cx="132080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9" name="Google Shape;99;p2"/>
          <p:cNvSpPr txBox="1"/>
          <p:nvPr/>
        </p:nvSpPr>
        <p:spPr>
          <a:xfrm>
            <a:off x="6988175" y="2522537"/>
            <a:ext cx="1085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rows)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 rot="10800000">
            <a:off x="6742112" y="2487612"/>
            <a:ext cx="369887" cy="2206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" name="Google Shape;101;p2"/>
          <p:cNvCxnSpPr/>
          <p:nvPr/>
        </p:nvCxnSpPr>
        <p:spPr>
          <a:xfrm flipH="1">
            <a:off x="6729412" y="2706687"/>
            <a:ext cx="369887" cy="11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" name="Google Shape;102;p2"/>
          <p:cNvCxnSpPr/>
          <p:nvPr/>
        </p:nvCxnSpPr>
        <p:spPr>
          <a:xfrm flipH="1">
            <a:off x="6718300" y="2717800"/>
            <a:ext cx="392112" cy="3127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3" name="Google Shape;103;p2"/>
          <p:cNvCxnSpPr/>
          <p:nvPr/>
        </p:nvCxnSpPr>
        <p:spPr>
          <a:xfrm flipH="1">
            <a:off x="6729412" y="2727325"/>
            <a:ext cx="381000" cy="555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Types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103312" y="1219200"/>
            <a:ext cx="7126287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of allowed values for each attribute is called the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attribute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values are (normally) required to be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that is, indivisible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special value</a:t>
            </a:r>
            <a:r>
              <a:rPr lang="en-US" sz="1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member of every domain. Indicated that the value is “unknown”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null value causes complications in the definition of many operations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 and Instance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is a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instructor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 name, dept_name, salary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Formally, given sets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….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r>
              <a:rPr lang="en-US" sz="1800" b="0" i="1" u="none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subset of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… x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a relation is a set of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-tuples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where each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∈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20737" y="4400550"/>
            <a:ext cx="7404100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current values (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instance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a relation are specified by a table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element </a:t>
            </a:r>
            <a:r>
              <a:rPr lang="en-US" sz="1800" b="1" i="1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800" b="1" i="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represented by a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03250" y="12700"/>
            <a:ext cx="80772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are Unordered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98512" y="1077912"/>
            <a:ext cx="7735887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 of tuples is irrelevant (tuples may be stored in an arbitrary order)</a:t>
            </a:r>
            <a:endParaRPr/>
          </a:p>
          <a:p>
            <a:pPr marL="0" marR="0" lvl="0" indent="-1028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Example: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with unordered tuples</a:t>
            </a:r>
            <a:endParaRPr/>
          </a:p>
        </p:txBody>
      </p:sp>
      <p:pic>
        <p:nvPicPr>
          <p:cNvPr id="126" name="Google Shape;126;p5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2208212"/>
            <a:ext cx="4953000" cy="373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60425" y="1077912"/>
            <a:ext cx="7978775" cy="53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K ⊆ 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lang="en-US" sz="1800" b="1" i="0" u="none" dirty="0" err="1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</a:t>
            </a:r>
            <a:r>
              <a:rPr lang="en-US" sz="1800" b="1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values for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sufficient to identify a unique tuple of each possible relation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r(R)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  <a:p>
            <a:pPr marL="742950" lvl="1" indent="-285750" algn="l" rtl="0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{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and {</a:t>
            </a: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ID,name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are both </a:t>
            </a: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superkeys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</a:t>
            </a: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lang="en-US" sz="1800" b="1" i="0" u="none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minimal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{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is a candidate key for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candidate keys is selected to be the </a:t>
            </a:r>
            <a:r>
              <a:rPr lang="en-US" sz="1800" b="1" i="0" u="none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one?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 dirty="0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60425" y="1077912"/>
            <a:ext cx="7978775" cy="53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2000" i="0" u="none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 b="1" i="0" u="none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Foreign key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constraint</a:t>
            </a:r>
            <a:r>
              <a:rPr lang="en-US" sz="2000" b="0" i="0" u="none" strike="noStrike" baseline="0" dirty="0">
                <a:solidFill>
                  <a:srgbClr val="00FFFF"/>
                </a:solidFill>
                <a:latin typeface="NimbusRomDOT-Bol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from attribute(s)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A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of relation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1 to the primary-key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B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of relation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2 states that on any database instance, the value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A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for each tuple in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1 must also be the value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B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for some tuple in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NimbusRomDOT-RegIta"/>
              </a:rPr>
              <a:t>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DOT-Reg"/>
              </a:rPr>
              <a:t>2.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2000" b="1" i="0" u="none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Referencing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– r1</a:t>
            </a:r>
            <a:endParaRPr lang="en-US" sz="2000"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2000" b="1" i="0" u="none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Referenced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– r2</a:t>
            </a:r>
            <a:endParaRPr lang="en-US" sz="2000"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– </a:t>
            </a:r>
            <a:r>
              <a:rPr lang="en-US" sz="20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i</a:t>
            </a:r>
            <a:r>
              <a:rPr lang="en-US" sz="20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nstructor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foreign key from </a:t>
            </a:r>
            <a:r>
              <a:rPr lang="en-US" sz="20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referencing </a:t>
            </a:r>
            <a:r>
              <a:rPr lang="en-US" sz="20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lang="en-US" sz="2000" b="0" i="0" u="none" strike="noStrike" baseline="0" dirty="0">
              <a:solidFill>
                <a:srgbClr val="000000"/>
              </a:solidFill>
              <a:latin typeface="NimbusRomDOT-Reg"/>
            </a:endParaRPr>
          </a:p>
          <a:p>
            <a:pPr algn="l"/>
            <a:r>
              <a:rPr lang="en-IN" sz="2000" dirty="0">
                <a:latin typeface="Helvetica Neue" panose="020B0604020202020204" charset="0"/>
              </a:rPr>
              <a:t>A</a:t>
            </a:r>
            <a:r>
              <a:rPr lang="en-IN" sz="2000" b="0" i="0" u="none" strike="noStrike" baseline="0" dirty="0">
                <a:latin typeface="Helvetica Neue" panose="020B0604020202020204" charset="0"/>
              </a:rPr>
              <a:t> </a:t>
            </a:r>
            <a:r>
              <a:rPr lang="en-IN" sz="2000" b="1" i="0" u="none" strike="noStrike" baseline="0" dirty="0">
                <a:solidFill>
                  <a:srgbClr val="000099"/>
                </a:solidFill>
                <a:latin typeface="Helvetica Neue" panose="020B0604020202020204" charset="0"/>
              </a:rPr>
              <a:t>referential-integrity constraint</a:t>
            </a:r>
            <a:r>
              <a:rPr lang="en-IN" sz="2000" b="0" i="0" u="none" strike="noStrike" baseline="0" dirty="0">
                <a:latin typeface="Helvetica Neue" panose="020B0604020202020204" charset="0"/>
              </a:rPr>
              <a:t>, </a:t>
            </a:r>
            <a:r>
              <a:rPr lang="en-US" sz="2000" b="0" i="0" u="none" strike="noStrike" baseline="0" dirty="0">
                <a:latin typeface="Helvetica Neue" panose="020B0604020202020204" charset="0"/>
              </a:rPr>
              <a:t>relaxes the requirement that the referenced attributes form the primary key of </a:t>
            </a:r>
            <a:r>
              <a:rPr lang="en-IN" sz="2000" b="0" i="0" u="none" strike="noStrike" baseline="0" dirty="0">
                <a:latin typeface="Helvetica Neue" panose="020B0604020202020204" charset="0"/>
              </a:rPr>
              <a:t>the referenced relation.</a:t>
            </a:r>
          </a:p>
          <a:p>
            <a:pPr algn="l"/>
            <a:r>
              <a:rPr lang="en-US" dirty="0">
                <a:latin typeface="Helvetica Neue" panose="020B0604020202020204" charset="0"/>
              </a:rPr>
              <a:t>F</a:t>
            </a:r>
            <a:r>
              <a:rPr lang="en-US" sz="1800" b="0" i="0" u="none" strike="noStrike" baseline="0" dirty="0">
                <a:latin typeface="Helvetica Neue" panose="020B0604020202020204" charset="0"/>
              </a:rPr>
              <a:t>oreign-key constraints are a </a:t>
            </a:r>
            <a:r>
              <a:rPr lang="en-US" sz="1800" b="0" i="1" u="none" strike="noStrike" baseline="0" dirty="0">
                <a:latin typeface="Helvetica Neue" panose="020B0604020202020204" charset="0"/>
              </a:rPr>
              <a:t>special case </a:t>
            </a:r>
            <a:r>
              <a:rPr lang="en-US" sz="1800" b="0" i="0" u="none" strike="noStrike" baseline="0" dirty="0">
                <a:latin typeface="Helvetica Neue" panose="020B0604020202020204" charset="0"/>
              </a:rPr>
              <a:t>of referential integrity </a:t>
            </a:r>
            <a:r>
              <a:rPr lang="en-IN" sz="1800" b="0" i="0" u="none" strike="noStrike" baseline="0" dirty="0">
                <a:latin typeface="Helvetica Neue" panose="020B0604020202020204" charset="0"/>
              </a:rPr>
              <a:t>constraints.</a:t>
            </a:r>
            <a:endParaRPr lang="en-US" sz="2000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4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7d4a5b725_0_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Relational Constraints</a:t>
            </a:r>
            <a:endParaRPr/>
          </a:p>
        </p:txBody>
      </p:sp>
      <p:sp>
        <p:nvSpPr>
          <p:cNvPr id="140" name="Google Shape;140;g147d4a5b725_0_1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Domain Constraints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Every domain should be “Atomic”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Key Constraints Or Uniqueness Constraints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No two tuples should be same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Entity Integrity Constraints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No prime attribute value should be NULL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Referential Integrity Constraints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Some attributes in a relation are referred from other relations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544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Helvetica Neue</vt:lpstr>
      <vt:lpstr>Arial</vt:lpstr>
      <vt:lpstr>Calibri Light</vt:lpstr>
      <vt:lpstr>NimbusRomDOT-Reg</vt:lpstr>
      <vt:lpstr>NimbusRomDOT-Bol</vt:lpstr>
      <vt:lpstr>Times New Roman</vt:lpstr>
      <vt:lpstr>Calibri</vt:lpstr>
      <vt:lpstr>NimbusRomDOT-RegIta</vt:lpstr>
      <vt:lpstr>Arimo</vt:lpstr>
      <vt:lpstr>Office Theme</vt:lpstr>
      <vt:lpstr>2_db-5-grey</vt:lpstr>
      <vt:lpstr>Office Theme</vt:lpstr>
      <vt:lpstr>Office Theme</vt:lpstr>
      <vt:lpstr>Chapter 2: Introduction to Relational Model</vt:lpstr>
      <vt:lpstr>Database Schema</vt:lpstr>
      <vt:lpstr>Example of a Relation</vt:lpstr>
      <vt:lpstr>Attribute Types</vt:lpstr>
      <vt:lpstr>Relation Schema and Instance</vt:lpstr>
      <vt:lpstr>Relations are Unordered</vt:lpstr>
      <vt:lpstr>Keys</vt:lpstr>
      <vt:lpstr>Keys</vt:lpstr>
      <vt:lpstr>Relational Constraints</vt:lpstr>
      <vt:lpstr>Schema Diagram for University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Intro to Relational Model</dc:title>
  <dc:creator>Marilyn Turnamian</dc:creator>
  <cp:lastModifiedBy>Priyambada Subudhi</cp:lastModifiedBy>
  <cp:revision>2</cp:revision>
  <dcterms:created xsi:type="dcterms:W3CDTF">1999-11-04T20:50:09Z</dcterms:created>
  <dcterms:modified xsi:type="dcterms:W3CDTF">2022-08-20T17:31:41Z</dcterms:modified>
</cp:coreProperties>
</file>