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1" r:id="rId3"/>
    <p:sldMasterId id="2147483662" r:id="rId4"/>
  </p:sldMasterIdLst>
  <p:notesMasterIdLst>
    <p:notesMasterId r:id="rId24"/>
  </p:notesMasterIdLst>
  <p:sldIdLst>
    <p:sldId id="256" r:id="rId5"/>
    <p:sldId id="288" r:id="rId6"/>
    <p:sldId id="289" r:id="rId7"/>
    <p:sldId id="297" r:id="rId8"/>
    <p:sldId id="298" r:id="rId9"/>
    <p:sldId id="299" r:id="rId10"/>
    <p:sldId id="628" r:id="rId11"/>
    <p:sldId id="629" r:id="rId12"/>
    <p:sldId id="630" r:id="rId13"/>
    <p:sldId id="631" r:id="rId14"/>
    <p:sldId id="307" r:id="rId15"/>
    <p:sldId id="548" r:id="rId16"/>
    <p:sldId id="549" r:id="rId17"/>
    <p:sldId id="550" r:id="rId18"/>
    <p:sldId id="551" r:id="rId19"/>
    <p:sldId id="552" r:id="rId20"/>
    <p:sldId id="553" r:id="rId21"/>
    <p:sldId id="301" r:id="rId22"/>
    <p:sldId id="302" r:id="rId23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Helvetica" panose="020B0604020202020204" pitchFamily="34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Lucida Sans" panose="020B0602030504020204" pitchFamily="34" charset="0"/>
      <p:regular r:id="rId39"/>
      <p:bold r:id="rId40"/>
      <p:italic r:id="rId41"/>
      <p:boldItalic r:id="rId42"/>
    </p:embeddedFont>
    <p:embeddedFont>
      <p:font typeface="Palatino Linotype" panose="02040502050505030304" pitchFamily="18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hTbHe/kiYxYs3p/7kKqEWMIihj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21E30-03EF-4386-B649-4204827C1149}" v="55" dt="2022-08-24T05:04:38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4" y="32"/>
      </p:cViewPr>
      <p:guideLst>
        <p:guide orient="horz" pos="679"/>
        <p:guide pos="5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9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94" Type="http://customschemas.google.com/relationships/presentationmetadata" Target="metadata"/><Relationship Id="rId9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4.xml"/><Relationship Id="rId9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6.xml"/><Relationship Id="rId41" Type="http://schemas.openxmlformats.org/officeDocument/2006/relationships/font" Target="fonts/font17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50856f91fe_1_52:notes"/>
          <p:cNvSpPr txBox="1">
            <a:spLocks noGrp="1"/>
          </p:cNvSpPr>
          <p:nvPr>
            <p:ph type="body" idx="1"/>
          </p:nvPr>
        </p:nvSpPr>
        <p:spPr>
          <a:xfrm>
            <a:off x="934111" y="4416097"/>
            <a:ext cx="5142177" cy="4182457"/>
          </a:xfrm>
          <a:prstGeom prst="rect">
            <a:avLst/>
          </a:prstGeom>
        </p:spPr>
        <p:txBody>
          <a:bodyPr spcFirstLastPara="1" wrap="square" lIns="87925" tIns="87925" rIns="87925" bIns="8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150856f91f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50856f91fe_1_67:notes"/>
          <p:cNvSpPr txBox="1">
            <a:spLocks noGrp="1"/>
          </p:cNvSpPr>
          <p:nvPr>
            <p:ph type="body" idx="1"/>
          </p:nvPr>
        </p:nvSpPr>
        <p:spPr>
          <a:xfrm>
            <a:off x="934111" y="4416097"/>
            <a:ext cx="5142177" cy="4182457"/>
          </a:xfrm>
          <a:prstGeom prst="rect">
            <a:avLst/>
          </a:prstGeom>
        </p:spPr>
        <p:txBody>
          <a:bodyPr spcFirstLastPara="1" wrap="square" lIns="87925" tIns="87925" rIns="87925" bIns="8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150856f91fe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A91B76-B93E-BAD0-3836-BD3821D37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9027E-E4C8-4201-9F11-D34E0E1E9F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D199BB10-8392-67BF-176A-130DFB52E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274B8DF9-B1E2-E547-2201-5E6082527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4421EE-8C89-0E0D-19A1-C679E7BCA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B1471-79D9-4AC2-8603-4893ABE9BF1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327AD9A0-8382-89B1-500E-C528102551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C8710877-19F0-3727-E73F-A14885515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AC48E4-1B89-8DDC-4705-F207BFE4F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1831F-8E3D-4E50-A89A-1AB4B387C68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6324F7BC-5E59-6C79-AD5C-622B68C24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084EAE97-DC03-0A24-1808-AA25CAB90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273003-7CB8-6944-F1B5-175EC3671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B3679-F19A-4D5E-9A68-0C2FFCAE781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90C188E5-2E4C-9F20-759A-43EEEDE69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D663C4C5-F69C-A2EB-FFAA-D7C1C4BFF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3DCC3A-AA52-F94F-F701-982A48E8B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3F846-904D-465D-B8A4-3E27E297358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D905F181-76FA-EC8D-C4A5-71C69C0F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8CC156E5-13CF-52F8-8E35-B1A177C13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261546-3643-540A-D3AB-72CFC3303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E24DE-80A0-4DAC-AED0-813E3D9967E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83682" name="Rectangle 2">
            <a:extLst>
              <a:ext uri="{FF2B5EF4-FFF2-40B4-BE49-F238E27FC236}">
                <a16:creationId xmlns:a16="http://schemas.microsoft.com/office/drawing/2014/main" id="{4C427685-B188-6922-B486-C52E0BE388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2229C2A7-9CCC-7CB8-7B41-C256A6D59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/>
          </a:p>
        </p:txBody>
      </p:sp>
      <p:sp>
        <p:nvSpPr>
          <p:cNvPr id="443" name="Google Shape;4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fld>
            <a:endParaRPr/>
          </a:p>
        </p:txBody>
      </p:sp>
      <p:sp>
        <p:nvSpPr>
          <p:cNvPr id="483" name="Google Shape;4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2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7d4a5b725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7d4a5b725_2_8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47d4a5b725_2_89:notes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97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01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47d4a5b725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47d4a5b725_2_12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147d4a5b725_2_123:notes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7d4a5b725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47d4a5b725_2_13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147d4a5b725_2_130:notes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7d4a5b725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47d4a5b725_2_13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147d4a5b725_2_137:notes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900" cy="4635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0856f91fe_1_30:notes"/>
          <p:cNvSpPr txBox="1">
            <a:spLocks noGrp="1"/>
          </p:cNvSpPr>
          <p:nvPr>
            <p:ph type="body" idx="1"/>
          </p:nvPr>
        </p:nvSpPr>
        <p:spPr>
          <a:xfrm>
            <a:off x="934111" y="4416097"/>
            <a:ext cx="5142177" cy="4182457"/>
          </a:xfrm>
          <a:prstGeom prst="rect">
            <a:avLst/>
          </a:prstGeom>
        </p:spPr>
        <p:txBody>
          <a:bodyPr spcFirstLastPara="1" wrap="square" lIns="87925" tIns="87925" rIns="87925" bIns="8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150856f91f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0856f91fe_1_36:notes"/>
          <p:cNvSpPr txBox="1">
            <a:spLocks noGrp="1"/>
          </p:cNvSpPr>
          <p:nvPr>
            <p:ph type="body" idx="1"/>
          </p:nvPr>
        </p:nvSpPr>
        <p:spPr>
          <a:xfrm>
            <a:off x="934111" y="4416097"/>
            <a:ext cx="5142177" cy="4182457"/>
          </a:xfrm>
          <a:prstGeom prst="rect">
            <a:avLst/>
          </a:prstGeom>
        </p:spPr>
        <p:txBody>
          <a:bodyPr spcFirstLastPara="1" wrap="square" lIns="87925" tIns="87925" rIns="87925" bIns="8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150856f91f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50856f91fe_1_44:notes"/>
          <p:cNvSpPr txBox="1">
            <a:spLocks noGrp="1"/>
          </p:cNvSpPr>
          <p:nvPr>
            <p:ph type="body" idx="1"/>
          </p:nvPr>
        </p:nvSpPr>
        <p:spPr>
          <a:xfrm>
            <a:off x="934111" y="4416097"/>
            <a:ext cx="5142177" cy="4182457"/>
          </a:xfrm>
          <a:prstGeom prst="rect">
            <a:avLst/>
          </a:prstGeom>
        </p:spPr>
        <p:txBody>
          <a:bodyPr spcFirstLastPara="1" wrap="square" lIns="87925" tIns="87925" rIns="87925" bIns="8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150856f91fe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E019-F2BE-EC5A-2CC0-C063773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F449-13CE-642A-B847-DCE1945B1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82B6-5CAA-715F-766F-4686B182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99E4-92EB-4C75-BA34-3338304D05A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E15E-D4A4-D1F3-92F0-65837B98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EFED-79E1-95D2-5E20-965CD26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AE67-721E-49B8-AEDA-809969D107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marL="914400" lvl="1" indent="-350519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marL="914400" lvl="1" indent="-350519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0856f91fe_1_1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50856f91fe_1_19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102" name="Google Shape;102;g150856f91fe_1_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3" name="Google Shape;103;g150856f91fe_1_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" name="Google Shape;104;g150856f91fe_1_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marL="914400" lvl="1" indent="-37084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429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marL="1828800" lvl="3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marL="2743200" lvl="5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marL="3200400" lvl="6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marL="3657600" lvl="7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marL="4114800" lvl="8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302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302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2EEF6-DF89-5BED-E626-33FA6107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0822-B45E-1F1B-2B9F-55C6EB24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EB88-D855-9BDE-0BCD-E5C5354D4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99E4-92EB-4C75-BA34-3338304D05A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CEAA-A0E1-6E8E-E4F9-7629B68B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8176-0AF4-134C-9929-9B9F998CE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AE67-721E-49B8-AEDA-809969D1075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6" name="Google Shape;26;p25"/>
          <p:cNvSpPr txBox="1"/>
          <p:nvPr/>
        </p:nvSpPr>
        <p:spPr>
          <a:xfrm>
            <a:off x="4481512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25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lang="en-US" sz="1000" b="1" i="0" u="none" strike="noStrike" cap="none" baseline="30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9" name="Google Shape;29;p25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" name="Google Shape;30;p25" descr="Cover-6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 dirty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2: Introduction to Relational Model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0856f91fe_1_5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582" name="Google Shape;582;g150856f91fe_1_52"/>
          <p:cNvSpPr txBox="1">
            <a:spLocks noGrp="1"/>
          </p:cNvSpPr>
          <p:nvPr>
            <p:ph type="body" idx="1"/>
          </p:nvPr>
        </p:nvSpPr>
        <p:spPr>
          <a:xfrm>
            <a:off x="798512" y="1077912"/>
            <a:ext cx="80137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customers who have a loan at the Perryridge branch.</a:t>
            </a:r>
            <a:endParaRPr/>
          </a:p>
        </p:txBody>
      </p:sp>
      <p:sp>
        <p:nvSpPr>
          <p:cNvPr id="583" name="Google Shape;583;g150856f91fe_1_52"/>
          <p:cNvSpPr txBox="1"/>
          <p:nvPr/>
        </p:nvSpPr>
        <p:spPr>
          <a:xfrm>
            <a:off x="792162" y="3163887"/>
            <a:ext cx="78168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2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the names of all customers who have a loan at the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Perryridge branch but do not have an account at any branch of  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 bank.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50856f91fe_1_6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599" name="Google Shape;599;g150856f91fe_1_67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7661275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largest account balance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Strategy: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those balances that are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largest</a:t>
            </a:r>
            <a:endParaRPr/>
          </a:p>
          <a:p>
            <a:pPr marL="1428750" marR="0" lvl="3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that we can compare each account balance with all others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set difference to find those account balances that were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found in the earlier step.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query is: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CA1BF2ED-93DF-DAA1-5528-8AC4FA1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r>
              <a:rPr lang="en-US" altLang="en-US"/>
              <a:t>Extended Relational-Algebra-Operations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90849268-8105-1829-F49F-953F782AA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altLang="en-US"/>
              <a:t>Generalized Projection</a:t>
            </a:r>
          </a:p>
          <a:p>
            <a:r>
              <a:rPr lang="en-US" altLang="en-US"/>
              <a:t>Aggregate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08ADF6B2-4FB3-48BD-31B8-11992013D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Projection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414986AD-FC2F-4311-1549-EC0F8C7E5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en-US" dirty="0"/>
              <a:t>Extends the projection operation by allowing arithmetic functions to be used in the projection list.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en-US" i="1" dirty="0"/>
              <a:t>E</a:t>
            </a:r>
            <a:r>
              <a:rPr lang="en-US" altLang="en-US" dirty="0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altLang="en-US" dirty="0"/>
              <a:t>Each of </a:t>
            </a:r>
            <a:r>
              <a:rPr lang="en-US" altLang="en-US" i="1" dirty="0"/>
              <a:t>F</a:t>
            </a:r>
            <a:r>
              <a:rPr lang="en-US" altLang="en-US" sz="1900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sz="1900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F</a:t>
            </a:r>
            <a:r>
              <a:rPr lang="en-US" altLang="en-US" sz="1900" i="1" baseline="-25000" dirty="0" err="1"/>
              <a:t>n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 </a:t>
            </a:r>
            <a:r>
              <a:rPr lang="en-US" altLang="en-US" dirty="0"/>
              <a:t>are </a:t>
            </a:r>
            <a:r>
              <a:rPr lang="en-US" altLang="en-US" dirty="0" err="1"/>
              <a:t>are</a:t>
            </a:r>
            <a:r>
              <a:rPr lang="en-US" altLang="en-US" dirty="0"/>
              <a:t> arithmetic expressions involving constants and attributes in the schema of </a:t>
            </a:r>
            <a:r>
              <a:rPr lang="en-US" altLang="en-US" i="1" dirty="0"/>
              <a:t>E</a:t>
            </a:r>
            <a:r>
              <a:rPr lang="en-US" altLang="en-US" dirty="0"/>
              <a:t>.</a:t>
            </a:r>
          </a:p>
          <a:p>
            <a:pPr>
              <a:tabLst>
                <a:tab pos="3195638" algn="ctr"/>
              </a:tabLst>
            </a:pPr>
            <a:r>
              <a:rPr lang="en-US" altLang="en-US" dirty="0"/>
              <a:t>Given relation </a:t>
            </a:r>
            <a:r>
              <a:rPr lang="en-US" altLang="en-US" i="1" dirty="0"/>
              <a:t>instructor(ID, name,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</a:t>
            </a:r>
            <a:r>
              <a:rPr lang="en-US" altLang="en-US" dirty="0"/>
              <a:t>salary) where salary is annual salary, get the same information but with monthly salary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sz="2300" i="1" baseline="-25000" dirty="0"/>
              <a:t>ID, name, </a:t>
            </a:r>
            <a:r>
              <a:rPr lang="en-US" altLang="en-US" sz="2300" i="1" baseline="-25000" dirty="0" err="1"/>
              <a:t>dept_name</a:t>
            </a:r>
            <a:r>
              <a:rPr lang="en-US" altLang="en-US" sz="2300" i="1" baseline="-25000" dirty="0"/>
              <a:t>, salary/12</a:t>
            </a:r>
            <a:r>
              <a:rPr lang="en-US" altLang="en-US" i="1" dirty="0"/>
              <a:t> (instructor)</a:t>
            </a:r>
            <a:endParaRPr lang="en-US" altLang="en-US" dirty="0"/>
          </a:p>
        </p:txBody>
      </p:sp>
      <p:graphicFrame>
        <p:nvGraphicFramePr>
          <p:cNvPr id="574468" name="Object 4">
            <a:extLst>
              <a:ext uri="{FF2B5EF4-FFF2-40B4-BE49-F238E27FC236}">
                <a16:creationId xmlns:a16="http://schemas.microsoft.com/office/drawing/2014/main" id="{69AD03D4-BFBC-6FF0-8D8B-29809F114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86527"/>
              </p:ext>
            </p:extLst>
          </p:nvPr>
        </p:nvGraphicFramePr>
        <p:xfrm>
          <a:off x="3517900" y="2001520"/>
          <a:ext cx="1564090" cy="454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41200" progId="Equation.3">
                  <p:embed/>
                </p:oleObj>
              </mc:Choice>
              <mc:Fallback>
                <p:oleObj name="Equation" r:id="rId3" imgW="990360" imgH="241200" progId="Equation.3">
                  <p:embed/>
                  <p:pic>
                    <p:nvPicPr>
                      <p:cNvPr id="574468" name="Object 4">
                        <a:extLst>
                          <a:ext uri="{FF2B5EF4-FFF2-40B4-BE49-F238E27FC236}">
                            <a16:creationId xmlns:a16="http://schemas.microsoft.com/office/drawing/2014/main" id="{69AD03D4-BFBC-6FF0-8D8B-29809F114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001520"/>
                        <a:ext cx="1564090" cy="454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B526234C-7806-05DF-1311-C322FF78E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r>
              <a:rPr lang="en-US" altLang="en-US"/>
              <a:t>Aggregate Functions and Operations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5840867C-886D-2D25-E16D-A7F4706E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en-US" b="1" dirty="0">
                <a:solidFill>
                  <a:schemeClr val="tx2"/>
                </a:solidFill>
              </a:rPr>
              <a:t>Aggregation function</a:t>
            </a:r>
            <a:r>
              <a:rPr lang="en-US" altLang="en-US" dirty="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avg</a:t>
            </a:r>
            <a:r>
              <a:rPr lang="en-US" altLang="en-US" dirty="0"/>
              <a:t>:  average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min</a:t>
            </a:r>
            <a:r>
              <a:rPr lang="en-US" altLang="en-US" dirty="0"/>
              <a:t>:  minimum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max</a:t>
            </a:r>
            <a:r>
              <a:rPr lang="en-US" altLang="en-US" dirty="0"/>
              <a:t>:  maximum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sum</a:t>
            </a:r>
            <a:r>
              <a:rPr lang="en-US" altLang="en-US" dirty="0"/>
              <a:t>:  sum of values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count</a:t>
            </a:r>
            <a:r>
              <a:rPr lang="en-US" altLang="en-US" dirty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en-US" b="1" dirty="0">
                <a:solidFill>
                  <a:schemeClr val="tx2"/>
                </a:solidFill>
              </a:rPr>
              <a:t>Aggregate operation</a:t>
            </a:r>
            <a:r>
              <a:rPr lang="en-US" altLang="en-US" dirty="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dirty="0"/>
              <a:t>	</a:t>
            </a:r>
            <a:br>
              <a:rPr lang="en-US" altLang="en-US" dirty="0"/>
            </a:br>
            <a:r>
              <a:rPr lang="en-US" altLang="en-US" i="1" dirty="0"/>
              <a:t>E</a:t>
            </a:r>
            <a:r>
              <a:rPr lang="en-US" altLang="en-US" dirty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i="1" dirty="0"/>
              <a:t>G</a:t>
            </a:r>
            <a:r>
              <a:rPr lang="en-US" altLang="en-US" i="1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2</a:t>
            </a:r>
            <a:r>
              <a:rPr lang="en-US" altLang="en-US" dirty="0"/>
              <a:t> …, </a:t>
            </a:r>
            <a:r>
              <a:rPr lang="en-US" altLang="en-US" i="1" dirty="0" err="1"/>
              <a:t>G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dirty="0"/>
              <a:t>Each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an aggregate function</a:t>
            </a:r>
            <a:endParaRPr lang="en-US" altLang="en-US" i="1" dirty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dirty="0"/>
              <a:t>Each </a:t>
            </a:r>
            <a:r>
              <a:rPr lang="en-US" altLang="en-US" i="1" dirty="0"/>
              <a:t>A</a:t>
            </a:r>
            <a:r>
              <a:rPr lang="en-US" altLang="en-US" sz="2000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en-US" dirty="0"/>
              <a:t>Note: </a:t>
            </a:r>
            <a:r>
              <a:rPr lang="en-US" altLang="en-US" dirty="0">
                <a:sym typeface="Symbol" panose="05050102010706020507" pitchFamily="18" charset="2"/>
              </a:rPr>
              <a:t>Some books/articles use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576516" name="Object 4">
            <a:extLst>
              <a:ext uri="{FF2B5EF4-FFF2-40B4-BE49-F238E27FC236}">
                <a16:creationId xmlns:a16="http://schemas.microsoft.com/office/drawing/2014/main" id="{FB1A232E-6808-FA46-9659-2828EAD4C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5" y="3438525"/>
          <a:ext cx="3703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241200" progId="Equation.3">
                  <p:embed/>
                </p:oleObj>
              </mc:Choice>
              <mc:Fallback>
                <p:oleObj name="Equation" r:id="rId3" imgW="1815840" imgH="241200" progId="Equation.3">
                  <p:embed/>
                  <p:pic>
                    <p:nvPicPr>
                      <p:cNvPr id="576516" name="Object 4">
                        <a:extLst>
                          <a:ext uri="{FF2B5EF4-FFF2-40B4-BE49-F238E27FC236}">
                            <a16:creationId xmlns:a16="http://schemas.microsoft.com/office/drawing/2014/main" id="{FB1A232E-6808-FA46-9659-2828EAD4C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438525"/>
                        <a:ext cx="3703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6518" name="Picture 6">
            <a:extLst>
              <a:ext uri="{FF2B5EF4-FFF2-40B4-BE49-F238E27FC236}">
                <a16:creationId xmlns:a16="http://schemas.microsoft.com/office/drawing/2014/main" id="{AF4EFFAF-DE84-9381-1C16-57FB67C6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930525" y="3514725"/>
            <a:ext cx="33655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6519" name="Picture 7">
            <a:extLst>
              <a:ext uri="{FF2B5EF4-FFF2-40B4-BE49-F238E27FC236}">
                <a16:creationId xmlns:a16="http://schemas.microsoft.com/office/drawing/2014/main" id="{61DD46CE-4679-C4C0-9750-B05F75B1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832793" y="5880100"/>
            <a:ext cx="33655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BC995231-706B-66FF-376B-D27FFC864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Operation – Example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4875D9FF-395E-1ED7-D2A6-74A50A286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altLang="en-US"/>
              <a:t>Relation </a:t>
            </a:r>
            <a:r>
              <a:rPr lang="en-US" altLang="en-US" i="1"/>
              <a:t>r</a:t>
            </a:r>
            <a:r>
              <a:rPr lang="en-US" altLang="en-US"/>
              <a:t>:</a:t>
            </a:r>
          </a:p>
        </p:txBody>
      </p:sp>
      <p:sp>
        <p:nvSpPr>
          <p:cNvPr id="578564" name="Rectangle 4">
            <a:extLst>
              <a:ext uri="{FF2B5EF4-FFF2-40B4-BE49-F238E27FC236}">
                <a16:creationId xmlns:a16="http://schemas.microsoft.com/office/drawing/2014/main" id="{2D710874-0601-F870-2F53-346D6886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</a:p>
        </p:txBody>
      </p:sp>
      <p:sp>
        <p:nvSpPr>
          <p:cNvPr id="578565" name="Rectangle 5">
            <a:extLst>
              <a:ext uri="{FF2B5EF4-FFF2-40B4-BE49-F238E27FC236}">
                <a16:creationId xmlns:a16="http://schemas.microsoft.com/office/drawing/2014/main" id="{30947582-3161-3B26-7138-9DBF79B6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578566" name="Rectangle 6">
            <a:extLst>
              <a:ext uri="{FF2B5EF4-FFF2-40B4-BE49-F238E27FC236}">
                <a16:creationId xmlns:a16="http://schemas.microsoft.com/office/drawing/2014/main" id="{27A77F22-904E-EDF2-E8EC-AB920F0A5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78567" name="Rectangle 7">
            <a:extLst>
              <a:ext uri="{FF2B5EF4-FFF2-40B4-BE49-F238E27FC236}">
                <a16:creationId xmlns:a16="http://schemas.microsoft.com/office/drawing/2014/main" id="{E061B87F-28D7-7E9E-E8B7-26DEBB3E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78568" name="Rectangle 8">
            <a:extLst>
              <a:ext uri="{FF2B5EF4-FFF2-40B4-BE49-F238E27FC236}">
                <a16:creationId xmlns:a16="http://schemas.microsoft.com/office/drawing/2014/main" id="{3B1B3161-CE46-3CEB-3484-09C0F185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578569" name="Rectangle 9">
            <a:extLst>
              <a:ext uri="{FF2B5EF4-FFF2-40B4-BE49-F238E27FC236}">
                <a16:creationId xmlns:a16="http://schemas.microsoft.com/office/drawing/2014/main" id="{AFCD8C89-EFB0-E299-9B94-0D314769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78570" name="Rectangle 10">
            <a:extLst>
              <a:ext uri="{FF2B5EF4-FFF2-40B4-BE49-F238E27FC236}">
                <a16:creationId xmlns:a16="http://schemas.microsoft.com/office/drawing/2014/main" id="{FAD54559-4037-4ABA-596D-5918D56A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1" lang="en-US" altLang="en-US" sz="2800" b="1"/>
              <a:t> </a:t>
            </a:r>
            <a:r>
              <a:rPr kumimoji="1" lang="en-US" altLang="en-US" sz="2800" b="1" baseline="-25000"/>
              <a:t>sum(c</a:t>
            </a:r>
            <a:r>
              <a:rPr kumimoji="1" lang="en-US" altLang="en-US" b="1" baseline="-25000"/>
              <a:t>) </a:t>
            </a:r>
            <a:r>
              <a:rPr kumimoji="1" lang="en-US" altLang="en-US"/>
              <a:t>(r)</a:t>
            </a:r>
          </a:p>
        </p:txBody>
      </p:sp>
      <p:sp>
        <p:nvSpPr>
          <p:cNvPr id="578571" name="Rectangle 11">
            <a:extLst>
              <a:ext uri="{FF2B5EF4-FFF2-40B4-BE49-F238E27FC236}">
                <a16:creationId xmlns:a16="http://schemas.microsoft.com/office/drawing/2014/main" id="{2CEE96FE-1F10-DA1D-10D7-7DE0FAC9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sum</a:t>
            </a:r>
            <a:r>
              <a:rPr lang="en-US" altLang="en-US"/>
              <a:t>(</a:t>
            </a:r>
            <a:r>
              <a:rPr lang="en-US" altLang="en-US" i="1"/>
              <a:t>c </a:t>
            </a:r>
            <a:r>
              <a:rPr lang="en-US" altLang="en-US"/>
              <a:t>)</a:t>
            </a:r>
          </a:p>
        </p:txBody>
      </p:sp>
      <p:sp>
        <p:nvSpPr>
          <p:cNvPr id="578572" name="Rectangle 12">
            <a:extLst>
              <a:ext uri="{FF2B5EF4-FFF2-40B4-BE49-F238E27FC236}">
                <a16:creationId xmlns:a16="http://schemas.microsoft.com/office/drawing/2014/main" id="{021020A0-C8AF-DAF1-EE4C-E3D18D5A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pic>
        <p:nvPicPr>
          <p:cNvPr id="578573" name="Picture 13">
            <a:extLst>
              <a:ext uri="{FF2B5EF4-FFF2-40B4-BE49-F238E27FC236}">
                <a16:creationId xmlns:a16="http://schemas.microsoft.com/office/drawing/2014/main" id="{01D0274C-A457-8019-0B2F-00474A3C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1165225" y="4383088"/>
            <a:ext cx="33655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847FCBF8-33DD-A9F7-AF83-330F5024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Operation – Example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5B3277AB-F89D-5F16-97EC-192B875E8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 altLang="en-US" dirty="0"/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</a:t>
            </a:r>
            <a:r>
              <a:rPr kumimoji="0" lang="en-US" altLang="en-US" sz="2400" i="1" baseline="-25000" dirty="0" err="1"/>
              <a:t>dept_name</a:t>
            </a:r>
            <a:r>
              <a:rPr kumimoji="0" lang="en-US" altLang="en-US" dirty="0"/>
              <a:t> </a:t>
            </a:r>
            <a:r>
              <a:rPr kumimoji="0" lang="en-US" altLang="en-US" sz="2400" i="1" dirty="0">
                <a:sym typeface="Symbol" panose="05050102010706020507" pitchFamily="18" charset="2"/>
              </a:rPr>
              <a:t>   </a:t>
            </a:r>
            <a:r>
              <a:rPr kumimoji="0" lang="en-US" altLang="en-US" sz="2400" b="1" baseline="-25000" dirty="0">
                <a:sym typeface="Symbol" panose="05050102010706020507" pitchFamily="18" charset="2"/>
              </a:rPr>
              <a:t>avg</a:t>
            </a:r>
            <a:r>
              <a:rPr kumimoji="0" lang="en-US" altLang="en-US" sz="2400" baseline="-25000" dirty="0">
                <a:sym typeface="Symbol" panose="05050102010706020507" pitchFamily="18" charset="2"/>
              </a:rPr>
              <a:t>(</a:t>
            </a:r>
            <a:r>
              <a:rPr kumimoji="0" lang="en-US" altLang="en-US" sz="2400" i="1" baseline="-25000" dirty="0">
                <a:sym typeface="Symbol" panose="05050102010706020507" pitchFamily="18" charset="2"/>
              </a:rPr>
              <a:t>salary</a:t>
            </a:r>
            <a:r>
              <a:rPr kumimoji="0" lang="en-US" altLang="en-US" sz="2400" baseline="-25000" dirty="0">
                <a:sym typeface="Symbol" panose="05050102010706020507" pitchFamily="18" charset="2"/>
              </a:rPr>
              <a:t>)</a:t>
            </a:r>
            <a:r>
              <a:rPr kumimoji="0" lang="en-US" altLang="en-US" dirty="0">
                <a:sym typeface="Symbol" panose="05050102010706020507" pitchFamily="18" charset="2"/>
              </a:rPr>
              <a:t> (</a:t>
            </a:r>
            <a:r>
              <a:rPr kumimoji="0" lang="en-US" altLang="en-US" i="1" dirty="0">
                <a:sym typeface="Symbol" panose="05050102010706020507" pitchFamily="18" charset="2"/>
              </a:rPr>
              <a:t>instructor</a:t>
            </a:r>
            <a:r>
              <a:rPr kumimoji="0" lang="en-US" altLang="en-US" dirty="0">
                <a:sym typeface="Symbol" panose="05050102010706020507" pitchFamily="18" charset="2"/>
              </a:rPr>
              <a:t>)</a:t>
            </a:r>
            <a:endParaRPr kumimoji="0"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580612" name="Rectangle 4">
            <a:extLst>
              <a:ext uri="{FF2B5EF4-FFF2-40B4-BE49-F238E27FC236}">
                <a16:creationId xmlns:a16="http://schemas.microsoft.com/office/drawing/2014/main" id="{0365F382-25D4-791D-452D-C33A0188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80624" name="Picture 16">
            <a:extLst>
              <a:ext uri="{FF2B5EF4-FFF2-40B4-BE49-F238E27FC236}">
                <a16:creationId xmlns:a16="http://schemas.microsoft.com/office/drawing/2014/main" id="{A604D2FD-AB51-5E2C-861A-CBA2484D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25" name="Picture 17">
            <a:extLst>
              <a:ext uri="{FF2B5EF4-FFF2-40B4-BE49-F238E27FC236}">
                <a16:creationId xmlns:a16="http://schemas.microsoft.com/office/drawing/2014/main" id="{8D4B89B8-8586-FD0F-0973-F94B2EE7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26" name="Text Box 18">
            <a:extLst>
              <a:ext uri="{FF2B5EF4-FFF2-40B4-BE49-F238E27FC236}">
                <a16:creationId xmlns:a16="http://schemas.microsoft.com/office/drawing/2014/main" id="{D8D339C0-10D5-2998-1FB2-84947348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400" i="1"/>
              <a:t>avg_salary</a:t>
            </a:r>
          </a:p>
        </p:txBody>
      </p:sp>
      <p:pic>
        <p:nvPicPr>
          <p:cNvPr id="580627" name="Picture 19">
            <a:extLst>
              <a:ext uri="{FF2B5EF4-FFF2-40B4-BE49-F238E27FC236}">
                <a16:creationId xmlns:a16="http://schemas.microsoft.com/office/drawing/2014/main" id="{D7A02582-9BF6-CBD2-C6FE-43252DCD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543969" y="1596232"/>
            <a:ext cx="27305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E8380AD9-6FCD-C5DC-3188-DF69CB8A1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(Cont.)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3B958C8B-408D-4E01-7F4F-74B8696A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en-US"/>
              <a:t>Result of aggregation does not have a name</a:t>
            </a:r>
          </a:p>
          <a:p>
            <a:pPr lvl="1"/>
            <a:r>
              <a:rPr lang="en-US" altLang="en-US"/>
              <a:t>Can use rename operation to give it a name</a:t>
            </a:r>
          </a:p>
          <a:p>
            <a:pPr lvl="1"/>
            <a:r>
              <a:rPr lang="en-US" altLang="en-US"/>
              <a:t>For convenience, we permit renaming as part of aggregate operation</a:t>
            </a:r>
            <a:br>
              <a:rPr lang="en-US" altLang="en-US"/>
            </a:b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82660" name="Rectangle 4">
            <a:extLst>
              <a:ext uri="{FF2B5EF4-FFF2-40B4-BE49-F238E27FC236}">
                <a16:creationId xmlns:a16="http://schemas.microsoft.com/office/drawing/2014/main" id="{99B68F45-D2F7-126D-CAB5-57BF0D2C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800" i="1" baseline="-25000"/>
              <a:t>dept_name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800" b="1" i="1" baseline="-25000">
                <a:sym typeface="Symbol" panose="05050102010706020507" pitchFamily="18" charset="2"/>
              </a:rPr>
              <a:t>avg</a:t>
            </a:r>
            <a:r>
              <a:rPr lang="en-US" altLang="en-US" sz="2800" i="1" baseline="-25000">
                <a:sym typeface="Symbol" panose="05050102010706020507" pitchFamily="18" charset="2"/>
              </a:rPr>
              <a:t>(salary) </a:t>
            </a:r>
            <a:r>
              <a:rPr lang="en-US" altLang="en-US" sz="2800" b="1" i="1" baseline="-25000">
                <a:sym typeface="Symbol" panose="05050102010706020507" pitchFamily="18" charset="2"/>
              </a:rPr>
              <a:t>as</a:t>
            </a:r>
            <a:r>
              <a:rPr lang="en-US" altLang="en-US" sz="2800" i="1" baseline="-25000">
                <a:sym typeface="Symbol" panose="05050102010706020507" pitchFamily="18" charset="2"/>
              </a:rPr>
              <a:t> avg_sal 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instructor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582661" name="Picture 5">
            <a:extLst>
              <a:ext uri="{FF2B5EF4-FFF2-40B4-BE49-F238E27FC236}">
                <a16:creationId xmlns:a16="http://schemas.microsoft.com/office/drawing/2014/main" id="{F7909B28-E176-0B24-2C5A-012E01B5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913063" y="2795588"/>
            <a:ext cx="27305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of Relational Algebra Operators</a:t>
            </a:r>
            <a:endParaRPr/>
          </a:p>
        </p:txBody>
      </p:sp>
      <p:sp>
        <p:nvSpPr>
          <p:cNvPr id="447" name="Google Shape;447;p21"/>
          <p:cNvSpPr txBox="1"/>
          <p:nvPr/>
        </p:nvSpPr>
        <p:spPr>
          <a:xfrm>
            <a:off x="1093787" y="803275"/>
            <a:ext cx="7246937" cy="325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1093787" y="1179512"/>
            <a:ext cx="7253287" cy="489585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>
            <a:off x="2862262" y="1169987"/>
            <a:ext cx="0" cy="4905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0" name="Google Shape;450;p21"/>
          <p:cNvCxnSpPr/>
          <p:nvPr/>
        </p:nvCxnSpPr>
        <p:spPr>
          <a:xfrm rot="10800000">
            <a:off x="2862262" y="803275"/>
            <a:ext cx="0" cy="3254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1" name="Google Shape;451;p21"/>
          <p:cNvSpPr txBox="1"/>
          <p:nvPr/>
        </p:nvSpPr>
        <p:spPr>
          <a:xfrm>
            <a:off x="1042987" y="846137"/>
            <a:ext cx="61864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Symbol (Name)                  Example of Use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1023937" y="1306512"/>
            <a:ext cx="6486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(Selection)	                        </a:t>
            </a:r>
            <a:r>
              <a:rPr lang="en-US" sz="12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salary &gt; = 85000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200" b="0" i="1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instructor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</a:t>
            </a:r>
            <a:endParaRPr/>
          </a:p>
        </p:txBody>
      </p:sp>
      <p:sp>
        <p:nvSpPr>
          <p:cNvPr id="453" name="Google Shape;453;p21"/>
          <p:cNvSpPr txBox="1"/>
          <p:nvPr/>
        </p:nvSpPr>
        <p:spPr>
          <a:xfrm>
            <a:off x="1128712" y="1111250"/>
            <a:ext cx="8874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endParaRPr/>
          </a:p>
        </p:txBody>
      </p:sp>
      <p:cxnSp>
        <p:nvCxnSpPr>
          <p:cNvPr id="454" name="Google Shape;454;p21"/>
          <p:cNvCxnSpPr/>
          <p:nvPr/>
        </p:nvCxnSpPr>
        <p:spPr>
          <a:xfrm>
            <a:off x="2862262" y="1574800"/>
            <a:ext cx="547846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5" name="Google Shape;455;p21"/>
          <p:cNvSpPr txBox="1"/>
          <p:nvPr/>
        </p:nvSpPr>
        <p:spPr>
          <a:xfrm>
            <a:off x="2870200" y="1581150"/>
            <a:ext cx="547846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Return rows of the input relation that satisfy the predicate.</a:t>
            </a:r>
            <a:endParaRPr/>
          </a:p>
        </p:txBody>
      </p:sp>
      <p:cxnSp>
        <p:nvCxnSpPr>
          <p:cNvPr id="456" name="Google Shape;456;p21"/>
          <p:cNvCxnSpPr/>
          <p:nvPr/>
        </p:nvCxnSpPr>
        <p:spPr>
          <a:xfrm>
            <a:off x="1093787" y="1900237"/>
            <a:ext cx="72453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7" name="Google Shape;457;p21"/>
          <p:cNvCxnSpPr/>
          <p:nvPr/>
        </p:nvCxnSpPr>
        <p:spPr>
          <a:xfrm>
            <a:off x="2870200" y="2335212"/>
            <a:ext cx="5476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8" name="Google Shape;458;p21"/>
          <p:cNvCxnSpPr/>
          <p:nvPr/>
        </p:nvCxnSpPr>
        <p:spPr>
          <a:xfrm>
            <a:off x="1101725" y="2795587"/>
            <a:ext cx="72453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9" name="Google Shape;459;p21"/>
          <p:cNvSpPr txBox="1"/>
          <p:nvPr/>
        </p:nvSpPr>
        <p:spPr>
          <a:xfrm>
            <a:off x="1135062" y="1852612"/>
            <a:ext cx="8890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endParaRPr/>
          </a:p>
        </p:txBody>
      </p:sp>
      <p:sp>
        <p:nvSpPr>
          <p:cNvPr id="460" name="Google Shape;460;p21"/>
          <p:cNvSpPr txBox="1"/>
          <p:nvPr/>
        </p:nvSpPr>
        <p:spPr>
          <a:xfrm>
            <a:off x="1031875" y="2047875"/>
            <a:ext cx="64849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(Projection)	                         </a:t>
            </a:r>
            <a:r>
              <a:rPr lang="en-US" sz="12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ID, salary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200" b="0" i="1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instructor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</a:t>
            </a:r>
            <a:endParaRPr/>
          </a:p>
        </p:txBody>
      </p:sp>
      <p:sp>
        <p:nvSpPr>
          <p:cNvPr id="461" name="Google Shape;461;p21"/>
          <p:cNvSpPr txBox="1"/>
          <p:nvPr/>
        </p:nvSpPr>
        <p:spPr>
          <a:xfrm>
            <a:off x="2870200" y="2322512"/>
            <a:ext cx="54768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specified attributes from all rows of the input relation.  Remove duplicate tuples from the output.</a:t>
            </a:r>
            <a:endParaRPr/>
          </a:p>
        </p:txBody>
      </p:sp>
      <p:cxnSp>
        <p:nvCxnSpPr>
          <p:cNvPr id="462" name="Google Shape;462;p21"/>
          <p:cNvCxnSpPr/>
          <p:nvPr/>
        </p:nvCxnSpPr>
        <p:spPr>
          <a:xfrm>
            <a:off x="2868612" y="3205162"/>
            <a:ext cx="547846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3" name="Google Shape;463;p21"/>
          <p:cNvCxnSpPr/>
          <p:nvPr/>
        </p:nvCxnSpPr>
        <p:spPr>
          <a:xfrm>
            <a:off x="1100137" y="3673475"/>
            <a:ext cx="72453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4" name="Google Shape;464;p21"/>
          <p:cNvSpPr txBox="1"/>
          <p:nvPr/>
        </p:nvSpPr>
        <p:spPr>
          <a:xfrm>
            <a:off x="1057275" y="2735262"/>
            <a:ext cx="9223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2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x</a:t>
            </a:r>
            <a:endParaRPr/>
          </a:p>
        </p:txBody>
      </p:sp>
      <p:sp>
        <p:nvSpPr>
          <p:cNvPr id="465" name="Google Shape;465;p21"/>
          <p:cNvSpPr txBox="1"/>
          <p:nvPr/>
        </p:nvSpPr>
        <p:spPr>
          <a:xfrm>
            <a:off x="1036637" y="2908300"/>
            <a:ext cx="648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(Cartesian Product)		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instructor</a:t>
            </a: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2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department</a:t>
            </a:r>
            <a:endParaRPr/>
          </a:p>
        </p:txBody>
      </p:sp>
      <p:sp>
        <p:nvSpPr>
          <p:cNvPr id="466" name="Google Shape;466;p21"/>
          <p:cNvSpPr txBox="1"/>
          <p:nvPr/>
        </p:nvSpPr>
        <p:spPr>
          <a:xfrm>
            <a:off x="2874962" y="3209925"/>
            <a:ext cx="55753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pairs of rows from the two input relations that have the same value on all attributes that have the same name.</a:t>
            </a:r>
            <a:endParaRPr/>
          </a:p>
        </p:txBody>
      </p:sp>
      <p:cxnSp>
        <p:nvCxnSpPr>
          <p:cNvPr id="467" name="Google Shape;467;p21"/>
          <p:cNvCxnSpPr/>
          <p:nvPr/>
        </p:nvCxnSpPr>
        <p:spPr>
          <a:xfrm>
            <a:off x="1093787" y="4400550"/>
            <a:ext cx="725963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8" name="Google Shape;468;p21"/>
          <p:cNvCxnSpPr/>
          <p:nvPr/>
        </p:nvCxnSpPr>
        <p:spPr>
          <a:xfrm>
            <a:off x="1106487" y="5108575"/>
            <a:ext cx="72453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9" name="Google Shape;469;p21"/>
          <p:cNvSpPr txBox="1"/>
          <p:nvPr/>
        </p:nvSpPr>
        <p:spPr>
          <a:xfrm>
            <a:off x="1055687" y="3622675"/>
            <a:ext cx="9223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2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∪</a:t>
            </a:r>
            <a:endParaRPr/>
          </a:p>
        </p:txBody>
      </p:sp>
      <p:sp>
        <p:nvSpPr>
          <p:cNvPr id="470" name="Google Shape;470;p21"/>
          <p:cNvSpPr txBox="1"/>
          <p:nvPr/>
        </p:nvSpPr>
        <p:spPr>
          <a:xfrm>
            <a:off x="1035050" y="3795712"/>
            <a:ext cx="648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(Union)		 	</a:t>
            </a:r>
            <a:r>
              <a:rPr lang="en-US" sz="12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name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200" b="0" i="1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instructor) 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∪  </a:t>
            </a:r>
            <a:r>
              <a:rPr lang="en-US" sz="12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name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200" b="0" i="1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student)</a:t>
            </a:r>
            <a:endParaRPr/>
          </a:p>
        </p:txBody>
      </p:sp>
      <p:sp>
        <p:nvSpPr>
          <p:cNvPr id="471" name="Google Shape;471;p21"/>
          <p:cNvSpPr txBox="1"/>
          <p:nvPr/>
        </p:nvSpPr>
        <p:spPr>
          <a:xfrm>
            <a:off x="2867025" y="4089400"/>
            <a:ext cx="55753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the union of tuples from the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two </a:t>
            </a: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relations.</a:t>
            </a:r>
            <a:endParaRPr/>
          </a:p>
        </p:txBody>
      </p:sp>
      <p:cxnSp>
        <p:nvCxnSpPr>
          <p:cNvPr id="472" name="Google Shape;472;p21"/>
          <p:cNvCxnSpPr/>
          <p:nvPr/>
        </p:nvCxnSpPr>
        <p:spPr>
          <a:xfrm>
            <a:off x="2874962" y="4056062"/>
            <a:ext cx="5476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3" name="Google Shape;473;p21"/>
          <p:cNvSpPr txBox="1"/>
          <p:nvPr/>
        </p:nvSpPr>
        <p:spPr>
          <a:xfrm>
            <a:off x="1038225" y="5259387"/>
            <a:ext cx="648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(Natural Join)		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instructor</a:t>
            </a: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2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department</a:t>
            </a:r>
            <a:endParaRPr/>
          </a:p>
        </p:txBody>
      </p:sp>
      <p:sp>
        <p:nvSpPr>
          <p:cNvPr id="474" name="Google Shape;474;p21"/>
          <p:cNvSpPr txBox="1"/>
          <p:nvPr/>
        </p:nvSpPr>
        <p:spPr>
          <a:xfrm>
            <a:off x="2868612" y="5559425"/>
            <a:ext cx="55753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pairs of rows from the two input relations that have the same value on all attributes that have the same name.</a:t>
            </a:r>
            <a:endParaRPr/>
          </a:p>
        </p:txBody>
      </p:sp>
      <p:sp>
        <p:nvSpPr>
          <p:cNvPr id="475" name="Google Shape;475;p21"/>
          <p:cNvSpPr txBox="1"/>
          <p:nvPr/>
        </p:nvSpPr>
        <p:spPr>
          <a:xfrm>
            <a:off x="1049337" y="5078412"/>
            <a:ext cx="92392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2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endParaRPr/>
          </a:p>
        </p:txBody>
      </p:sp>
      <p:sp>
        <p:nvSpPr>
          <p:cNvPr id="476" name="Google Shape;476;p21"/>
          <p:cNvSpPr txBox="1"/>
          <p:nvPr/>
        </p:nvSpPr>
        <p:spPr>
          <a:xfrm>
            <a:off x="1046162" y="4348162"/>
            <a:ext cx="9223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2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477" name="Google Shape;477;p21"/>
          <p:cNvSpPr txBox="1"/>
          <p:nvPr/>
        </p:nvSpPr>
        <p:spPr>
          <a:xfrm>
            <a:off x="1025525" y="4521200"/>
            <a:ext cx="648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(Set Difference)		 </a:t>
            </a:r>
            <a:r>
              <a:rPr lang="en-US" sz="12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name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200" b="0" i="1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instructor) </a:t>
            </a:r>
            <a:r>
              <a:rPr lang="en-US" sz="12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--  </a:t>
            </a:r>
            <a:r>
              <a:rPr lang="en-US" sz="12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 </a:t>
            </a:r>
            <a:r>
              <a:rPr lang="en-US" sz="1200" b="0" i="1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name </a:t>
            </a:r>
            <a:r>
              <a:rPr lang="en-US" sz="1200" b="0" i="0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200" b="0" i="1" u="none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student)</a:t>
            </a:r>
            <a:endParaRPr/>
          </a:p>
        </p:txBody>
      </p:sp>
      <p:sp>
        <p:nvSpPr>
          <p:cNvPr id="478" name="Google Shape;478;p21"/>
          <p:cNvSpPr txBox="1"/>
          <p:nvPr/>
        </p:nvSpPr>
        <p:spPr>
          <a:xfrm>
            <a:off x="2873375" y="4805362"/>
            <a:ext cx="55753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rPr lang="en-US" sz="1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the set difference of tuples from the two input relations. </a:t>
            </a:r>
            <a:endParaRPr/>
          </a:p>
        </p:txBody>
      </p:sp>
      <p:cxnSp>
        <p:nvCxnSpPr>
          <p:cNvPr id="479" name="Google Shape;479;p21"/>
          <p:cNvCxnSpPr/>
          <p:nvPr/>
        </p:nvCxnSpPr>
        <p:spPr>
          <a:xfrm>
            <a:off x="2873375" y="4764087"/>
            <a:ext cx="547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0" name="Google Shape;480;p21"/>
          <p:cNvCxnSpPr/>
          <p:nvPr/>
        </p:nvCxnSpPr>
        <p:spPr>
          <a:xfrm>
            <a:off x="2854325" y="5527675"/>
            <a:ext cx="54975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147d4a5b725_2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3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78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Renaming a Table</a:t>
            </a: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815975" y="10604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us to refer to a relation, (say E) by more than one name.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		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 </a:t>
            </a:r>
            <a:r>
              <a:rPr lang="en-US" sz="16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returns the expression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under the name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340" name="Google Shape;340;p16"/>
          <p:cNvSpPr txBox="1"/>
          <p:nvPr/>
        </p:nvSpPr>
        <p:spPr>
          <a:xfrm>
            <a:off x="815975" y="273526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</p:txBody>
      </p:sp>
      <p:sp>
        <p:nvSpPr>
          <p:cNvPr id="341" name="Google Shape;341;p16"/>
          <p:cNvSpPr txBox="1"/>
          <p:nvPr/>
        </p:nvSpPr>
        <p:spPr>
          <a:xfrm>
            <a:off x="815975" y="40497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 </a:t>
            </a:r>
            <a:r>
              <a:rPr lang="en-US" sz="16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(r)</a:t>
            </a:r>
            <a:endParaRPr/>
          </a:p>
        </p:txBody>
      </p:sp>
      <p:pic>
        <p:nvPicPr>
          <p:cNvPr id="342" name="Google Shape;3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925" y="2538412"/>
            <a:ext cx="2559050" cy="395128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 txBox="1"/>
          <p:nvPr/>
        </p:nvSpPr>
        <p:spPr>
          <a:xfrm>
            <a:off x="4270375" y="2503487"/>
            <a:ext cx="1208087" cy="183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6605587" y="3429000"/>
            <a:ext cx="2062162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16"/>
          <p:cNvSpPr txBox="1"/>
          <p:nvPr/>
        </p:nvSpPr>
        <p:spPr>
          <a:xfrm>
            <a:off x="2921000" y="3870325"/>
            <a:ext cx="1719262" cy="2727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2743200" y="4216400"/>
            <a:ext cx="393700" cy="2535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2435225" y="4305300"/>
            <a:ext cx="1487487" cy="12922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8" name="Google Shape;348;p16"/>
          <p:cNvCxnSpPr/>
          <p:nvPr/>
        </p:nvCxnSpPr>
        <p:spPr>
          <a:xfrm>
            <a:off x="2803525" y="4305300"/>
            <a:ext cx="0" cy="12922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9" name="Google Shape;349;p16"/>
          <p:cNvCxnSpPr/>
          <p:nvPr/>
        </p:nvCxnSpPr>
        <p:spPr>
          <a:xfrm>
            <a:off x="3178175" y="4313237"/>
            <a:ext cx="0" cy="12842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0" name="Google Shape;350;p16"/>
          <p:cNvCxnSpPr/>
          <p:nvPr/>
        </p:nvCxnSpPr>
        <p:spPr>
          <a:xfrm>
            <a:off x="3562350" y="4313237"/>
            <a:ext cx="0" cy="12842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1" name="Google Shape;351;p16"/>
          <p:cNvSpPr txBox="1"/>
          <p:nvPr/>
        </p:nvSpPr>
        <p:spPr>
          <a:xfrm>
            <a:off x="2460625" y="4264025"/>
            <a:ext cx="53816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2827337" y="4262437"/>
            <a:ext cx="53816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203575" y="4270375"/>
            <a:ext cx="538162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3586162" y="4260850"/>
            <a:ext cx="53816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2435225" y="4027487"/>
            <a:ext cx="1487487" cy="2428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2392362" y="3956050"/>
            <a:ext cx="1828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r.A  r.B </a:t>
            </a:r>
            <a:r>
              <a:rPr lang="en-US" sz="11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s.A  s.B</a:t>
            </a:r>
            <a:endParaRPr/>
          </a:p>
        </p:txBody>
      </p:sp>
      <p:cxnSp>
        <p:nvCxnSpPr>
          <p:cNvPr id="357" name="Google Shape;357;p16"/>
          <p:cNvCxnSpPr/>
          <p:nvPr/>
        </p:nvCxnSpPr>
        <p:spPr>
          <a:xfrm rot="10800000">
            <a:off x="2795587" y="4044950"/>
            <a:ext cx="0" cy="2174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8" name="Google Shape;358;p16"/>
          <p:cNvCxnSpPr/>
          <p:nvPr/>
        </p:nvCxnSpPr>
        <p:spPr>
          <a:xfrm rot="10800000">
            <a:off x="3171825" y="4041775"/>
            <a:ext cx="0" cy="2174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9" name="Google Shape;359;p16"/>
          <p:cNvCxnSpPr/>
          <p:nvPr/>
        </p:nvCxnSpPr>
        <p:spPr>
          <a:xfrm rot="10800000">
            <a:off x="3557587" y="4041775"/>
            <a:ext cx="0" cy="2174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5421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g147d4a5b725_2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630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147d4a5b725_2_130"/>
          <p:cNvPicPr preferRelativeResize="0"/>
          <p:nvPr/>
        </p:nvPicPr>
        <p:blipFill rotWithShape="1">
          <a:blip r:embed="rId3">
            <a:alphaModFix/>
          </a:blip>
          <a:srcRect t="24002" b="35800"/>
          <a:stretch/>
        </p:blipFill>
        <p:spPr>
          <a:xfrm>
            <a:off x="152400" y="1627325"/>
            <a:ext cx="8839199" cy="24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147d4a5b725_2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60188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24BE30-A70D-0FF9-B279-9B47CFC797F1}"/>
              </a:ext>
            </a:extLst>
          </p:cNvPr>
          <p:cNvSpPr txBox="1"/>
          <p:nvPr/>
        </p:nvSpPr>
        <p:spPr>
          <a:xfrm>
            <a:off x="2286000" y="33665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90E80-D877-A9B1-73B3-6BF8C2A50B55}"/>
              </a:ext>
            </a:extLst>
          </p:cNvPr>
          <p:cNvSpPr txBox="1"/>
          <p:nvPr/>
        </p:nvSpPr>
        <p:spPr>
          <a:xfrm>
            <a:off x="2286000" y="33665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0856f91fe_1_3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Banking Example</a:t>
            </a:r>
            <a:endParaRPr/>
          </a:p>
        </p:txBody>
      </p:sp>
      <p:sp>
        <p:nvSpPr>
          <p:cNvPr id="558" name="Google Shape;558;g150856f91fe_1_30"/>
          <p:cNvSpPr txBox="1">
            <a:spLocks noGrp="1"/>
          </p:cNvSpPr>
          <p:nvPr>
            <p:ph type="body" idx="1"/>
          </p:nvPr>
        </p:nvSpPr>
        <p:spPr>
          <a:xfrm>
            <a:off x="798512" y="1077912"/>
            <a:ext cx="6861175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(branch_name, branch_city, assets)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(customer_name, customer_street, customer_city)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(account_number, branch_name, balance)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(loan_number, branch_name, amount)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(customer_name, account_number)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r>
              <a:rPr lang="en-US" sz="1800" b="1" i="1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(customer_name, loan_number)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50856f91fe_1_3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564" name="Google Shape;564;g150856f91fe_1_36"/>
          <p:cNvSpPr txBox="1">
            <a:spLocks noGrp="1"/>
          </p:cNvSpPr>
          <p:nvPr>
            <p:ph type="body" idx="1"/>
          </p:nvPr>
        </p:nvSpPr>
        <p:spPr>
          <a:xfrm>
            <a:off x="838200" y="1092200"/>
            <a:ext cx="79121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loans of over $1200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endParaRPr dirty="0"/>
          </a:p>
        </p:txBody>
      </p:sp>
      <p:sp>
        <p:nvSpPr>
          <p:cNvPr id="565" name="Google Shape;565;g150856f91fe_1_36"/>
          <p:cNvSpPr txBox="1"/>
          <p:nvPr/>
        </p:nvSpPr>
        <p:spPr>
          <a:xfrm>
            <a:off x="860425" y="2806700"/>
            <a:ext cx="7761287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loan number for each loan of an amount greater than                             $1200</a:t>
            </a: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0856f91fe_1_4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573" name="Google Shape;573;g150856f91fe_1_44"/>
          <p:cNvSpPr txBox="1">
            <a:spLocks noGrp="1"/>
          </p:cNvSpPr>
          <p:nvPr>
            <p:ph type="body" idx="1"/>
          </p:nvPr>
        </p:nvSpPr>
        <p:spPr>
          <a:xfrm>
            <a:off x="798512" y="1077912"/>
            <a:ext cx="7661275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customers who have a loan, an account, or both, from the bank</a:t>
            </a:r>
            <a:endParaRPr/>
          </a:p>
        </p:txBody>
      </p:sp>
      <p:sp>
        <p:nvSpPr>
          <p:cNvPr id="574" name="Google Shape;574;g150856f91fe_1_44"/>
          <p:cNvSpPr txBox="1"/>
          <p:nvPr/>
        </p:nvSpPr>
        <p:spPr>
          <a:xfrm>
            <a:off x="798512" y="2667000"/>
            <a:ext cx="75009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customers who have a loan and an account at bank.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876</Words>
  <Application>Microsoft Office PowerPoint</Application>
  <PresentationFormat>On-screen Show (4:3)</PresentationFormat>
  <Paragraphs>145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Palatino Linotype</vt:lpstr>
      <vt:lpstr>Arial</vt:lpstr>
      <vt:lpstr>Helvetica</vt:lpstr>
      <vt:lpstr>Calibri Light</vt:lpstr>
      <vt:lpstr>Monotype Sorts</vt:lpstr>
      <vt:lpstr>Times New Roman</vt:lpstr>
      <vt:lpstr>Calibri</vt:lpstr>
      <vt:lpstr>Lucida Sans</vt:lpstr>
      <vt:lpstr>Arimo</vt:lpstr>
      <vt:lpstr>Helvetica Neue</vt:lpstr>
      <vt:lpstr>Office Theme</vt:lpstr>
      <vt:lpstr>2_db-5-grey</vt:lpstr>
      <vt:lpstr>Office Theme</vt:lpstr>
      <vt:lpstr>Office Theme</vt:lpstr>
      <vt:lpstr>Equation</vt:lpstr>
      <vt:lpstr>Chapter 2: Introduction to Relational Model</vt:lpstr>
      <vt:lpstr>PowerPoint Presentation</vt:lpstr>
      <vt:lpstr>Renaming a Table</vt:lpstr>
      <vt:lpstr>PowerPoint Presentation</vt:lpstr>
      <vt:lpstr>PowerPoint Presentation</vt:lpstr>
      <vt:lpstr>PowerPoint Presentation</vt:lpstr>
      <vt:lpstr>Banking Example</vt:lpstr>
      <vt:lpstr>Example Queries</vt:lpstr>
      <vt:lpstr>Example Queries</vt:lpstr>
      <vt:lpstr>Example Queries</vt:lpstr>
      <vt:lpstr>Example Queries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Summary of Relational Algebra Operators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Intro to Relational Model</dc:title>
  <dc:creator>Marilyn Turnamian</dc:creator>
  <cp:lastModifiedBy>Priyambada Subudhi</cp:lastModifiedBy>
  <cp:revision>4</cp:revision>
  <dcterms:created xsi:type="dcterms:W3CDTF">1999-11-04T20:50:09Z</dcterms:created>
  <dcterms:modified xsi:type="dcterms:W3CDTF">2022-08-26T04:41:05Z</dcterms:modified>
</cp:coreProperties>
</file>