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3D5983-9FEC-4CFC-9F0E-3B3E0901984D}">
  <a:tblStyle styleId="{143D5983-9FEC-4CFC-9F0E-3B3E090198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91AF96-818B-4E6B-B440-A00480E3DF5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4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10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4.png"/><Relationship Id="rId8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10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Turing Machines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Recursively Enumerable and Recursive Languages 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685800" y="304800"/>
            <a:ext cx="7772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Example #1:</a:t>
            </a:r>
            <a:r>
              <a:rPr lang="en-US" sz="1600"/>
              <a:t>  </a:t>
            </a:r>
            <a:r>
              <a:rPr lang="en-US" sz="1800"/>
              <a:t>{w | w is in {0,1}* and w ends with a 0}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	</a:t>
            </a:r>
            <a:r>
              <a:rPr b="1" lang="en-US" sz="1400"/>
              <a:t> = {0, 00, 10, 10110, …} 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	</a:t>
            </a:r>
            <a:r>
              <a:rPr b="1" lang="en-US" sz="1400">
                <a:solidFill>
                  <a:srgbClr val="FF0000"/>
                </a:solidFill>
              </a:rPr>
              <a:t>Note: ε is not in the language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Q = {q</a:t>
            </a:r>
            <a:r>
              <a:rPr b="1" baseline="-25000" lang="en-US" sz="1400"/>
              <a:t>0</a:t>
            </a:r>
            <a:r>
              <a:rPr b="1" lang="en-US" sz="1400"/>
              <a:t>, q</a:t>
            </a:r>
            <a:r>
              <a:rPr b="1" baseline="-25000" lang="en-US" sz="1400"/>
              <a:t>1</a:t>
            </a:r>
            <a:r>
              <a:rPr b="1" lang="en-US" sz="1400"/>
              <a:t>, q</a:t>
            </a:r>
            <a:r>
              <a:rPr b="1" baseline="-25000" lang="en-US" sz="1400"/>
              <a:t>2</a:t>
            </a:r>
            <a:r>
              <a:rPr b="1" lang="en-US" sz="1400"/>
              <a:t>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Γ = {0, 1, B}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Σ = {0, 1}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F = {q</a:t>
            </a:r>
            <a:r>
              <a:rPr b="1" baseline="-25000" lang="en-US" sz="1400"/>
              <a:t>2</a:t>
            </a:r>
            <a:r>
              <a:rPr b="1" lang="en-US" sz="1400"/>
              <a:t>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δ: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		0			1			B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 -&gt;q</a:t>
            </a:r>
            <a:r>
              <a:rPr b="1" baseline="-25000" lang="en-US" sz="1400"/>
              <a:t>0	 </a:t>
            </a:r>
            <a:r>
              <a:rPr b="1" lang="en-US" sz="1400"/>
              <a:t>(q</a:t>
            </a:r>
            <a:r>
              <a:rPr b="1" baseline="-25000" lang="en-US" sz="1400"/>
              <a:t>0</a:t>
            </a:r>
            <a:r>
              <a:rPr b="1" lang="en-US" sz="1400"/>
              <a:t>, 0, R)		(q</a:t>
            </a:r>
            <a:r>
              <a:rPr b="1" baseline="-25000" lang="en-US" sz="1400"/>
              <a:t>0</a:t>
            </a:r>
            <a:r>
              <a:rPr b="1" lang="en-US" sz="1400"/>
              <a:t>, 1, R)		(q</a:t>
            </a:r>
            <a:r>
              <a:rPr b="1" baseline="-25000" lang="en-US" sz="1400"/>
              <a:t>1</a:t>
            </a:r>
            <a:r>
              <a:rPr b="1" lang="en-US" sz="1400"/>
              <a:t>, B, </a:t>
            </a:r>
            <a:r>
              <a:rPr b="1" lang="en-US" sz="1400">
                <a:solidFill>
                  <a:srgbClr val="FF0000"/>
                </a:solidFill>
              </a:rPr>
              <a:t>L</a:t>
            </a:r>
            <a:r>
              <a:rPr b="1" lang="en-US" sz="1400"/>
              <a:t>)</a:t>
            </a:r>
            <a:endParaRPr b="1" baseline="-25000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baseline="-25000" lang="en-US" sz="1400"/>
              <a:t>		 </a:t>
            </a:r>
            <a:r>
              <a:rPr b="1" lang="en-US" sz="1400"/>
              <a:t>q</a:t>
            </a:r>
            <a:r>
              <a:rPr b="1" baseline="-25000" lang="en-US" sz="1400"/>
              <a:t>1 	 </a:t>
            </a:r>
            <a:r>
              <a:rPr b="1" lang="en-US" sz="1400"/>
              <a:t>(q</a:t>
            </a:r>
            <a:r>
              <a:rPr b="1" baseline="-25000" lang="en-US" sz="1400"/>
              <a:t>2</a:t>
            </a:r>
            <a:r>
              <a:rPr b="1" lang="en-US" sz="1400"/>
              <a:t>, 0, R)		-			-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baseline="-25000" lang="en-US" sz="1400"/>
              <a:t>		 </a:t>
            </a:r>
            <a:r>
              <a:rPr b="1" lang="en-US" sz="1400"/>
              <a:t>q</a:t>
            </a:r>
            <a:r>
              <a:rPr b="1" baseline="-25000" lang="en-US" sz="1400"/>
              <a:t>2</a:t>
            </a:r>
            <a:r>
              <a:rPr b="1" baseline="30000" lang="en-US" sz="1400"/>
              <a:t>*</a:t>
            </a:r>
            <a:r>
              <a:rPr b="1" baseline="-25000" lang="en-US" sz="1400"/>
              <a:t>	 </a:t>
            </a:r>
            <a:r>
              <a:rPr b="1" lang="en-US" sz="1400"/>
              <a:t>-			-			-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baseline="-25000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baseline="-25000" lang="en-US" sz="1400"/>
              <a:t>		</a:t>
            </a:r>
            <a:endParaRPr b="1" sz="14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en-US" sz="1400"/>
              <a:t>q</a:t>
            </a:r>
            <a:r>
              <a:rPr b="1" baseline="-25000" lang="en-US" sz="1400"/>
              <a:t>0</a:t>
            </a:r>
            <a:r>
              <a:rPr b="1" lang="en-US" sz="1400"/>
              <a:t> is the start state and the “scan right” state, until hits B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en-US" sz="1400"/>
              <a:t>q</a:t>
            </a:r>
            <a:r>
              <a:rPr b="1" baseline="-25000" lang="en-US" sz="1400"/>
              <a:t>1</a:t>
            </a:r>
            <a:r>
              <a:rPr b="1" lang="en-US" sz="1400"/>
              <a:t> state is  to begin the verification – last character is  0 or not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en-US" sz="1400"/>
              <a:t>q</a:t>
            </a:r>
            <a:r>
              <a:rPr b="1" baseline="-25000" lang="en-US" sz="1400"/>
              <a:t>2</a:t>
            </a:r>
            <a:r>
              <a:rPr b="1" lang="en-US" sz="1400"/>
              <a:t> is the final state</a:t>
            </a:r>
            <a:endParaRPr/>
          </a:p>
        </p:txBody>
      </p:sp>
      <p:cxnSp>
        <p:nvCxnSpPr>
          <p:cNvPr id="166" name="Google Shape;166;p22"/>
          <p:cNvCxnSpPr/>
          <p:nvPr/>
        </p:nvCxnSpPr>
        <p:spPr>
          <a:xfrm>
            <a:off x="1524000" y="4495800"/>
            <a:ext cx="373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1524000" y="4495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685800" y="304800"/>
            <a:ext cx="7772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Example #1:</a:t>
            </a:r>
            <a:r>
              <a:rPr lang="en-US" sz="1600"/>
              <a:t>  </a:t>
            </a:r>
            <a:r>
              <a:rPr lang="en-US" sz="1800"/>
              <a:t>{w | w is in {0,1}* and w ends with a 0}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	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Q = {q</a:t>
            </a:r>
            <a:r>
              <a:rPr b="1" baseline="-25000" lang="en-US" sz="1400"/>
              <a:t>0</a:t>
            </a:r>
            <a:r>
              <a:rPr b="1" lang="en-US" sz="1400"/>
              <a:t>, q</a:t>
            </a:r>
            <a:r>
              <a:rPr b="1" baseline="-25000" lang="en-US" sz="1400"/>
              <a:t>1</a:t>
            </a:r>
            <a:r>
              <a:rPr b="1" lang="en-US" sz="1400"/>
              <a:t>, q</a:t>
            </a:r>
            <a:r>
              <a:rPr b="1" baseline="-25000" lang="en-US" sz="1400"/>
              <a:t>2</a:t>
            </a:r>
            <a:r>
              <a:rPr b="1" lang="en-US" sz="1400"/>
              <a:t>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Γ = {0, 1, B}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Σ = {0, 1}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F = {q</a:t>
            </a:r>
            <a:r>
              <a:rPr b="1" baseline="-25000" lang="en-US" sz="1400"/>
              <a:t>2</a:t>
            </a:r>
            <a:r>
              <a:rPr b="1" lang="en-US" sz="1400"/>
              <a:t>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δ: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		0			1			B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 -&gt;q</a:t>
            </a:r>
            <a:r>
              <a:rPr b="1" baseline="-25000" lang="en-US" sz="1400"/>
              <a:t>0	 </a:t>
            </a:r>
            <a:r>
              <a:rPr b="1" lang="en-US" sz="1400"/>
              <a:t>(q</a:t>
            </a:r>
            <a:r>
              <a:rPr b="1" baseline="-25000" lang="en-US" sz="1400"/>
              <a:t>0</a:t>
            </a:r>
            <a:r>
              <a:rPr b="1" lang="en-US" sz="1400"/>
              <a:t>, 0, R)		(q</a:t>
            </a:r>
            <a:r>
              <a:rPr b="1" baseline="-25000" lang="en-US" sz="1400"/>
              <a:t>0</a:t>
            </a:r>
            <a:r>
              <a:rPr b="1" lang="en-US" sz="1400"/>
              <a:t>, 1, R)		(q</a:t>
            </a:r>
            <a:r>
              <a:rPr b="1" baseline="-25000" lang="en-US" sz="1400"/>
              <a:t>1</a:t>
            </a:r>
            <a:r>
              <a:rPr b="1" lang="en-US" sz="1400"/>
              <a:t>, B, </a:t>
            </a:r>
            <a:r>
              <a:rPr b="1" lang="en-US" sz="1400">
                <a:solidFill>
                  <a:srgbClr val="FF0000"/>
                </a:solidFill>
              </a:rPr>
              <a:t>L</a:t>
            </a:r>
            <a:r>
              <a:rPr b="1" lang="en-US" sz="1400"/>
              <a:t>)</a:t>
            </a:r>
            <a:endParaRPr b="1" baseline="-25000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baseline="-25000" lang="en-US" sz="1400"/>
              <a:t>		 </a:t>
            </a:r>
            <a:r>
              <a:rPr b="1" lang="en-US" sz="1400"/>
              <a:t>q</a:t>
            </a:r>
            <a:r>
              <a:rPr b="1" baseline="-25000" lang="en-US" sz="1400"/>
              <a:t>1 	 </a:t>
            </a:r>
            <a:r>
              <a:rPr b="1" lang="en-US" sz="1400"/>
              <a:t>(q</a:t>
            </a:r>
            <a:r>
              <a:rPr b="1" baseline="-25000" lang="en-US" sz="1400"/>
              <a:t>2</a:t>
            </a:r>
            <a:r>
              <a:rPr b="1" lang="en-US" sz="1400"/>
              <a:t>, 0, R)		-			-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baseline="-25000" lang="en-US" sz="1400"/>
              <a:t>		 </a:t>
            </a:r>
            <a:r>
              <a:rPr b="1" lang="en-US" sz="1400"/>
              <a:t>q</a:t>
            </a:r>
            <a:r>
              <a:rPr b="1" baseline="-25000" lang="en-US" sz="1400"/>
              <a:t>2</a:t>
            </a:r>
            <a:r>
              <a:rPr b="1" baseline="30000" lang="en-US" sz="1400"/>
              <a:t>*</a:t>
            </a:r>
            <a:r>
              <a:rPr b="1" baseline="-25000" lang="en-US" sz="1400"/>
              <a:t>	 </a:t>
            </a:r>
            <a:r>
              <a:rPr b="1" lang="en-US" sz="1400"/>
              <a:t>-			-			-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baseline="-25000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baseline="-25000" lang="en-US" sz="1400"/>
              <a:t>		</a:t>
            </a:r>
            <a:endParaRPr b="1" sz="14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en-US" sz="1400"/>
              <a:t>q</a:t>
            </a:r>
            <a:r>
              <a:rPr b="1" baseline="-25000" lang="en-US" sz="1400"/>
              <a:t>0</a:t>
            </a:r>
            <a:r>
              <a:rPr b="1" lang="en-US" sz="1400"/>
              <a:t> is the start state and the “scan right” state, until hits B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en-US" sz="1400"/>
              <a:t>q</a:t>
            </a:r>
            <a:r>
              <a:rPr b="1" baseline="-25000" lang="en-US" sz="1400"/>
              <a:t>1</a:t>
            </a:r>
            <a:r>
              <a:rPr b="1" lang="en-US" sz="1400"/>
              <a:t> state is  to begin the verification – last character is  0 or not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en-US" sz="1400"/>
              <a:t>q</a:t>
            </a:r>
            <a:r>
              <a:rPr b="1" baseline="-25000" lang="en-US" sz="1400"/>
              <a:t>2</a:t>
            </a:r>
            <a:r>
              <a:rPr b="1" lang="en-US" sz="1400"/>
              <a:t> is the final state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524000" y="4495800"/>
            <a:ext cx="373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1524000" y="4495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066800"/>
            <a:ext cx="420228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input 1010, computation steps…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6406"/>
            <a:ext cx="420228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input 1010, computation steps…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6406"/>
            <a:ext cx="420228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200400"/>
            <a:ext cx="7123947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Have you noticed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Recognition is immediate.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TM, once hits one of the final states, it accepts and halts.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need for the input to be exhausted !!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TM rejects?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gets stuck.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goes on infinitely without ever hitting a final state.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3657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↑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7" name="Google Shape;237;p31"/>
          <p:cNvSpPr txBox="1"/>
          <p:nvPr/>
        </p:nvSpPr>
        <p:spPr>
          <a:xfrm>
            <a:off x="4876800" y="2209800"/>
            <a:ext cx="5334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85800" y="5334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The Hierarchy of Languages: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1905000" y="1676400"/>
            <a:ext cx="5715000" cy="4419600"/>
            <a:chOff x="1200" y="1056"/>
            <a:chExt cx="3600" cy="2784"/>
          </a:xfrm>
        </p:grpSpPr>
        <p:sp>
          <p:nvSpPr>
            <p:cNvPr id="98" name="Google Shape;98;p14"/>
            <p:cNvSpPr/>
            <p:nvPr/>
          </p:nvSpPr>
          <p:spPr>
            <a:xfrm>
              <a:off x="2462" y="2856"/>
              <a:ext cx="1146" cy="50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Regular Languages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ε</a:t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080" y="2496"/>
              <a:ext cx="1910" cy="9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761" y="2160"/>
              <a:ext cx="2547" cy="146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448" y="2640"/>
              <a:ext cx="118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Context-Free Languages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ε</a:t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400" y="2256"/>
              <a:ext cx="130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Context-Sensitive Languages</a:t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443" y="1776"/>
              <a:ext cx="3120" cy="197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544" y="1872"/>
              <a:ext cx="94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Recursive Languages</a:t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112" y="1056"/>
              <a:ext cx="17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Non-Recursively Enumerable Languages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200" y="1344"/>
              <a:ext cx="3600" cy="24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256" y="1536"/>
              <a:ext cx="150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Recursively Enumerable Languages</a:t>
              </a:r>
              <a:endParaRPr/>
            </a:p>
          </p:txBody>
        </p:sp>
      </p:grp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322388"/>
            <a:ext cx="68675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5" name="Google Shape;245;p32"/>
          <p:cNvGraphicFramePr/>
          <p:nvPr/>
        </p:nvGraphicFramePr>
        <p:xfrm>
          <a:off x="3657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↑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Google Shape;246;p32"/>
          <p:cNvGraphicFramePr/>
          <p:nvPr/>
        </p:nvGraphicFramePr>
        <p:xfrm>
          <a:off x="36576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5486400" y="3276600"/>
            <a:ext cx="4572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4872273" y="2025134"/>
            <a:ext cx="5334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5" name="Google Shape;255;p33"/>
          <p:cNvGraphicFramePr/>
          <p:nvPr/>
        </p:nvGraphicFramePr>
        <p:xfrm>
          <a:off x="3657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↑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6" name="Google Shape;256;p33"/>
          <p:cNvGraphicFramePr/>
          <p:nvPr/>
        </p:nvGraphicFramePr>
        <p:xfrm>
          <a:off x="36576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7" name="Google Shape;257;p33"/>
          <p:cNvSpPr txBox="1"/>
          <p:nvPr/>
        </p:nvSpPr>
        <p:spPr>
          <a:xfrm>
            <a:off x="5486400" y="3276600"/>
            <a:ext cx="45720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66800"/>
            <a:ext cx="3343275" cy="213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3"/>
          <p:cNvGraphicFramePr/>
          <p:nvPr/>
        </p:nvGraphicFramePr>
        <p:xfrm>
          <a:off x="3657600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629400" y="5105400"/>
            <a:ext cx="4572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6400800" y="3429000"/>
            <a:ext cx="45720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6400800" y="3666706"/>
            <a:ext cx="45720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4872273" y="2025134"/>
            <a:ext cx="53340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0" name="Google Shape;270;p34"/>
          <p:cNvGraphicFramePr/>
          <p:nvPr/>
        </p:nvGraphicFramePr>
        <p:xfrm>
          <a:off x="3657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↑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1" name="Google Shape;271;p34"/>
          <p:cNvGraphicFramePr/>
          <p:nvPr/>
        </p:nvGraphicFramePr>
        <p:xfrm>
          <a:off x="36576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2" name="Google Shape;272;p34"/>
          <p:cNvSpPr txBox="1"/>
          <p:nvPr/>
        </p:nvSpPr>
        <p:spPr>
          <a:xfrm>
            <a:off x="5486400" y="3276600"/>
            <a:ext cx="45720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66800"/>
            <a:ext cx="3343275" cy="213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3657600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6629400" y="5105400"/>
            <a:ext cx="4572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6400800" y="3429000"/>
            <a:ext cx="45720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6400800" y="3666706"/>
            <a:ext cx="45720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3657600" y="518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34"/>
          <p:cNvSpPr txBox="1"/>
          <p:nvPr/>
        </p:nvSpPr>
        <p:spPr>
          <a:xfrm>
            <a:off x="6095246" y="5867400"/>
            <a:ext cx="45720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6619592" y="4846622"/>
            <a:ext cx="45720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872273" y="2025134"/>
            <a:ext cx="53340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8" name="Google Shape;288;p35"/>
          <p:cNvGraphicFramePr/>
          <p:nvPr/>
        </p:nvGraphicFramePr>
        <p:xfrm>
          <a:off x="3657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↑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9" name="Google Shape;289;p35"/>
          <p:cNvGraphicFramePr/>
          <p:nvPr/>
        </p:nvGraphicFramePr>
        <p:xfrm>
          <a:off x="36576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0" name="Google Shape;290;p35"/>
          <p:cNvSpPr txBox="1"/>
          <p:nvPr/>
        </p:nvSpPr>
        <p:spPr>
          <a:xfrm>
            <a:off x="5486400" y="3276600"/>
            <a:ext cx="45720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91" name="Google Shape;291;p35"/>
          <p:cNvGraphicFramePr/>
          <p:nvPr/>
        </p:nvGraphicFramePr>
        <p:xfrm>
          <a:off x="3657600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2" name="Google Shape;292;p35"/>
          <p:cNvSpPr txBox="1"/>
          <p:nvPr/>
        </p:nvSpPr>
        <p:spPr>
          <a:xfrm>
            <a:off x="6629400" y="5105400"/>
            <a:ext cx="4572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6400800" y="3429000"/>
            <a:ext cx="4572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6400800" y="3666706"/>
            <a:ext cx="45720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95" name="Google Shape;295;p35"/>
          <p:cNvGraphicFramePr/>
          <p:nvPr/>
        </p:nvGraphicFramePr>
        <p:xfrm>
          <a:off x="3657600" y="518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{4891AF96-818B-4E6B-B440-A00480E3DF50}</a:tableStyleId>
              </a:tblPr>
              <a:tblGrid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592175"/>
                <a:gridCol w="44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↑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Google Shape;296;p35"/>
          <p:cNvSpPr txBox="1"/>
          <p:nvPr/>
        </p:nvSpPr>
        <p:spPr>
          <a:xfrm>
            <a:off x="6095246" y="5867400"/>
            <a:ext cx="45720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6619592" y="4846622"/>
            <a:ext cx="45720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19616" y="198481"/>
            <a:ext cx="3545410" cy="16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/>
        </p:nvSpPr>
        <p:spPr>
          <a:xfrm>
            <a:off x="4872273" y="2025134"/>
            <a:ext cx="53340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629920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685800" y="3048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Example #2:</a:t>
            </a:r>
            <a:r>
              <a:rPr lang="en-US" sz="1800"/>
              <a:t>  {0</a:t>
            </a:r>
            <a:r>
              <a:rPr baseline="30000" lang="en-US" sz="1800"/>
              <a:t>n</a:t>
            </a:r>
            <a:r>
              <a:rPr lang="en-US" sz="1800"/>
              <a:t>1</a:t>
            </a:r>
            <a:r>
              <a:rPr baseline="30000" lang="en-US" sz="1800"/>
              <a:t>n</a:t>
            </a:r>
            <a:r>
              <a:rPr lang="en-US" sz="1800"/>
              <a:t> | n </a:t>
            </a:r>
            <a:r>
              <a:rPr b="1" lang="en-US" sz="1800"/>
              <a:t>≥ 1</a:t>
            </a:r>
            <a:r>
              <a:rPr lang="en-US" sz="1800"/>
              <a:t>}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			0			1			X			Y		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	-&gt;q</a:t>
            </a:r>
            <a:r>
              <a:rPr baseline="-25000" lang="en-US" sz="1400"/>
              <a:t>0	 </a:t>
            </a:r>
            <a:r>
              <a:rPr lang="en-US" sz="1400"/>
              <a:t>(q</a:t>
            </a:r>
            <a:r>
              <a:rPr baseline="-25000" lang="en-US" sz="1400"/>
              <a:t>1</a:t>
            </a:r>
            <a:r>
              <a:rPr lang="en-US" sz="1400"/>
              <a:t>, X, R)</a:t>
            </a:r>
            <a:r>
              <a:rPr baseline="-25000" lang="en-US" sz="1400"/>
              <a:t>	 	</a:t>
            </a:r>
            <a:r>
              <a:rPr lang="en-US" sz="1400"/>
              <a:t>-			-			(q</a:t>
            </a:r>
            <a:r>
              <a:rPr baseline="-25000" lang="en-US" sz="1400"/>
              <a:t>3</a:t>
            </a:r>
            <a:r>
              <a:rPr lang="en-US" sz="1400"/>
              <a:t>, Y, R)</a:t>
            </a:r>
            <a:r>
              <a:rPr b="1" i="1" lang="en-US" sz="900"/>
              <a:t>0’s finished</a:t>
            </a:r>
            <a:r>
              <a:rPr lang="en-US" sz="1400"/>
              <a:t>	-</a:t>
            </a:r>
            <a:endParaRPr baseline="-25000" sz="1400"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aseline="-25000" lang="en-US" sz="1400"/>
              <a:t>		 </a:t>
            </a:r>
            <a:r>
              <a:rPr lang="en-US" sz="1400"/>
              <a:t>q</a:t>
            </a:r>
            <a:r>
              <a:rPr baseline="-25000" lang="en-US" sz="1400"/>
              <a:t>1 	 </a:t>
            </a:r>
            <a:r>
              <a:rPr lang="en-US" sz="1400"/>
              <a:t>(q</a:t>
            </a:r>
            <a:r>
              <a:rPr baseline="-25000" lang="en-US" sz="1400"/>
              <a:t>1</a:t>
            </a:r>
            <a:r>
              <a:rPr lang="en-US" sz="1400"/>
              <a:t>, 0, R)</a:t>
            </a:r>
            <a:r>
              <a:rPr b="1" i="1" lang="en-US" sz="900"/>
              <a:t>ignore1</a:t>
            </a:r>
            <a:r>
              <a:rPr lang="en-US" sz="1400"/>
              <a:t>	(q</a:t>
            </a:r>
            <a:r>
              <a:rPr baseline="-25000" lang="en-US" sz="1400"/>
              <a:t>2</a:t>
            </a:r>
            <a:r>
              <a:rPr lang="en-US" sz="1400"/>
              <a:t>, Y, L)		-			(q</a:t>
            </a:r>
            <a:r>
              <a:rPr baseline="-25000" lang="en-US" sz="1400"/>
              <a:t>1</a:t>
            </a:r>
            <a:r>
              <a:rPr lang="en-US" sz="1400"/>
              <a:t>, Y, R)</a:t>
            </a:r>
            <a:r>
              <a:rPr b="1" i="1" lang="en-US" sz="900">
                <a:solidFill>
                  <a:srgbClr val="000000"/>
                </a:solidFill>
              </a:rPr>
              <a:t> ignore2</a:t>
            </a:r>
            <a:r>
              <a:rPr lang="en-US" sz="1400"/>
              <a:t>	- </a:t>
            </a:r>
            <a:r>
              <a:rPr lang="en-US" sz="1400">
                <a:solidFill>
                  <a:srgbClr val="FF0000"/>
                </a:solidFill>
              </a:rPr>
              <a:t>[more 0’s]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aseline="-25000" lang="en-US" sz="1400"/>
              <a:t>		 </a:t>
            </a:r>
            <a:r>
              <a:rPr lang="en-US" sz="1400"/>
              <a:t>q</a:t>
            </a:r>
            <a:r>
              <a:rPr baseline="-25000" lang="en-US" sz="1400"/>
              <a:t>2 	 </a:t>
            </a:r>
            <a:r>
              <a:rPr lang="en-US" sz="1400"/>
              <a:t>(q</a:t>
            </a:r>
            <a:r>
              <a:rPr baseline="-25000" lang="en-US" sz="1400"/>
              <a:t>2</a:t>
            </a:r>
            <a:r>
              <a:rPr lang="en-US" sz="1400"/>
              <a:t>, 0, L)</a:t>
            </a:r>
            <a:r>
              <a:rPr b="1" i="1" lang="en-US" sz="900">
                <a:solidFill>
                  <a:srgbClr val="000000"/>
                </a:solidFill>
              </a:rPr>
              <a:t> ignore2</a:t>
            </a:r>
            <a:r>
              <a:rPr lang="en-US" sz="1400"/>
              <a:t>	-			(q</a:t>
            </a:r>
            <a:r>
              <a:rPr baseline="-25000" lang="en-US" sz="1400"/>
              <a:t>0</a:t>
            </a:r>
            <a:r>
              <a:rPr lang="en-US" sz="1400"/>
              <a:t>, X, R)		(q</a:t>
            </a:r>
            <a:r>
              <a:rPr baseline="-25000" lang="en-US" sz="1400"/>
              <a:t>2</a:t>
            </a:r>
            <a:r>
              <a:rPr lang="en-US" sz="1400"/>
              <a:t>, Y, L)</a:t>
            </a:r>
            <a:r>
              <a:rPr b="1" i="1" lang="en-US" sz="900">
                <a:solidFill>
                  <a:srgbClr val="000000"/>
                </a:solidFill>
              </a:rPr>
              <a:t> ignore1</a:t>
            </a:r>
            <a:r>
              <a:rPr lang="en-US" sz="1400"/>
              <a:t>	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aseline="-25000" lang="en-US" sz="1400"/>
              <a:t>		 </a:t>
            </a:r>
            <a:r>
              <a:rPr lang="en-US" sz="1400"/>
              <a:t>q</a:t>
            </a:r>
            <a:r>
              <a:rPr baseline="-25000" lang="en-US" sz="1400"/>
              <a:t>3 	 </a:t>
            </a:r>
            <a:r>
              <a:rPr lang="en-US" sz="1400"/>
              <a:t>-			- </a:t>
            </a:r>
            <a:r>
              <a:rPr lang="en-US" sz="1400">
                <a:solidFill>
                  <a:srgbClr val="FF0000"/>
                </a:solidFill>
              </a:rPr>
              <a:t>[more 1’s]</a:t>
            </a:r>
            <a:r>
              <a:rPr lang="en-US" sz="1400"/>
              <a:t>		-			(q</a:t>
            </a:r>
            <a:r>
              <a:rPr baseline="-25000" lang="en-US" sz="1400"/>
              <a:t>3</a:t>
            </a:r>
            <a:r>
              <a:rPr lang="en-US" sz="1400"/>
              <a:t>, Y, R)</a:t>
            </a:r>
            <a:r>
              <a:rPr b="1" i="1" lang="en-US" sz="900">
                <a:solidFill>
                  <a:srgbClr val="000000"/>
                </a:solidFill>
              </a:rPr>
              <a:t> ignore</a:t>
            </a:r>
            <a:r>
              <a:rPr lang="en-US" sz="1400"/>
              <a:t>	(q</a:t>
            </a:r>
            <a:r>
              <a:rPr baseline="-25000" lang="en-US" sz="1400"/>
              <a:t>4</a:t>
            </a:r>
            <a:r>
              <a:rPr lang="en-US" sz="1400"/>
              <a:t>, B, 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aseline="-25000" lang="en-US" sz="1400"/>
              <a:t>		 </a:t>
            </a:r>
            <a:r>
              <a:rPr lang="en-US" sz="1400"/>
              <a:t>q</a:t>
            </a:r>
            <a:r>
              <a:rPr baseline="-25000" lang="en-US" sz="1400"/>
              <a:t>4</a:t>
            </a:r>
            <a:r>
              <a:rPr lang="en-US" sz="1400"/>
              <a:t>*</a:t>
            </a:r>
            <a:r>
              <a:rPr baseline="-25000" lang="en-US" sz="1400"/>
              <a:t>	 </a:t>
            </a:r>
            <a:r>
              <a:rPr lang="en-US" sz="1400"/>
              <a:t>-			-			-			-		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Sample Computation: </a:t>
            </a:r>
            <a:r>
              <a:rPr lang="en-US" sz="1800"/>
              <a:t>(on input: 0011),  </a:t>
            </a:r>
            <a:endParaRPr b="1" sz="1800"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  <p:cxnSp>
        <p:nvCxnSpPr>
          <p:cNvPr id="314" name="Google Shape;314;p37"/>
          <p:cNvCxnSpPr/>
          <p:nvPr/>
        </p:nvCxnSpPr>
        <p:spPr>
          <a:xfrm>
            <a:off x="1524000" y="1066800"/>
            <a:ext cx="66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7"/>
          <p:cNvCxnSpPr/>
          <p:nvPr/>
        </p:nvCxnSpPr>
        <p:spPr>
          <a:xfrm>
            <a:off x="1524000" y="1066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7"/>
          <p:cNvSpPr/>
          <p:nvPr/>
        </p:nvSpPr>
        <p:spPr>
          <a:xfrm>
            <a:off x="685800" y="3352800"/>
            <a:ext cx="2528888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0011BB..  |— 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|— X0q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|— 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0Y1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X0Y1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0Y1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XXYq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XXYq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B…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XXYYq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|— XXYYBq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048000"/>
            <a:ext cx="4369387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TM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TM can be seen as a recognizer.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TM can be seen as a input-output mapper.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TM can also be seen as an enumerator.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Generates the language one string after the other.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But, there is a mistake in this. </a:t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7100887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57200"/>
            <a:ext cx="7100887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7100887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524000"/>
            <a:ext cx="6229716" cy="488200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Recursively enumerable languages are also known as </a:t>
            </a:r>
            <a:r>
              <a:rPr i="1" lang="en-US" sz="1800"/>
              <a:t>type 0</a:t>
            </a:r>
            <a:r>
              <a:rPr lang="en-US" sz="1800"/>
              <a:t> languages.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Context-sensitive languages are also known as </a:t>
            </a:r>
            <a:r>
              <a:rPr i="1" lang="en-US" sz="1800"/>
              <a:t>type 1</a:t>
            </a:r>
            <a:r>
              <a:rPr lang="en-US" sz="1800"/>
              <a:t> languages.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Context-free languages are also known as </a:t>
            </a:r>
            <a:r>
              <a:rPr i="1" lang="en-US" sz="1800"/>
              <a:t>type 2</a:t>
            </a:r>
            <a:r>
              <a:rPr lang="en-US" sz="1800"/>
              <a:t> languages.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Regular languages are also known as </a:t>
            </a:r>
            <a:r>
              <a:rPr i="1" lang="en-US" sz="1800"/>
              <a:t>type 3</a:t>
            </a:r>
            <a:r>
              <a:rPr lang="en-US" sz="1800"/>
              <a:t> languages.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"/>
            <a:ext cx="4114800" cy="322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657600"/>
            <a:ext cx="6963324" cy="281432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TM that gives output</a:t>
            </a:r>
            <a:endParaRPr/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3300" y="3913974"/>
            <a:ext cx="43788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5486400"/>
            <a:ext cx="45624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Idea</a:t>
            </a:r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094413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transition diagram</a:t>
            </a:r>
            <a:endParaRPr/>
          </a:p>
        </p:txBody>
      </p:sp>
      <p:pic>
        <p:nvPicPr>
          <p:cNvPr id="385" name="Google Shape;38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792" y="1828800"/>
            <a:ext cx="6496050" cy="450373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3" y="29199"/>
            <a:ext cx="4354226" cy="30188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139441"/>
            <a:ext cx="3706813" cy="959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93" name="Google Shape;39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2438400"/>
            <a:ext cx="4281229" cy="438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94" name="Google Shape;39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For the same problem (well balanced paranthesis) as a recognition problem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( and ) are represented as a and b, respectively. (B is the blank symbol)</a:t>
            </a:r>
            <a:endParaRPr/>
          </a:p>
        </p:txBody>
      </p:sp>
      <p:sp>
        <p:nvSpPr>
          <p:cNvPr id="401" name="Google Shape;40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2" name="Google Shape;402;p48"/>
          <p:cNvGraphicFramePr/>
          <p:nvPr/>
        </p:nvGraphicFramePr>
        <p:xfrm>
          <a:off x="381000" y="2667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{4891AF96-818B-4E6B-B440-A00480E3DF50}</a:tableStyleId>
              </a:tblPr>
              <a:tblGrid>
                <a:gridCol w="652325"/>
                <a:gridCol w="1632550"/>
                <a:gridCol w="1098500"/>
                <a:gridCol w="1391450"/>
                <a:gridCol w="12449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→ q0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(q2,B,L)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(q0,X,R)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(q0,a,R)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(q1,X,L)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(q1,X,L)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(q0,X,R)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(q3,B,R)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(q2,X,L)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*q3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403" name="Google Shape;4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667" y="4419600"/>
            <a:ext cx="4900421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09" l="-133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29" r="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Recursively enumerable</a:t>
            </a:r>
            <a:endParaRPr/>
          </a:p>
        </p:txBody>
      </p:sp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17" name="Google Shape;417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 languages</a:t>
            </a:r>
            <a:endParaRPr/>
          </a:p>
        </p:txBody>
      </p:sp>
      <p:sp>
        <p:nvSpPr>
          <p:cNvPr id="423" name="Google Shape;423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0" l="-1629" r="-274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24" name="Google Shape;424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TMs model the computing capability of a general purpose computer, which informally can be described 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Effective procedure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Finitely describable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Well defined, discrete, “mechanical” steps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Always terminates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Computable function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function computable by an effective procedure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 Vs. R</a:t>
            </a:r>
            <a:endParaRPr/>
          </a:p>
        </p:txBody>
      </p:sp>
      <p:sp>
        <p:nvSpPr>
          <p:cNvPr id="430" name="Google Shape;430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		</a:t>
            </a:r>
            <a:endParaRPr/>
          </a:p>
        </p:txBody>
      </p:sp>
      <p:sp>
        <p:nvSpPr>
          <p:cNvPr id="431" name="Google Shape;431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TM M recognizes.</a:t>
            </a:r>
            <a:endParaRPr/>
          </a:p>
        </p:txBody>
      </p:sp>
      <p:sp>
        <p:nvSpPr>
          <p:cNvPr id="432" name="Google Shape;432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33" name="Google Shape;433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A TM M decides.</a:t>
            </a:r>
            <a:endParaRPr/>
          </a:p>
        </p:txBody>
      </p:sp>
      <p:sp>
        <p:nvSpPr>
          <p:cNvPr id="434" name="Google Shape;43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 Vs. R</a:t>
            </a:r>
            <a:endParaRPr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		</a:t>
            </a:r>
            <a:endParaRPr/>
          </a:p>
        </p:txBody>
      </p:sp>
      <p:sp>
        <p:nvSpPr>
          <p:cNvPr id="441" name="Google Shape;441;p5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01" r="0" t="-1074"/>
            </a:stretch>
          </a:blip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42" name="Google Shape;442;p5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43" name="Google Shape;443;p5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950" r="0" t="-1074"/>
            </a:stretch>
          </a:blip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44" name="Google Shape;44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 Vs. R</a:t>
            </a:r>
            <a:endParaRPr/>
          </a:p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		</a:t>
            </a:r>
            <a:endParaRPr/>
          </a:p>
        </p:txBody>
      </p:sp>
      <p:sp>
        <p:nvSpPr>
          <p:cNvPr id="451" name="Google Shape;451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01" r="0" t="-1074"/>
            </a:stretch>
          </a:blip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52" name="Google Shape;452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3" name="Google Shape;453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950" r="0" t="-1074"/>
            </a:stretch>
          </a:blip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54" name="Google Shape;454;p54"/>
          <p:cNvSpPr txBox="1"/>
          <p:nvPr/>
        </p:nvSpPr>
        <p:spPr>
          <a:xfrm>
            <a:off x="1524000" y="3886200"/>
            <a:ext cx="60198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5" name="Google Shape;45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 Possible</a:t>
            </a:r>
            <a:endParaRPr/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2" name="Google Shape;46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49" y="1523999"/>
            <a:ext cx="8248650" cy="27161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63" name="Google Shape;463;p55"/>
          <p:cNvCxnSpPr>
            <a:endCxn id="462" idx="2"/>
          </p:cNvCxnSpPr>
          <p:nvPr/>
        </p:nvCxnSpPr>
        <p:spPr>
          <a:xfrm>
            <a:off x="4635874" y="1523992"/>
            <a:ext cx="0" cy="271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</a:t>
            </a:r>
            <a:endParaRPr/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71" name="Google Shape;4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76400"/>
            <a:ext cx="4488500" cy="48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TMs model the computing capability of a general purpose computer, which informally can be described 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Effective procedure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Finitely describable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Well defined, discrete, “mechanical” steps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Always terminates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Computable function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function computable by an effective procedure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TMs formalize the above notion.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Church-Turing Thesis: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There is an effective procedure for solving a problem if and only if there is a TM that halts for all inputs and solves the problem.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There are many other computing models, but all are equivalent to or subsumed by TMs. </a:t>
            </a:r>
            <a:r>
              <a:rPr i="1" lang="en-US" sz="1600"/>
              <a:t>There is no more powerful machine </a:t>
            </a:r>
            <a:r>
              <a:rPr lang="en-US" sz="1600"/>
              <a:t>(Technically cannot be proved).</a:t>
            </a:r>
            <a:endParaRPr i="1" sz="16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1"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DFAs and PDAs do not model all effective procedures or computable functions, but only a subset.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Deterministic Turing Machine (DTM)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85800" y="1331913"/>
            <a:ext cx="7772400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4" marL="6302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…….. 				                                          ……..</a:t>
            </a:r>
            <a:endParaRPr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3038" lvl="0" marL="1730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Two-way, infinite tape, broken into cells, each containing one symbol.</a:t>
            </a:r>
            <a:endParaRPr/>
          </a:p>
          <a:p>
            <a:pPr indent="-173038" lvl="0" marL="1730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Two-way, read/write tape head.</a:t>
            </a:r>
            <a:endParaRPr/>
          </a:p>
          <a:p>
            <a:pPr indent="-173038" lvl="0" marL="1730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 input string is placed on the tape, padded to the left and right infinitely with blanks, read/write head is positioned at the left most input character.</a:t>
            </a:r>
            <a:endParaRPr/>
          </a:p>
          <a:p>
            <a:pPr indent="-173038" lvl="0" marL="1730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Finite control  (read/write head is part of this control), knows current symbol being scanned, and its current state.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124200" y="2438400"/>
            <a:ext cx="1524000" cy="685800"/>
          </a:xfrm>
          <a:prstGeom prst="rect">
            <a:avLst/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35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2057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{143D5983-9FEC-4CFC-9F0E-3B3E0901984D}</a:tableStyleId>
              </a:tblPr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" name="Google Shape;136;p18"/>
          <p:cNvCxnSpPr/>
          <p:nvPr/>
        </p:nvCxnSpPr>
        <p:spPr>
          <a:xfrm rot="10800000">
            <a:off x="3468688" y="1765300"/>
            <a:ext cx="347662" cy="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Deterministic Turing Machine (DTM)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85800" y="1331913"/>
            <a:ext cx="7772400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4" marL="6302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…….. 				                                          ……..</a:t>
            </a:r>
            <a:endParaRPr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637" lvl="0" marL="1730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3038" lvl="0" marL="1730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one move, depending on the current state and the current symbol being scanned, the TM does:  (1) changes </a:t>
            </a:r>
            <a:r>
              <a:rPr lang="en-US" sz="2000">
                <a:solidFill>
                  <a:srgbClr val="FF0000"/>
                </a:solidFill>
              </a:rPr>
              <a:t>state</a:t>
            </a:r>
            <a:r>
              <a:rPr lang="en-US" sz="2000"/>
              <a:t>, (2) </a:t>
            </a:r>
            <a:r>
              <a:rPr lang="en-US" sz="2000">
                <a:solidFill>
                  <a:srgbClr val="FF0000"/>
                </a:solidFill>
              </a:rPr>
              <a:t>prints</a:t>
            </a:r>
            <a:r>
              <a:rPr lang="en-US" sz="2000"/>
              <a:t> a symbol over the cell being scanned, and (3) moves its’ tape head one cell </a:t>
            </a:r>
            <a:r>
              <a:rPr lang="en-US" sz="2000">
                <a:solidFill>
                  <a:srgbClr val="FF0000"/>
                </a:solidFill>
              </a:rPr>
              <a:t>left</a:t>
            </a:r>
            <a:r>
              <a:rPr lang="en-US" sz="2000"/>
              <a:t> or </a:t>
            </a:r>
            <a:r>
              <a:rPr lang="en-US" sz="2000">
                <a:solidFill>
                  <a:srgbClr val="FF0000"/>
                </a:solidFill>
              </a:rPr>
              <a:t>right</a:t>
            </a:r>
            <a:r>
              <a:rPr lang="en-US" sz="2000"/>
              <a:t>.</a:t>
            </a:r>
            <a:endParaRPr/>
          </a:p>
          <a:p>
            <a:pPr indent="-173038" lvl="0" marL="1730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Many modifications possible, but </a:t>
            </a:r>
            <a:r>
              <a:rPr lang="en-US" sz="2000">
                <a:solidFill>
                  <a:srgbClr val="FF0000"/>
                </a:solidFill>
              </a:rPr>
              <a:t>Church-Turing </a:t>
            </a:r>
            <a:r>
              <a:rPr lang="en-US" sz="2000"/>
              <a:t>declares equivalence of all.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124200" y="2438400"/>
            <a:ext cx="1524000" cy="685800"/>
          </a:xfrm>
          <a:prstGeom prst="rect">
            <a:avLst/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35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2057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{143D5983-9FEC-4CFC-9F0E-3B3E0901984D}</a:tableStyleId>
              </a:tblPr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6" name="Google Shape;146;p19"/>
          <p:cNvCxnSpPr/>
          <p:nvPr/>
        </p:nvCxnSpPr>
        <p:spPr>
          <a:xfrm rot="10800000">
            <a:off x="3468688" y="1765300"/>
            <a:ext cx="347662" cy="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Formal Definition of a DTM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81000" y="18288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 DTM is a </a:t>
            </a:r>
            <a:r>
              <a:rPr b="1" lang="en-US" sz="2000">
                <a:solidFill>
                  <a:srgbClr val="FF0000"/>
                </a:solidFill>
              </a:rPr>
              <a:t>seven</a:t>
            </a:r>
            <a:r>
              <a:rPr b="1" lang="en-US" sz="1800"/>
              <a:t>-tuple: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	</a:t>
            </a:r>
            <a:r>
              <a:rPr b="1" lang="en-US" sz="1800">
                <a:solidFill>
                  <a:srgbClr val="FF0000"/>
                </a:solidFill>
              </a:rPr>
              <a:t>M = (Q, Σ, Γ, δ, q</a:t>
            </a:r>
            <a:r>
              <a:rPr b="1" baseline="-25000" lang="en-US" sz="1800">
                <a:solidFill>
                  <a:srgbClr val="FF0000"/>
                </a:solidFill>
              </a:rPr>
              <a:t>0</a:t>
            </a:r>
            <a:r>
              <a:rPr b="1" lang="en-US" sz="1800">
                <a:solidFill>
                  <a:srgbClr val="FF0000"/>
                </a:solidFill>
              </a:rPr>
              <a:t>, B, F)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	</a:t>
            </a:r>
            <a:r>
              <a:rPr b="1" lang="en-US" sz="1800"/>
              <a:t>Q	A </a:t>
            </a:r>
            <a:r>
              <a:rPr b="1" lang="en-US" sz="1800" u="sng"/>
              <a:t>finite</a:t>
            </a:r>
            <a:r>
              <a:rPr b="1" lang="en-US" sz="1800"/>
              <a:t> set of states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/>
              <a:t>	Σ	A </a:t>
            </a:r>
            <a:r>
              <a:rPr b="1" lang="en-US" sz="1800" u="sng"/>
              <a:t>finite</a:t>
            </a:r>
            <a:r>
              <a:rPr b="1" lang="en-US" sz="1800"/>
              <a:t> input alphabet, which is a subset of Γ– {B}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/>
              <a:t>	Γ	A </a:t>
            </a:r>
            <a:r>
              <a:rPr b="1" lang="en-US" sz="1800" u="sng"/>
              <a:t>finite</a:t>
            </a:r>
            <a:r>
              <a:rPr b="1" lang="en-US" sz="1800"/>
              <a:t> tape alphabet, which is a strict </a:t>
            </a:r>
            <a:r>
              <a:rPr b="1" lang="en-US" sz="1800" u="sng"/>
              <a:t>superset</a:t>
            </a:r>
            <a:r>
              <a:rPr b="1" lang="en-US" sz="1800"/>
              <a:t> of Σ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/>
              <a:t>	B	A distinguished blank symbol, which is in Γ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/>
              <a:t>	q</a:t>
            </a:r>
            <a:r>
              <a:rPr b="1" baseline="-25000" lang="en-US" sz="1800"/>
              <a:t>0	</a:t>
            </a:r>
            <a:r>
              <a:rPr b="1" lang="en-US" sz="1800"/>
              <a:t>The initial/starting state, q</a:t>
            </a:r>
            <a:r>
              <a:rPr b="1" baseline="-25000" lang="en-US" sz="1800"/>
              <a:t>0</a:t>
            </a:r>
            <a:r>
              <a:rPr b="1" lang="en-US" sz="1800"/>
              <a:t> is in Q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/>
              <a:t>	F	A set of final/accepting states, which is a subset of Q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	δ	A next-move function, which is a </a:t>
            </a:r>
            <a:r>
              <a:rPr b="1" i="1" lang="en-US" sz="1800"/>
              <a:t>mapping</a:t>
            </a:r>
            <a:r>
              <a:rPr b="1" lang="en-US" sz="1800"/>
              <a:t> (i.e., may be undefined) 		 δ : Q x Γ –&gt; Q x Γ x {L,R}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/>
              <a:t>	</a:t>
            </a:r>
            <a:r>
              <a:rPr lang="en-US" sz="1800"/>
              <a:t>Intuitively, </a:t>
            </a:r>
            <a:r>
              <a:rPr lang="en-US" sz="2000">
                <a:solidFill>
                  <a:srgbClr val="FF0000"/>
                </a:solidFill>
              </a:rPr>
              <a:t>δ(q,s)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specifies the </a:t>
            </a:r>
            <a:r>
              <a:rPr lang="en-US" sz="1800">
                <a:solidFill>
                  <a:srgbClr val="FF0000"/>
                </a:solidFill>
              </a:rPr>
              <a:t>next state</a:t>
            </a:r>
            <a:r>
              <a:rPr lang="en-US" sz="1800"/>
              <a:t>, </a:t>
            </a:r>
            <a:r>
              <a:rPr lang="en-US" sz="1800">
                <a:solidFill>
                  <a:srgbClr val="FF0000"/>
                </a:solidFill>
              </a:rPr>
              <a:t>symbol to be written</a:t>
            </a:r>
            <a:r>
              <a:rPr lang="en-US" sz="1800"/>
              <a:t>, and the direction of tape </a:t>
            </a:r>
            <a:r>
              <a:rPr lang="en-US" sz="1800">
                <a:solidFill>
                  <a:srgbClr val="FF0000"/>
                </a:solidFill>
              </a:rPr>
              <a:t>head movement </a:t>
            </a:r>
            <a:r>
              <a:rPr lang="en-US" sz="1800"/>
              <a:t>by M after reading symbol </a:t>
            </a:r>
            <a:r>
              <a:rPr lang="en-US" sz="2000">
                <a:solidFill>
                  <a:srgbClr val="FF0000"/>
                </a:solidFill>
              </a:rPr>
              <a:t>s </a:t>
            </a:r>
            <a:r>
              <a:rPr lang="en-US" sz="1800"/>
              <a:t>while in state </a:t>
            </a:r>
            <a:r>
              <a:rPr lang="en-US" sz="2000">
                <a:solidFill>
                  <a:srgbClr val="FF0000"/>
                </a:solidFill>
              </a:rPr>
              <a:t>q</a:t>
            </a:r>
            <a:r>
              <a:rPr lang="en-US" sz="1800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85800" y="304800"/>
            <a:ext cx="7772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Example #1:</a:t>
            </a:r>
            <a:r>
              <a:rPr lang="en-US" sz="1600"/>
              <a:t>  </a:t>
            </a:r>
            <a:r>
              <a:rPr lang="en-US" sz="1800"/>
              <a:t>{w | w is in {0,1}* and w ends with a 0}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	</a:t>
            </a:r>
            <a:r>
              <a:rPr b="1" lang="en-US" sz="1400"/>
              <a:t>= {0, 00, 10, 10110, …} 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	</a:t>
            </a:r>
            <a:r>
              <a:rPr b="1" lang="en-US" sz="1400">
                <a:solidFill>
                  <a:srgbClr val="FF0000"/>
                </a:solidFill>
              </a:rPr>
              <a:t>Note: ε is not in the language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