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5" name="Google Shape;325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3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Relationship Id="rId4" Type="http://schemas.openxmlformats.org/officeDocument/2006/relationships/image" Target="../media/image12.png"/><Relationship Id="rId5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2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1.png"/><Relationship Id="rId4" Type="http://schemas.openxmlformats.org/officeDocument/2006/relationships/image" Target="../media/image4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9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8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3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Variants of TM</a:t>
            </a:r>
            <a:endParaRPr/>
          </a:p>
        </p:txBody>
      </p:sp>
      <p:sp>
        <p:nvSpPr>
          <p:cNvPr id="89" name="Google Shape;89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IN"/>
              <a:t>Multi-track, multi-tape, NTM</a:t>
            </a:r>
            <a:endParaRPr/>
          </a:p>
        </p:txBody>
      </p:sp>
      <p:sp>
        <p:nvSpPr>
          <p:cNvPr id="90" name="Google Shape;90;p13"/>
          <p:cNvSpPr txBox="1"/>
          <p:nvPr/>
        </p:nvSpPr>
        <p:spPr>
          <a:xfrm>
            <a:off x="381000" y="5943600"/>
            <a:ext cx="8382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https://www.andrew.cmu.edu/user/ko/pdfs/lecture-14.pdf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53" name="Google Shape;153;p2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154" name="Google Shape;15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5313" y="704850"/>
            <a:ext cx="7953375" cy="544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60" name="Google Shape;160;p2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161" name="Google Shape;16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2925" y="581025"/>
            <a:ext cx="8058150" cy="569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67" name="Google Shape;167;p2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168" name="Google Shape;16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4388" y="528638"/>
            <a:ext cx="7515225" cy="580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74" name="Google Shape;174;p2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3200"/>
              <a:buChar char="•"/>
            </a:pPr>
            <a:r>
              <a:rPr lang="en-IN">
                <a:solidFill>
                  <a:srgbClr val="FF0000"/>
                </a:solidFill>
              </a:rPr>
              <a:t>Note, NTM rejects means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IN"/>
              <a:t>Each of the branch either explicitly rejects (by getting stuck in a non-final state), or goes in to an infinite loop.</a:t>
            </a:r>
            <a:endParaRPr/>
          </a:p>
        </p:txBody>
      </p:sp>
      <p:pic>
        <p:nvPicPr>
          <p:cNvPr id="175" name="Google Shape;175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265497"/>
            <a:ext cx="7839075" cy="32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81" name="Google Shape;181;p2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182" name="Google Shape;18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888" y="1033463"/>
            <a:ext cx="7896225" cy="479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88" name="Google Shape;188;p2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189" name="Google Shape;18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0563" y="809625"/>
            <a:ext cx="7762875" cy="523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95" name="Google Shape;195;p2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196" name="Google Shape;196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0550" y="604838"/>
            <a:ext cx="7962900" cy="564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02" name="Google Shape;202;p2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203" name="Google Shape;20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9125" y="571500"/>
            <a:ext cx="7905750" cy="571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09" name="Google Shape;209;p3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210" name="Google Shape;210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304800"/>
            <a:ext cx="7791450" cy="476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24400" y="3581400"/>
            <a:ext cx="111919" cy="1119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17" name="Google Shape;217;p3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218" name="Google Shape;218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228600"/>
            <a:ext cx="7791450" cy="476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2487" y="5105400"/>
            <a:ext cx="7000875" cy="86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24400" y="3525259"/>
            <a:ext cx="142875" cy="13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Multi-track</a:t>
            </a:r>
            <a:endParaRPr/>
          </a:p>
        </p:txBody>
      </p:sp>
      <p:sp>
        <p:nvSpPr>
          <p:cNvPr id="96" name="Google Shape;96;p14"/>
          <p:cNvSpPr txBox="1"/>
          <p:nvPr>
            <p:ph idx="1" type="body"/>
          </p:nvPr>
        </p:nvSpPr>
        <p:spPr>
          <a:xfrm>
            <a:off x="457200" y="4267200"/>
            <a:ext cx="8229600" cy="18589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629" r="0" t="-426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IN"/>
              <a:t> </a:t>
            </a:r>
            <a:endParaRPr/>
          </a:p>
        </p:txBody>
      </p:sp>
      <p:pic>
        <p:nvPicPr>
          <p:cNvPr id="97" name="Google Shape;97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85925" y="1524000"/>
            <a:ext cx="5772150" cy="255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26" name="Google Shape;226;p3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227" name="Google Shape;227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228600"/>
            <a:ext cx="7791450" cy="476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4400" y="5022476"/>
            <a:ext cx="7581900" cy="157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05350" y="3495675"/>
            <a:ext cx="142875" cy="13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35" name="Google Shape;235;p3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236" name="Google Shape;236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888" y="1200150"/>
            <a:ext cx="7896225" cy="445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42" name="Google Shape;242;p3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243" name="Google Shape;243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4838" y="1557338"/>
            <a:ext cx="7934325" cy="374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49" name="Google Shape;249;p3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250" name="Google Shape;250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1988" y="833438"/>
            <a:ext cx="7820025" cy="519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56" name="Google Shape;256;p3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257" name="Google Shape;257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3242" y="1447800"/>
            <a:ext cx="7820025" cy="332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7"/>
          <p:cNvSpPr txBox="1"/>
          <p:nvPr>
            <p:ph idx="1" type="body"/>
          </p:nvPr>
        </p:nvSpPr>
        <p:spPr>
          <a:xfrm>
            <a:off x="381000" y="228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/>
              <a:t>We can assume that the enumerator E writes one string at a time over a tape (it can use a tape symbol # to separate strings).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68" name="Google Shape;268;p3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269" name="Google Shape;269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4838" y="766763"/>
            <a:ext cx="7934325" cy="532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9"/>
          <p:cNvSpPr txBox="1"/>
          <p:nvPr/>
        </p:nvSpPr>
        <p:spPr>
          <a:xfrm>
            <a:off x="914400" y="5715000"/>
            <a:ext cx="6781800" cy="64633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3207" l="-717" r="0" t="-471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80" name="Google Shape;280;p40"/>
          <p:cNvSpPr txBox="1"/>
          <p:nvPr>
            <p:ph idx="1" type="body"/>
          </p:nvPr>
        </p:nvSpPr>
        <p:spPr>
          <a:xfrm>
            <a:off x="457200" y="533400"/>
            <a:ext cx="8229600" cy="5257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258" r="-236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IN"/>
              <a:t> </a:t>
            </a:r>
            <a:endParaRPr/>
          </a:p>
        </p:txBody>
      </p:sp>
      <p:pic>
        <p:nvPicPr>
          <p:cNvPr id="281" name="Google Shape;281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199" y="457200"/>
            <a:ext cx="8193851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Following attempt, does not work.</a:t>
            </a:r>
            <a:endParaRPr/>
          </a:p>
        </p:txBody>
      </p:sp>
      <p:sp>
        <p:nvSpPr>
          <p:cNvPr id="287" name="Google Shape;287;p4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480" r="-1406" t="-2693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IN"/>
              <a:t> 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Semi-infinite tape</a:t>
            </a:r>
            <a:endParaRPr/>
          </a:p>
        </p:txBody>
      </p:sp>
      <p:sp>
        <p:nvSpPr>
          <p:cNvPr id="103" name="Google Shape;103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104" name="Google Shape;10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7787" y="1905000"/>
            <a:ext cx="6448425" cy="386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2"/>
          <p:cNvSpPr txBox="1"/>
          <p:nvPr>
            <p:ph idx="1" type="body"/>
          </p:nvPr>
        </p:nvSpPr>
        <p:spPr>
          <a:xfrm>
            <a:off x="381000" y="228600"/>
            <a:ext cx="8229600" cy="6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/>
              <a:t>A feasible way of doing this (without falling in to an infinite loop) is given in the next slide.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3200"/>
              <a:buChar char="•"/>
            </a:pPr>
            <a:r>
              <a:rPr lang="en-IN">
                <a:solidFill>
                  <a:srgbClr val="FF0000"/>
                </a:solidFill>
              </a:rPr>
              <a:t>Basic idea:</a:t>
            </a:r>
            <a:endParaRPr>
              <a:solidFill>
                <a:srgbClr val="FF0000"/>
              </a:solidFill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/>
              <a:t>For example if there are two strings w1 and w2 and one of them makes the TM to loop infinitely. Do the following.</a:t>
            </a:r>
            <a:endParaRPr/>
          </a:p>
          <a:p>
            <a:pPr indent="-514350" lvl="1" marL="971550" rtl="0" algn="l">
              <a:spcBef>
                <a:spcPts val="44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Calibri"/>
              <a:buAutoNum type="arabicPeriod"/>
            </a:pPr>
            <a:r>
              <a:rPr b="1" lang="en-IN" sz="2200">
                <a:solidFill>
                  <a:srgbClr val="FF0000"/>
                </a:solidFill>
              </a:rPr>
              <a:t>k = 1</a:t>
            </a:r>
            <a:endParaRPr/>
          </a:p>
          <a:p>
            <a:pPr indent="-514350" lvl="1" marL="971550" rtl="0" algn="l">
              <a:spcBef>
                <a:spcPts val="44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Calibri"/>
              <a:buAutoNum type="arabicPeriod"/>
            </a:pPr>
            <a:r>
              <a:rPr b="1" lang="en-IN" sz="2200">
                <a:solidFill>
                  <a:srgbClr val="FF0000"/>
                </a:solidFill>
              </a:rPr>
              <a:t>Run TM for k steps on w1 and if accept occurs then output “accept” and stop.</a:t>
            </a:r>
            <a:endParaRPr/>
          </a:p>
          <a:p>
            <a:pPr indent="-514350" lvl="1" marL="971550" rtl="0" algn="l">
              <a:spcBef>
                <a:spcPts val="44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Calibri"/>
              <a:buAutoNum type="arabicPeriod"/>
            </a:pPr>
            <a:r>
              <a:rPr b="1" lang="en-IN" sz="2200">
                <a:solidFill>
                  <a:srgbClr val="FF0000"/>
                </a:solidFill>
              </a:rPr>
              <a:t>Run TM for k steps on w2 and if accept occurs then output “accept” and stop.</a:t>
            </a:r>
            <a:endParaRPr/>
          </a:p>
          <a:p>
            <a:pPr indent="-514350" lvl="1" marL="971550" rtl="0" algn="l">
              <a:spcBef>
                <a:spcPts val="44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Calibri"/>
              <a:buAutoNum type="arabicPeriod"/>
            </a:pPr>
            <a:r>
              <a:rPr b="1" lang="en-IN" sz="2200">
                <a:solidFill>
                  <a:srgbClr val="FF0000"/>
                </a:solidFill>
              </a:rPr>
              <a:t>k++; goto step 2.</a:t>
            </a:r>
            <a:endParaRPr b="1" sz="2200">
              <a:solidFill>
                <a:srgbClr val="FF0000"/>
              </a:solidFill>
            </a:endParaRPr>
          </a:p>
          <a:p>
            <a:pPr indent="-336550" lvl="1" marL="9715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98" name="Google Shape;298;p4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299" name="Google Shape;299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533400"/>
            <a:ext cx="7924800" cy="579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05" name="Google Shape;305;p4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306" name="Google Shape;306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" y="76200"/>
            <a:ext cx="7829550" cy="5610225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44"/>
          <p:cNvSpPr/>
          <p:nvPr/>
        </p:nvSpPr>
        <p:spPr>
          <a:xfrm>
            <a:off x="838200" y="5791199"/>
            <a:ext cx="7315200" cy="80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120264" y="59592"/>
                </a:moveTo>
                <a:lnTo>
                  <a:pt x="132684" y="53886"/>
                </a:lnTo>
                <a:lnTo>
                  <a:pt x="132684" y="-610434"/>
                </a:lnTo>
                <a:lnTo>
                  <a:pt x="118369" y="-614849"/>
                </a:lnTo>
              </a:path>
            </a:pathLst>
          </a:cu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This is known as Hilbert’s Tenth Problem.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8" name="Google Shape;308;p44"/>
          <p:cNvCxnSpPr/>
          <p:nvPr/>
        </p:nvCxnSpPr>
        <p:spPr>
          <a:xfrm rot="10800000">
            <a:off x="7848600" y="1645919"/>
            <a:ext cx="3048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14" name="Google Shape;314;p4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315" name="Google Shape;315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888" y="1433513"/>
            <a:ext cx="7896225" cy="399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21" name="Google Shape;321;p4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322" name="Google Shape;322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1988" y="690563"/>
            <a:ext cx="7820025" cy="547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29" name="Google Shape;329;p4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629" r="0" t="-1615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IN"/>
              <a:t> </a:t>
            </a:r>
            <a:endParaRPr/>
          </a:p>
        </p:txBody>
      </p:sp>
      <p:sp>
        <p:nvSpPr>
          <p:cNvPr id="330" name="Google Shape;330;p47"/>
          <p:cNvSpPr txBox="1"/>
          <p:nvPr/>
        </p:nvSpPr>
        <p:spPr>
          <a:xfrm>
            <a:off x="381000" y="5562600"/>
            <a:ext cx="82296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 1971, Yuri Matijasevich gave a resounding negative answer to Hilbert’s tenth problem.</a:t>
            </a:r>
            <a:endParaRPr b="1" sz="2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36" name="Google Shape;336;p4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/>
              <a:t>This is called undecidability.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/>
              <a:t>Hilbert’s tenth problem is undecidable.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/>
              <a:t>We will see the theory behind this in the next …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IN"/>
              <a:t>Simulation of two way infinite by 	semi-infinite tape</a:t>
            </a:r>
            <a:endParaRPr/>
          </a:p>
        </p:txBody>
      </p:sp>
      <p:sp>
        <p:nvSpPr>
          <p:cNvPr id="110" name="Google Shape;110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111" name="Google Shape;11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95488" y="1428750"/>
            <a:ext cx="5153025" cy="400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Multi-tape </a:t>
            </a:r>
            <a:endParaRPr/>
          </a:p>
        </p:txBody>
      </p:sp>
      <p:sp>
        <p:nvSpPr>
          <p:cNvPr id="117" name="Google Shape;117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118" name="Google Shape;11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33650" y="1809750"/>
            <a:ext cx="4076700" cy="32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IN"/>
              <a:t>Simulation of multi-tape by one-tape</a:t>
            </a:r>
            <a:endParaRPr/>
          </a:p>
        </p:txBody>
      </p:sp>
      <p:sp>
        <p:nvSpPr>
          <p:cNvPr id="124" name="Google Shape;124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125" name="Google Shape;12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4600" y="3124200"/>
            <a:ext cx="6410325" cy="345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9110" y="1447800"/>
            <a:ext cx="4143375" cy="24860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IN"/>
              <a:t>NONDETERMINISTIC TM</a:t>
            </a:r>
            <a:endParaRPr/>
          </a:p>
        </p:txBody>
      </p:sp>
      <p:sp>
        <p:nvSpPr>
          <p:cNvPr id="132" name="Google Shape;132;p19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r>
              <a:rPr lang="en-IN"/>
              <a:t>NTM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38" name="Google Shape;138;p2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628" r="-1405" t="-1751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IN"/>
              <a:t> </a:t>
            </a:r>
            <a:endParaRPr/>
          </a:p>
        </p:txBody>
      </p:sp>
      <p:pic>
        <p:nvPicPr>
          <p:cNvPr id="139" name="Google Shape;139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4400" y="2164976"/>
            <a:ext cx="6290441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5800" y="4495800"/>
            <a:ext cx="7229475" cy="7048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46" name="Google Shape;146;p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147" name="Google Shape;14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2038" y="1062038"/>
            <a:ext cx="7019925" cy="473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