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2.png"/><Relationship Id="rId4" Type="http://schemas.openxmlformats.org/officeDocument/2006/relationships/image" Target="../media/image5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3.png"/><Relationship Id="rId4" Type="http://schemas.openxmlformats.org/officeDocument/2006/relationships/image" Target="../media/image5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Decidability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457200" y="3886200"/>
            <a:ext cx="830580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Theory behind existence of undecidable problems – Halting Problem -- 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000"/>
              <a:t>Ref:  https://www.andrew.cmu.edu/user/ko/pdfs/lecture-15.pdf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can give &lt;</a:t>
            </a:r>
            <a:r>
              <a:rPr lang="en-US">
                <a:solidFill>
                  <a:srgbClr val="FF0000"/>
                </a:solidFill>
              </a:rPr>
              <a:t>program, data</a:t>
            </a:r>
            <a:r>
              <a:rPr lang="en-US"/>
              <a:t>&gt; to a general purpose computer which runs the </a:t>
            </a:r>
            <a:r>
              <a:rPr lang="en-US">
                <a:solidFill>
                  <a:srgbClr val="FF0000"/>
                </a:solidFill>
              </a:rPr>
              <a:t>program</a:t>
            </a:r>
            <a:r>
              <a:rPr lang="en-US"/>
              <a:t> over the </a:t>
            </a:r>
            <a:r>
              <a:rPr lang="en-US">
                <a:solidFill>
                  <a:srgbClr val="FF0000"/>
                </a:solidFill>
              </a:rPr>
              <a:t>data</a:t>
            </a:r>
            <a:r>
              <a:rPr lang="en-US"/>
              <a:t> and gives the output.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11" l="-1629" r="-2740" t="-17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599"/>
            <a:ext cx="7772400" cy="52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"/>
            <a:ext cx="7791450" cy="54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38" y="547688"/>
            <a:ext cx="8467725" cy="5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2400"/>
            <a:ext cx="83343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"/>
            <a:ext cx="799147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38" y="481013"/>
            <a:ext cx="8391525" cy="58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"/>
            <a:ext cx="843915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"/>
            <a:ext cx="8448675" cy="60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867650" cy="51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6100" y="4724400"/>
            <a:ext cx="1943100" cy="1847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773" y="228600"/>
            <a:ext cx="8420100" cy="5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 the following a decidable language?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219450"/>
            <a:ext cx="685800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"/>
            <a:ext cx="8410575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3" y="304800"/>
            <a:ext cx="82581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 the following language decidable?</a:t>
            </a:r>
            <a:endParaRPr/>
          </a:p>
        </p:txBody>
      </p:sp>
      <p:pic>
        <p:nvPicPr>
          <p:cNvPr id="243" name="Google Shape;2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913" y="3214688"/>
            <a:ext cx="6734175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" y="152400"/>
            <a:ext cx="848677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6" name="Google Shape;256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8" y="428625"/>
            <a:ext cx="8505825" cy="60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64" name="Google Shape;26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42" y="228600"/>
            <a:ext cx="8401050" cy="58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 this decidable?</a:t>
            </a:r>
            <a:endParaRPr/>
          </a:p>
        </p:txBody>
      </p:sp>
      <p:pic>
        <p:nvPicPr>
          <p:cNvPr id="271" name="Google Shape;27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152400"/>
            <a:ext cx="87630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78" name="Google Shape;27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"/>
            <a:ext cx="83820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775335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85" name="Google Shape;28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333" y="228600"/>
            <a:ext cx="83820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92" name="Google Shape;29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238" y="228600"/>
            <a:ext cx="83915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8" name="Google Shape;298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3836"/>
            <a:ext cx="8575549" cy="3357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5" name="Google Shape;305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06" name="Google Shape;30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9" y="223836"/>
            <a:ext cx="8380927" cy="3281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593" y="3657600"/>
            <a:ext cx="8400932" cy="190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Encoding of a TM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14" name="Google Shape;31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689" y="1520358"/>
            <a:ext cx="77914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21" name="Google Shape;32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725" y="866775"/>
            <a:ext cx="744855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idx="1" type="body"/>
          </p:nvPr>
        </p:nvSpPr>
        <p:spPr>
          <a:xfrm>
            <a:off x="457200" y="457200"/>
            <a:ext cx="8229600" cy="5668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80" r="-1629" t="-215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33" name="Google Shape;33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152400"/>
            <a:ext cx="8458200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9" name="Google Shape;339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40" name="Google Shape;34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228600"/>
            <a:ext cx="8353425" cy="5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6" name="Google Shape;346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47" name="Google Shape;34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201" y="304800"/>
            <a:ext cx="8277225" cy="55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"/>
            <a:ext cx="77438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3" name="Google Shape;353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54" name="Google Shape;35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228600"/>
            <a:ext cx="8401050" cy="59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0" name="Google Shape;360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61" name="Google Shape;36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51059"/>
            <a:ext cx="8448675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7" name="Google Shape;367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68" name="Google Shape;36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" y="304800"/>
            <a:ext cx="8477250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4" name="Google Shape;374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75" name="Google Shape;37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"/>
            <a:ext cx="84582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2" name="Google Shape;38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63" y="228600"/>
            <a:ext cx="8372475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8" name="Google Shape;388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89" name="Google Shape;38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63" y="228600"/>
            <a:ext cx="843915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5" name="Google Shape;395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96" name="Google Shape;39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" y="609600"/>
            <a:ext cx="862012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02" name="Google Shape;402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03" name="Google Shape;40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37" y="609600"/>
            <a:ext cx="8620125" cy="4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999" y="5565005"/>
            <a:ext cx="67151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0" name="Google Shape;410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11" name="Google Shape;41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8" y="681038"/>
            <a:ext cx="8429625" cy="5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17" name="Google Shape;417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18" name="Google Shape;41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8" y="681038"/>
            <a:ext cx="8429625" cy="54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1"/>
          <p:cNvSpPr/>
          <p:nvPr/>
        </p:nvSpPr>
        <p:spPr>
          <a:xfrm>
            <a:off x="1219200" y="5943600"/>
            <a:ext cx="7010400" cy="838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1314" y="52816"/>
                </a:moveTo>
                <a:lnTo>
                  <a:pt x="130260" y="14232"/>
                </a:lnTo>
                <a:lnTo>
                  <a:pt x="129931" y="-187292"/>
                </a:lnTo>
                <a:lnTo>
                  <a:pt x="110604" y="-182760"/>
                </a:lnTo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53" y="304800"/>
            <a:ext cx="7820025" cy="5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5" name="Google Shape;425;p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426" name="Google Shape;42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38" y="990600"/>
            <a:ext cx="831532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2" name="Google Shape;432;p6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433" name="Google Shape;43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52400"/>
            <a:ext cx="66103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9" name="Google Shape;439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440" name="Google Shape;44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52400"/>
            <a:ext cx="66103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6" name="Google Shape;446;p65"/>
          <p:cNvSpPr txBox="1"/>
          <p:nvPr>
            <p:ph idx="1" type="body"/>
          </p:nvPr>
        </p:nvSpPr>
        <p:spPr>
          <a:xfrm>
            <a:off x="457200" y="3962400"/>
            <a:ext cx="8229600" cy="23923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83" r="-1332" t="-38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447" name="Google Shape;44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52400"/>
            <a:ext cx="66103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Preview …</a:t>
            </a:r>
            <a:endParaRPr/>
          </a:p>
        </p:txBody>
      </p:sp>
      <p:sp>
        <p:nvSpPr>
          <p:cNvPr id="453" name="Google Shape;453;p6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Are there languages which are neither RE nor co-RE ?? (i.e. both the language and its complement are not in RE).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Preview …</a:t>
            </a:r>
            <a:endParaRPr/>
          </a:p>
        </p:txBody>
      </p:sp>
      <p:sp>
        <p:nvSpPr>
          <p:cNvPr id="459" name="Google Shape;459;p6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29" r="-2073" t="-17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Preview …</a:t>
            </a:r>
            <a:endParaRPr/>
          </a:p>
        </p:txBody>
      </p:sp>
      <p:sp>
        <p:nvSpPr>
          <p:cNvPr id="465" name="Google Shape;465;p6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Are there languages which are neither RE nor co-RE ??</a:t>
            </a:r>
            <a:endParaRPr/>
          </a:p>
        </p:txBody>
      </p:sp>
      <p:pic>
        <p:nvPicPr>
          <p:cNvPr id="466" name="Google Shape;46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971800"/>
            <a:ext cx="57245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798"/>
            <a:ext cx="69723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Important thing to understand is that a machine (computing machine) can be represented as a string in some language.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will be a string over some alphabet.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This is, in some sense, equivalent to say that </a:t>
            </a:r>
            <a:r>
              <a:rPr lang="en-US">
                <a:solidFill>
                  <a:srgbClr val="FF0000"/>
                </a:solidFill>
              </a:rPr>
              <a:t>program is also data</a:t>
            </a:r>
            <a:r>
              <a:rPr lang="en-US"/>
              <a:t>.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"/>
            <a:ext cx="69723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Representation Vs. Real Thing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DNA represents a living thing (like a human-being).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Some people believe (!) that this is a complete description of a human being.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know his personality, you can even know what he will do in future?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Hollywood movies captured this idea.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representation in itself is lifeless.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program in itself cannot process the data.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has to be realized through a processing unit or DNA has to be realized through a laboratory test tube or so.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But the processing unit, now can be entirely independent of the program.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It can execute any program.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