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6858000" cx="9144000"/>
  <p:notesSz cx="6858000" cy="9144000"/>
  <p:embeddedFontLst>
    <p:embeddedFont>
      <p:font typeface="Noto Sans Symbols"/>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14CF638-FC2F-497B-A4C8-9BBF27D6AFE6}">
  <a:tblStyle styleId="{F14CF638-FC2F-497B-A4C8-9BBF27D6AFE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046514C3-6A61-460E-B0E4-B5D236EFFEA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NotoSansSymbols-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NotoSansSymbols-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6" name="Google Shape;26;p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7" name="Google Shape;27;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3" name="Google Shape;33;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towardsdatascience.com/linear-regression-detailed-view-ea73175f6e8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20" Type="http://schemas.openxmlformats.org/officeDocument/2006/relationships/image" Target="../media/image24.png"/><Relationship Id="rId11" Type="http://schemas.openxmlformats.org/officeDocument/2006/relationships/image" Target="../media/image38.png"/><Relationship Id="rId10" Type="http://schemas.openxmlformats.org/officeDocument/2006/relationships/image" Target="../media/image9.png"/><Relationship Id="rId21" Type="http://schemas.openxmlformats.org/officeDocument/2006/relationships/image" Target="../media/image21.png"/><Relationship Id="rId13" Type="http://schemas.openxmlformats.org/officeDocument/2006/relationships/image" Target="../media/image8.png"/><Relationship Id="rId12"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4.png"/><Relationship Id="rId4" Type="http://schemas.openxmlformats.org/officeDocument/2006/relationships/image" Target="../media/image15.png"/><Relationship Id="rId9" Type="http://schemas.openxmlformats.org/officeDocument/2006/relationships/image" Target="../media/image17.png"/><Relationship Id="rId15" Type="http://schemas.openxmlformats.org/officeDocument/2006/relationships/image" Target="../media/image13.png"/><Relationship Id="rId14" Type="http://schemas.openxmlformats.org/officeDocument/2006/relationships/image" Target="../media/image10.png"/><Relationship Id="rId17" Type="http://schemas.openxmlformats.org/officeDocument/2006/relationships/image" Target="../media/image19.png"/><Relationship Id="rId16" Type="http://schemas.openxmlformats.org/officeDocument/2006/relationships/image" Target="../media/image25.png"/><Relationship Id="rId5" Type="http://schemas.openxmlformats.org/officeDocument/2006/relationships/image" Target="../media/image36.png"/><Relationship Id="rId19" Type="http://schemas.openxmlformats.org/officeDocument/2006/relationships/image" Target="../media/image23.png"/><Relationship Id="rId6" Type="http://schemas.openxmlformats.org/officeDocument/2006/relationships/image" Target="../media/image5.png"/><Relationship Id="rId18" Type="http://schemas.openxmlformats.org/officeDocument/2006/relationships/image" Target="../media/image18.png"/><Relationship Id="rId7" Type="http://schemas.openxmlformats.org/officeDocument/2006/relationships/image" Target="../media/image22.png"/><Relationship Id="rId8"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0.png"/><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6.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7.png"/><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1.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9.png"/><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Supervised and unsupervised examples</a:t>
            </a:r>
            <a:endParaRPr/>
          </a:p>
        </p:txBody>
      </p:sp>
      <p:sp>
        <p:nvSpPr>
          <p:cNvPr id="85" name="Google Shape;85;p1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IN"/>
              <a:t>Regression</a:t>
            </a:r>
            <a:endParaRPr/>
          </a:p>
          <a:p>
            <a:pPr indent="0" lvl="0" marL="0" rtl="0" algn="ctr">
              <a:spcBef>
                <a:spcPts val="640"/>
              </a:spcBef>
              <a:spcAft>
                <a:spcPts val="0"/>
              </a:spcAft>
              <a:buClr>
                <a:srgbClr val="888888"/>
              </a:buClr>
              <a:buSzPts val="3200"/>
              <a:buNone/>
            </a:pPr>
            <a:r>
              <a:rPr lang="en-IN"/>
              <a:t>k-means clustering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338AD"/>
              </a:buClr>
              <a:buSzPts val="2800"/>
              <a:buFont typeface="Calibri"/>
              <a:buNone/>
            </a:pPr>
            <a:r>
              <a:rPr lang="en-IN" sz="2800">
                <a:solidFill>
                  <a:srgbClr val="1338AD"/>
                </a:solidFill>
              </a:rPr>
              <a:t>Simple Linear Regression Model</a:t>
            </a:r>
            <a:endParaRPr/>
          </a:p>
        </p:txBody>
      </p:sp>
      <p:sp>
        <p:nvSpPr>
          <p:cNvPr id="141" name="Google Shape;141;p22"/>
          <p:cNvSpPr txBox="1"/>
          <p:nvPr>
            <p:ph idx="1" type="body"/>
          </p:nvPr>
        </p:nvSpPr>
        <p:spPr>
          <a:xfrm>
            <a:off x="457200" y="1219200"/>
            <a:ext cx="8382000" cy="5410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IN" sz="2400"/>
              <a:t>When a coefficient becomes zero, it effectively removes the influence of the input variable on the model and therefore from the prediction made from the model (0 * x = 0).</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IN" sz="2400"/>
              <a:t>The values b</a:t>
            </a:r>
            <a:r>
              <a:rPr baseline="-25000" lang="en-IN" sz="2400"/>
              <a:t>0</a:t>
            </a:r>
            <a:r>
              <a:rPr lang="en-IN" sz="2400"/>
              <a:t> and b</a:t>
            </a:r>
            <a:r>
              <a:rPr baseline="-25000" lang="en-IN" sz="2400"/>
              <a:t>1</a:t>
            </a:r>
            <a:r>
              <a:rPr lang="en-IN" sz="2400"/>
              <a:t> must be chosen so that they minimize the error. If sum of squared error is taken as a metric to evaluate the model, then goal to obtain a line that best reduces the error.</a:t>
            </a:r>
            <a:endParaRPr/>
          </a:p>
          <a:p>
            <a:pPr indent="-190500" lvl="0" marL="342900" rtl="0" algn="just">
              <a:spcBef>
                <a:spcPts val="480"/>
              </a:spcBef>
              <a:spcAft>
                <a:spcPts val="0"/>
              </a:spcAft>
              <a:buClr>
                <a:schemeClr val="dk1"/>
              </a:buClr>
              <a:buSzPts val="2400"/>
              <a:buNone/>
            </a:pPr>
            <a:r>
              <a:t/>
            </a:r>
            <a:endParaRPr sz="2400"/>
          </a:p>
          <a:p>
            <a:pPr indent="-190500" lvl="0" marL="342900" rtl="0" algn="just">
              <a:spcBef>
                <a:spcPts val="480"/>
              </a:spcBef>
              <a:spcAft>
                <a:spcPts val="0"/>
              </a:spcAft>
              <a:buClr>
                <a:schemeClr val="dk1"/>
              </a:buClr>
              <a:buSzPts val="2400"/>
              <a:buNone/>
            </a:pPr>
            <a:r>
              <a:t/>
            </a:r>
            <a:endParaRPr sz="2400"/>
          </a:p>
        </p:txBody>
      </p:sp>
      <p:pic>
        <p:nvPicPr>
          <p:cNvPr id="142" name="Google Shape;142;p22"/>
          <p:cNvPicPr preferRelativeResize="0"/>
          <p:nvPr/>
        </p:nvPicPr>
        <p:blipFill rotWithShape="1">
          <a:blip r:embed="rId3">
            <a:alphaModFix/>
          </a:blip>
          <a:srcRect b="0" l="0" r="0" t="0"/>
          <a:stretch/>
        </p:blipFill>
        <p:spPr>
          <a:xfrm>
            <a:off x="320040" y="4495800"/>
            <a:ext cx="8549241" cy="8898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338AD"/>
              </a:buClr>
              <a:buSzPts val="2800"/>
              <a:buFont typeface="Calibri"/>
              <a:buNone/>
            </a:pPr>
            <a:r>
              <a:rPr lang="en-IN" sz="2800">
                <a:solidFill>
                  <a:srgbClr val="1338AD"/>
                </a:solidFill>
              </a:rPr>
              <a:t>Simple Linear Regression Model</a:t>
            </a:r>
            <a:endParaRPr/>
          </a:p>
        </p:txBody>
      </p:sp>
      <p:sp>
        <p:nvSpPr>
          <p:cNvPr id="148" name="Google Shape;148;p23"/>
          <p:cNvSpPr txBox="1"/>
          <p:nvPr>
            <p:ph idx="1" type="body"/>
          </p:nvPr>
        </p:nvSpPr>
        <p:spPr>
          <a:xfrm>
            <a:off x="337246" y="1219199"/>
            <a:ext cx="8382000" cy="5410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IN" sz="2400"/>
              <a:t>For model with one predictor,</a:t>
            </a:r>
            <a:endParaRPr/>
          </a:p>
          <a:p>
            <a:pPr indent="-190500" lvl="0" marL="342900" rtl="0" algn="just">
              <a:spcBef>
                <a:spcPts val="480"/>
              </a:spcBef>
              <a:spcAft>
                <a:spcPts val="0"/>
              </a:spcAft>
              <a:buClr>
                <a:schemeClr val="dk1"/>
              </a:buClr>
              <a:buSzPts val="2400"/>
              <a:buNone/>
            </a:pPr>
            <a:r>
              <a:t/>
            </a:r>
            <a:endParaRPr sz="2400"/>
          </a:p>
          <a:p>
            <a:pPr indent="-190500" lvl="0" marL="342900" rtl="0" algn="just">
              <a:spcBef>
                <a:spcPts val="480"/>
              </a:spcBef>
              <a:spcAft>
                <a:spcPts val="0"/>
              </a:spcAft>
              <a:buClr>
                <a:schemeClr val="dk1"/>
              </a:buClr>
              <a:buSzPts val="2400"/>
              <a:buNone/>
            </a:pPr>
            <a:r>
              <a:t/>
            </a:r>
            <a:endParaRPr sz="2400"/>
          </a:p>
          <a:p>
            <a:pPr indent="0" lvl="0" marL="0" rtl="0" algn="ctr">
              <a:spcBef>
                <a:spcPts val="480"/>
              </a:spcBef>
              <a:spcAft>
                <a:spcPts val="0"/>
              </a:spcAft>
              <a:buClr>
                <a:schemeClr val="dk1"/>
              </a:buClr>
              <a:buSzPts val="2400"/>
              <a:buNone/>
            </a:pPr>
            <a:r>
              <a:rPr lang="en-IN" sz="2400"/>
              <a:t>and</a:t>
            </a:r>
            <a:endParaRPr/>
          </a:p>
          <a:p>
            <a:pPr indent="0" lvl="0" marL="0" rtl="0" algn="ctr">
              <a:spcBef>
                <a:spcPts val="480"/>
              </a:spcBef>
              <a:spcAft>
                <a:spcPts val="0"/>
              </a:spcAft>
              <a:buClr>
                <a:schemeClr val="dk1"/>
              </a:buClr>
              <a:buSzPts val="2400"/>
              <a:buNone/>
            </a:pPr>
            <a:r>
              <a:t/>
            </a:r>
            <a:endParaRPr sz="2400"/>
          </a:p>
          <a:p>
            <a:pPr indent="0" lvl="0" marL="0" rtl="0" algn="ctr">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IN" sz="2400"/>
              <a:t> </a:t>
            </a:r>
            <a:endParaRPr/>
          </a:p>
          <a:p>
            <a:pPr indent="-342900" lvl="0" marL="342900" rtl="0" algn="just">
              <a:spcBef>
                <a:spcPts val="480"/>
              </a:spcBef>
              <a:spcAft>
                <a:spcPts val="0"/>
              </a:spcAft>
              <a:buClr>
                <a:schemeClr val="dk1"/>
              </a:buClr>
              <a:buSzPts val="2400"/>
              <a:buChar char="•"/>
            </a:pPr>
            <a:r>
              <a:rPr lang="en-IN" sz="2400"/>
              <a:t>Exploring ‘b1’:</a:t>
            </a:r>
            <a:endParaRPr/>
          </a:p>
          <a:p>
            <a:pPr indent="-285750" lvl="1" marL="742950" rtl="0" algn="just">
              <a:spcBef>
                <a:spcPts val="400"/>
              </a:spcBef>
              <a:spcAft>
                <a:spcPts val="0"/>
              </a:spcAft>
              <a:buClr>
                <a:schemeClr val="dk1"/>
              </a:buClr>
              <a:buSzPts val="2000"/>
              <a:buChar char="–"/>
            </a:pPr>
            <a:r>
              <a:rPr lang="en-IN" sz="2000"/>
              <a:t>If b1 &gt; 0, then x(predictor) and y (target) have a positive relationship. That is increase in x will increase y.</a:t>
            </a:r>
            <a:endParaRPr/>
          </a:p>
          <a:p>
            <a:pPr indent="-285750" lvl="1" marL="742950" rtl="0" algn="just">
              <a:spcBef>
                <a:spcPts val="400"/>
              </a:spcBef>
              <a:spcAft>
                <a:spcPts val="0"/>
              </a:spcAft>
              <a:buClr>
                <a:schemeClr val="dk1"/>
              </a:buClr>
              <a:buSzPts val="2000"/>
              <a:buChar char="–"/>
            </a:pPr>
            <a:r>
              <a:rPr lang="en-IN" sz="2000"/>
              <a:t>If b1 &lt; 0, then x(predictor) and y (target) have a negative relationship. That is increase in x will decrease y.</a:t>
            </a:r>
            <a:endParaRPr/>
          </a:p>
          <a:p>
            <a:pPr indent="-190500" lvl="0" marL="342900" rtl="0" algn="just">
              <a:spcBef>
                <a:spcPts val="480"/>
              </a:spcBef>
              <a:spcAft>
                <a:spcPts val="0"/>
              </a:spcAft>
              <a:buClr>
                <a:schemeClr val="dk1"/>
              </a:buClr>
              <a:buSzPts val="2400"/>
              <a:buNone/>
            </a:pPr>
            <a:r>
              <a:t/>
            </a:r>
            <a:endParaRPr sz="2400"/>
          </a:p>
        </p:txBody>
      </p:sp>
      <p:pic>
        <p:nvPicPr>
          <p:cNvPr id="149" name="Google Shape;149;p23"/>
          <p:cNvPicPr preferRelativeResize="0"/>
          <p:nvPr/>
        </p:nvPicPr>
        <p:blipFill rotWithShape="1">
          <a:blip r:embed="rId3">
            <a:alphaModFix/>
          </a:blip>
          <a:srcRect b="0" l="0" r="0" t="0"/>
          <a:stretch/>
        </p:blipFill>
        <p:spPr>
          <a:xfrm>
            <a:off x="2895600" y="1710813"/>
            <a:ext cx="2848708" cy="685800"/>
          </a:xfrm>
          <a:prstGeom prst="rect">
            <a:avLst/>
          </a:prstGeom>
          <a:noFill/>
          <a:ln>
            <a:noFill/>
          </a:ln>
        </p:spPr>
      </p:pic>
      <p:pic>
        <p:nvPicPr>
          <p:cNvPr descr="Image for post" id="150" name="Google Shape;150;p23"/>
          <p:cNvPicPr preferRelativeResize="0"/>
          <p:nvPr/>
        </p:nvPicPr>
        <p:blipFill rotWithShape="1">
          <a:blip r:embed="rId4">
            <a:alphaModFix/>
          </a:blip>
          <a:srcRect b="0" l="0" r="0" t="0"/>
          <a:stretch/>
        </p:blipFill>
        <p:spPr>
          <a:xfrm>
            <a:off x="2743200" y="2984090"/>
            <a:ext cx="3195829" cy="889819"/>
          </a:xfrm>
          <a:prstGeom prst="rect">
            <a:avLst/>
          </a:prstGeom>
          <a:noFill/>
          <a:ln>
            <a:noFill/>
          </a:ln>
        </p:spPr>
      </p:pic>
      <p:sp>
        <p:nvSpPr>
          <p:cNvPr id="151" name="Google Shape;151;p23"/>
          <p:cNvSpPr txBox="1"/>
          <p:nvPr/>
        </p:nvSpPr>
        <p:spPr>
          <a:xfrm>
            <a:off x="337246" y="6369139"/>
            <a:ext cx="7467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Credits: </a:t>
            </a:r>
            <a:r>
              <a:rPr b="1" lang="en-IN" sz="1800">
                <a:solidFill>
                  <a:schemeClr val="dk1"/>
                </a:solidFill>
                <a:latin typeface="Calibri"/>
                <a:ea typeface="Calibri"/>
                <a:cs typeface="Calibri"/>
                <a:sym typeface="Calibri"/>
              </a:rPr>
              <a:t>Linear Regression — Detailed View by </a:t>
            </a:r>
            <a:r>
              <a:rPr lang="en-IN" sz="1800">
                <a:solidFill>
                  <a:schemeClr val="dk1"/>
                </a:solidFill>
                <a:latin typeface="Calibri"/>
                <a:ea typeface="Calibri"/>
                <a:cs typeface="Calibri"/>
                <a:sym typeface="Calibri"/>
              </a:rPr>
              <a:t>Saishruthi Swaminathan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338AD"/>
              </a:buClr>
              <a:buSzPts val="2800"/>
              <a:buFont typeface="Calibri"/>
              <a:buNone/>
            </a:pPr>
            <a:r>
              <a:rPr lang="en-IN" sz="2800">
                <a:solidFill>
                  <a:srgbClr val="1338AD"/>
                </a:solidFill>
              </a:rPr>
              <a:t>Simple Linear Regression Model</a:t>
            </a:r>
            <a:endParaRPr/>
          </a:p>
        </p:txBody>
      </p:sp>
      <p:sp>
        <p:nvSpPr>
          <p:cNvPr id="157" name="Google Shape;157;p24"/>
          <p:cNvSpPr txBox="1"/>
          <p:nvPr>
            <p:ph idx="1" type="body"/>
          </p:nvPr>
        </p:nvSpPr>
        <p:spPr>
          <a:xfrm>
            <a:off x="337246" y="1219199"/>
            <a:ext cx="8382000" cy="5410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IN" sz="2400"/>
              <a:t>Exploring ‘b0’</a:t>
            </a:r>
            <a:endParaRPr/>
          </a:p>
          <a:p>
            <a:pPr indent="-285750" lvl="1" marL="742950" rtl="0" algn="just">
              <a:spcBef>
                <a:spcPts val="400"/>
              </a:spcBef>
              <a:spcAft>
                <a:spcPts val="0"/>
              </a:spcAft>
              <a:buClr>
                <a:schemeClr val="dk1"/>
              </a:buClr>
              <a:buSzPts val="2000"/>
              <a:buChar char="–"/>
            </a:pPr>
            <a:r>
              <a:rPr lang="en-IN" sz="2000"/>
              <a:t>If the model does not include x=0, then the prediction will become meaningless with only b0.</a:t>
            </a:r>
            <a:endParaRPr/>
          </a:p>
          <a:p>
            <a:pPr indent="-285750" lvl="1" marL="742950" rtl="0" algn="just">
              <a:spcBef>
                <a:spcPts val="400"/>
              </a:spcBef>
              <a:spcAft>
                <a:spcPts val="0"/>
              </a:spcAft>
              <a:buClr>
                <a:schemeClr val="dk1"/>
              </a:buClr>
              <a:buSzPts val="2000"/>
              <a:buChar char="–"/>
            </a:pPr>
            <a:r>
              <a:rPr lang="en-IN" sz="2000"/>
              <a:t>For example, we have a dataset that relates height(x) and weight(y). Taking x=0(that is height as 0), will make equation have only b0 value which is completely meaningless as in real-time height and weight can never be zero. This resulted due to considering the model values beyond its scope.</a:t>
            </a:r>
            <a:endParaRPr/>
          </a:p>
          <a:p>
            <a:pPr indent="-285750" lvl="1" marL="742950" rtl="0" algn="just">
              <a:spcBef>
                <a:spcPts val="400"/>
              </a:spcBef>
              <a:spcAft>
                <a:spcPts val="0"/>
              </a:spcAft>
              <a:buClr>
                <a:schemeClr val="dk1"/>
              </a:buClr>
              <a:buSzPts val="2000"/>
              <a:buChar char="–"/>
            </a:pPr>
            <a:r>
              <a:rPr lang="en-IN" sz="2000"/>
              <a:t>If the model includes value 0, then ‘b0’ will be the average of all predicted values when x=0. But, setting zero for all the predictor variables is often impossible.</a:t>
            </a:r>
            <a:endParaRPr/>
          </a:p>
          <a:p>
            <a:pPr indent="-285750" lvl="1" marL="742950" rtl="0" algn="just">
              <a:spcBef>
                <a:spcPts val="400"/>
              </a:spcBef>
              <a:spcAft>
                <a:spcPts val="0"/>
              </a:spcAft>
              <a:buClr>
                <a:schemeClr val="dk1"/>
              </a:buClr>
              <a:buSzPts val="2000"/>
              <a:buChar char="–"/>
            </a:pPr>
            <a:r>
              <a:rPr lang="en-IN" sz="2000"/>
              <a:t>The value of b0 guarantee that residual have mean zero. If there is no ‘b0’ term, then regression will be forced to pass over the origin. Both the regression co-efficient and prediction will be biased.</a:t>
            </a:r>
            <a:endParaRPr/>
          </a:p>
          <a:p>
            <a:pPr indent="0" lvl="0" marL="0" rtl="0" algn="ctr">
              <a:spcBef>
                <a:spcPts val="480"/>
              </a:spcBef>
              <a:spcAft>
                <a:spcPts val="0"/>
              </a:spcAft>
              <a:buClr>
                <a:schemeClr val="dk1"/>
              </a:buClr>
              <a:buSzPts val="2400"/>
              <a:buNone/>
            </a:pPr>
            <a:r>
              <a:t/>
            </a:r>
            <a:endParaRPr sz="2400"/>
          </a:p>
          <a:p>
            <a:pPr indent="-190500" lvl="0" marL="342900" rtl="0" algn="just">
              <a:spcBef>
                <a:spcPts val="480"/>
              </a:spcBef>
              <a:spcAft>
                <a:spcPts val="0"/>
              </a:spcAft>
              <a:buClr>
                <a:schemeClr val="dk1"/>
              </a:buClr>
              <a:buSzPts val="2400"/>
              <a:buNone/>
            </a:pPr>
            <a:r>
              <a:t/>
            </a:r>
            <a:endParaRPr sz="2400"/>
          </a:p>
        </p:txBody>
      </p:sp>
      <p:sp>
        <p:nvSpPr>
          <p:cNvPr id="158" name="Google Shape;158;p24"/>
          <p:cNvSpPr txBox="1"/>
          <p:nvPr/>
        </p:nvSpPr>
        <p:spPr>
          <a:xfrm>
            <a:off x="337246" y="6369139"/>
            <a:ext cx="74676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Credits: </a:t>
            </a:r>
            <a:r>
              <a:rPr b="1" lang="en-IN" sz="1800">
                <a:solidFill>
                  <a:schemeClr val="dk1"/>
                </a:solidFill>
                <a:latin typeface="Calibri"/>
                <a:ea typeface="Calibri"/>
                <a:cs typeface="Calibri"/>
                <a:sym typeface="Calibri"/>
              </a:rPr>
              <a:t>Linear Regression — Detailed View by </a:t>
            </a:r>
            <a:r>
              <a:rPr lang="en-IN" sz="1800">
                <a:solidFill>
                  <a:schemeClr val="dk1"/>
                </a:solidFill>
                <a:latin typeface="Calibri"/>
                <a:ea typeface="Calibri"/>
                <a:cs typeface="Calibri"/>
                <a:sym typeface="Calibri"/>
              </a:rPr>
              <a:t>Saishruthi Swaminathan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Additional Resources:</a:t>
            </a:r>
            <a:endParaRPr/>
          </a:p>
        </p:txBody>
      </p:sp>
      <p:sp>
        <p:nvSpPr>
          <p:cNvPr id="164" name="Google Shape;164;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u="sng">
                <a:solidFill>
                  <a:schemeClr val="hlink"/>
                </a:solidFill>
                <a:hlinkClick r:id="rId3"/>
              </a:rPr>
              <a:t>https://towardsdatascience.com/linear-regression-detailed-view-ea73175f6e86</a:t>
            </a:r>
            <a:endParaRPr/>
          </a:p>
          <a:p>
            <a:pPr indent="-342900" lvl="0" marL="342900" rtl="0" algn="l">
              <a:spcBef>
                <a:spcPts val="640"/>
              </a:spcBef>
              <a:spcAft>
                <a:spcPts val="0"/>
              </a:spcAft>
              <a:buClr>
                <a:schemeClr val="dk1"/>
              </a:buClr>
              <a:buSzPts val="3200"/>
              <a:buChar char="•"/>
            </a:pPr>
            <a:r>
              <a:rPr lang="en-IN"/>
              <a:t>http://www.stat.yale.edu/Courses/1997-98/101/linreg.htm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graphicFrame>
        <p:nvGraphicFramePr>
          <p:cNvPr id="170" name="Google Shape;170;p26"/>
          <p:cNvGraphicFramePr/>
          <p:nvPr/>
        </p:nvGraphicFramePr>
        <p:xfrm>
          <a:off x="0" y="1905000"/>
          <a:ext cx="3000000" cy="3000000"/>
        </p:xfrm>
        <a:graphic>
          <a:graphicData uri="http://schemas.openxmlformats.org/drawingml/2006/table">
            <a:tbl>
              <a:tblPr>
                <a:noFill/>
                <a:tableStyleId>{F14CF638-FC2F-497B-A4C8-9BBF27D6AFE6}</a:tableStyleId>
              </a:tblPr>
              <a:tblGrid>
                <a:gridCol w="1213525"/>
                <a:gridCol w="1676400"/>
              </a:tblGrid>
              <a:tr h="1119350">
                <a:tc>
                  <a:txBody>
                    <a:bodyPr/>
                    <a:lstStyle/>
                    <a:p>
                      <a:pPr indent="0" lvl="0" marL="0" marR="0" rtl="0" algn="r">
                        <a:spcBef>
                          <a:spcPts val="0"/>
                        </a:spcBef>
                        <a:spcAft>
                          <a:spcPts val="0"/>
                        </a:spcAft>
                        <a:buNone/>
                      </a:pPr>
                      <a:r>
                        <a:rPr b="0" i="0" lang="en-IN" sz="2800" u="none" cap="none" strike="noStrike">
                          <a:solidFill>
                            <a:srgbClr val="000000"/>
                          </a:solidFill>
                          <a:latin typeface="Calibri"/>
                          <a:ea typeface="Calibri"/>
                          <a:cs typeface="Calibri"/>
                          <a:sym typeface="Calibri"/>
                        </a:rPr>
                        <a:t>Week</a:t>
                      </a:r>
                      <a:endParaRPr b="0"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b="0" i="0" lang="en-IN" sz="2800" u="none" cap="none" strike="noStrike">
                          <a:solidFill>
                            <a:srgbClr val="000000"/>
                          </a:solidFill>
                          <a:latin typeface="Calibri"/>
                          <a:ea typeface="Calibri"/>
                          <a:cs typeface="Calibri"/>
                          <a:sym typeface="Calibri"/>
                        </a:rPr>
                        <a:t>Covid Cases in thousands</a:t>
                      </a:r>
                      <a:endParaRPr b="0" i="0" sz="2800" u="none" cap="none" strike="noStrike">
                        <a:solidFill>
                          <a:srgbClr val="000000"/>
                        </a:solidFill>
                        <a:latin typeface="Calibri"/>
                        <a:ea typeface="Calibri"/>
                        <a:cs typeface="Calibri"/>
                        <a:sym typeface="Calibri"/>
                      </a:endParaRPr>
                    </a:p>
                  </a:txBody>
                  <a:tcPr marT="9525" marB="0" marR="9525" marL="9525" anchor="b"/>
                </a:tc>
              </a:tr>
              <a:tr h="537350">
                <a:tc>
                  <a:txBody>
                    <a:bodyPr/>
                    <a:lstStyle/>
                    <a:p>
                      <a:pPr indent="0" lvl="0" marL="0" marR="0" rtl="0" algn="r">
                        <a:spcBef>
                          <a:spcPts val="0"/>
                        </a:spcBef>
                        <a:spcAft>
                          <a:spcPts val="0"/>
                        </a:spcAft>
                        <a:buNone/>
                      </a:pPr>
                      <a:r>
                        <a:rPr lang="en-IN" sz="2800" u="none" cap="none" strike="noStrike"/>
                        <a:t>0</a:t>
                      </a:r>
                      <a:endParaRPr b="0"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IN" sz="2800" u="none" cap="none" strike="noStrike"/>
                        <a:t>0.4</a:t>
                      </a:r>
                      <a:endParaRPr b="0" i="0" sz="2800" u="none" cap="none" strike="noStrike">
                        <a:solidFill>
                          <a:srgbClr val="000000"/>
                        </a:solidFill>
                        <a:latin typeface="Calibri"/>
                        <a:ea typeface="Calibri"/>
                        <a:cs typeface="Calibri"/>
                        <a:sym typeface="Calibri"/>
                      </a:endParaRPr>
                    </a:p>
                  </a:txBody>
                  <a:tcPr marT="9525" marB="0" marR="9525" marL="9525" anchor="b"/>
                </a:tc>
              </a:tr>
              <a:tr h="537350">
                <a:tc>
                  <a:txBody>
                    <a:bodyPr/>
                    <a:lstStyle/>
                    <a:p>
                      <a:pPr indent="0" lvl="0" marL="0" marR="0" rtl="0" algn="r">
                        <a:spcBef>
                          <a:spcPts val="0"/>
                        </a:spcBef>
                        <a:spcAft>
                          <a:spcPts val="0"/>
                        </a:spcAft>
                        <a:buNone/>
                      </a:pPr>
                      <a:r>
                        <a:rPr lang="en-IN" sz="2800" u="none" cap="none" strike="noStrike"/>
                        <a:t>1</a:t>
                      </a:r>
                      <a:endParaRPr b="0"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IN" sz="2800" u="none" cap="none" strike="noStrike"/>
                        <a:t>0.56</a:t>
                      </a:r>
                      <a:endParaRPr b="0" i="0" sz="2800" u="none" cap="none" strike="noStrike">
                        <a:solidFill>
                          <a:srgbClr val="000000"/>
                        </a:solidFill>
                        <a:latin typeface="Calibri"/>
                        <a:ea typeface="Calibri"/>
                        <a:cs typeface="Calibri"/>
                        <a:sym typeface="Calibri"/>
                      </a:endParaRPr>
                    </a:p>
                  </a:txBody>
                  <a:tcPr marT="9525" marB="0" marR="9525" marL="9525" anchor="b"/>
                </a:tc>
              </a:tr>
              <a:tr h="537350">
                <a:tc>
                  <a:txBody>
                    <a:bodyPr/>
                    <a:lstStyle/>
                    <a:p>
                      <a:pPr indent="0" lvl="0" marL="0" marR="0" rtl="0" algn="r">
                        <a:spcBef>
                          <a:spcPts val="0"/>
                        </a:spcBef>
                        <a:spcAft>
                          <a:spcPts val="0"/>
                        </a:spcAft>
                        <a:buNone/>
                      </a:pPr>
                      <a:r>
                        <a:rPr lang="en-IN" sz="2800" u="none" cap="none" strike="noStrike"/>
                        <a:t>2</a:t>
                      </a:r>
                      <a:endParaRPr b="0"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IN" sz="2800" u="none" cap="none" strike="noStrike"/>
                        <a:t>0.96</a:t>
                      </a:r>
                      <a:endParaRPr b="0" i="0" sz="2800" u="none" cap="none" strike="noStrike">
                        <a:solidFill>
                          <a:srgbClr val="000000"/>
                        </a:solidFill>
                        <a:latin typeface="Calibri"/>
                        <a:ea typeface="Calibri"/>
                        <a:cs typeface="Calibri"/>
                        <a:sym typeface="Calibri"/>
                      </a:endParaRPr>
                    </a:p>
                  </a:txBody>
                  <a:tcPr marT="9525" marB="0" marR="9525" marL="9525" anchor="b"/>
                </a:tc>
              </a:tr>
              <a:tr h="537350">
                <a:tc>
                  <a:txBody>
                    <a:bodyPr/>
                    <a:lstStyle/>
                    <a:p>
                      <a:pPr indent="0" lvl="0" marL="0" marR="0" rtl="0" algn="r">
                        <a:spcBef>
                          <a:spcPts val="0"/>
                        </a:spcBef>
                        <a:spcAft>
                          <a:spcPts val="0"/>
                        </a:spcAft>
                        <a:buNone/>
                      </a:pPr>
                      <a:r>
                        <a:rPr lang="en-IN" sz="2800" u="none" cap="none" strike="noStrike"/>
                        <a:t>3</a:t>
                      </a:r>
                      <a:endParaRPr b="0"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IN" sz="2800" u="none" cap="none" strike="noStrike"/>
                        <a:t>1.61</a:t>
                      </a:r>
                      <a:endParaRPr b="0" i="0" sz="2800" u="none" cap="none" strike="noStrike">
                        <a:solidFill>
                          <a:srgbClr val="000000"/>
                        </a:solidFill>
                        <a:latin typeface="Calibri"/>
                        <a:ea typeface="Calibri"/>
                        <a:cs typeface="Calibri"/>
                        <a:sym typeface="Calibri"/>
                      </a:endParaRPr>
                    </a:p>
                  </a:txBody>
                  <a:tcPr marT="9525" marB="0" marR="9525" marL="9525" anchor="b"/>
                </a:tc>
              </a:tr>
              <a:tr h="537350">
                <a:tc>
                  <a:txBody>
                    <a:bodyPr/>
                    <a:lstStyle/>
                    <a:p>
                      <a:pPr indent="0" lvl="0" marL="0" marR="0" rtl="0" algn="r">
                        <a:spcBef>
                          <a:spcPts val="0"/>
                        </a:spcBef>
                        <a:spcAft>
                          <a:spcPts val="0"/>
                        </a:spcAft>
                        <a:buNone/>
                      </a:pPr>
                      <a:r>
                        <a:rPr lang="en-IN" sz="2800" u="none" cap="none" strike="noStrike"/>
                        <a:t>4</a:t>
                      </a:r>
                      <a:endParaRPr b="0"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IN" sz="2800" u="none" cap="none" strike="noStrike"/>
                        <a:t>2.59</a:t>
                      </a:r>
                      <a:endParaRPr b="0" i="0" sz="2800" u="none" cap="none" strike="noStrike">
                        <a:solidFill>
                          <a:srgbClr val="000000"/>
                        </a:solidFill>
                        <a:latin typeface="Calibri"/>
                        <a:ea typeface="Calibri"/>
                        <a:cs typeface="Calibri"/>
                        <a:sym typeface="Calibri"/>
                      </a:endParaRPr>
                    </a:p>
                  </a:txBody>
                  <a:tcPr marT="9525" marB="0" marR="9525" marL="9525" anchor="b"/>
                </a:tc>
              </a:tr>
              <a:tr h="537350">
                <a:tc>
                  <a:txBody>
                    <a:bodyPr/>
                    <a:lstStyle/>
                    <a:p>
                      <a:pPr indent="0" lvl="0" marL="0" marR="0" rtl="0" algn="r">
                        <a:spcBef>
                          <a:spcPts val="0"/>
                        </a:spcBef>
                        <a:spcAft>
                          <a:spcPts val="0"/>
                        </a:spcAft>
                        <a:buNone/>
                      </a:pPr>
                      <a:r>
                        <a:rPr lang="en-IN" sz="2800" u="none" cap="none" strike="noStrike"/>
                        <a:t>5</a:t>
                      </a:r>
                      <a:endParaRPr b="0" i="0" sz="2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lang="en-IN" sz="2800" u="none" cap="none" strike="noStrike"/>
                        <a:t>3.35</a:t>
                      </a:r>
                      <a:endParaRPr b="0" i="0" sz="2800" u="none" cap="none" strike="noStrike">
                        <a:solidFill>
                          <a:srgbClr val="000000"/>
                        </a:solidFill>
                        <a:latin typeface="Calibri"/>
                        <a:ea typeface="Calibri"/>
                        <a:cs typeface="Calibri"/>
                        <a:sym typeface="Calibri"/>
                      </a:endParaRPr>
                    </a:p>
                  </a:txBody>
                  <a:tcPr marT="9525" marB="0" marR="9525" marL="9525" anchor="b"/>
                </a:tc>
              </a:tr>
            </a:tbl>
          </a:graphicData>
        </a:graphic>
      </p:graphicFrame>
      <p:graphicFrame>
        <p:nvGraphicFramePr>
          <p:cNvPr id="171" name="Google Shape;171;p26"/>
          <p:cNvGraphicFramePr/>
          <p:nvPr/>
        </p:nvGraphicFramePr>
        <p:xfrm>
          <a:off x="2971800" y="1905000"/>
          <a:ext cx="3000000" cy="3000000"/>
        </p:xfrm>
        <a:graphic>
          <a:graphicData uri="http://schemas.openxmlformats.org/drawingml/2006/table">
            <a:tbl>
              <a:tblPr>
                <a:noFill/>
                <a:tableStyleId>{F14CF638-FC2F-497B-A4C8-9BBF27D6AFE6}</a:tableStyleId>
              </a:tblPr>
              <a:tblGrid>
                <a:gridCol w="1007025"/>
                <a:gridCol w="1058575"/>
                <a:gridCol w="1058575"/>
              </a:tblGrid>
              <a:tr h="776075">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(Xi-mean(x))^2</a:t>
                      </a:r>
                      <a:endParaRPr b="0" i="0" sz="1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(yi-mean(y))^2</a:t>
                      </a:r>
                      <a:endParaRPr b="0" i="0" sz="1800" u="none" cap="none" strike="noStrike">
                        <a:solidFill>
                          <a:srgbClr val="000000"/>
                        </a:solidFill>
                        <a:latin typeface="Calibri"/>
                        <a:ea typeface="Calibri"/>
                        <a:cs typeface="Calibri"/>
                        <a:sym typeface="Calibri"/>
                      </a:endParaRPr>
                    </a:p>
                  </a:txBody>
                  <a:tcPr marT="9525" marB="0" marR="9525" marL="9525" anchor="b"/>
                </a:tc>
                <a:tc>
                  <a:txBody>
                    <a:bodyPr/>
                    <a:lstStyle/>
                    <a:p>
                      <a:pPr indent="0" lvl="0" marL="0" marR="0" rtl="0" algn="r">
                        <a:spcBef>
                          <a:spcPts val="0"/>
                        </a:spcBef>
                        <a:spcAft>
                          <a:spcPts val="0"/>
                        </a:spcAft>
                        <a:buNone/>
                      </a:pPr>
                      <a:r>
                        <a:rPr b="0" i="0" lang="en-IN" sz="2400" u="none" cap="none" strike="noStrike">
                          <a:solidFill>
                            <a:srgbClr val="000000"/>
                          </a:solidFill>
                          <a:latin typeface="Calibri"/>
                          <a:ea typeface="Calibri"/>
                          <a:cs typeface="Calibri"/>
                          <a:sym typeface="Calibri"/>
                        </a:rPr>
                        <a:t>mul(col 3 and col 4)</a:t>
                      </a:r>
                      <a:endParaRPr b="0" i="0" sz="2400" u="none" cap="none" strike="noStrike">
                        <a:solidFill>
                          <a:srgbClr val="000000"/>
                        </a:solidFill>
                        <a:latin typeface="Calibri"/>
                        <a:ea typeface="Calibri"/>
                        <a:cs typeface="Calibri"/>
                        <a:sym typeface="Calibri"/>
                      </a:endParaRPr>
                    </a:p>
                  </a:txBody>
                  <a:tcPr marT="9525" marB="0" marR="9525" marL="9525" anchor="b"/>
                </a:tc>
              </a:tr>
              <a:tr h="605100">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6.25</a:t>
                      </a:r>
                      <a:endParaRPr/>
                    </a:p>
                  </a:txBody>
                  <a:tcPr marT="9525" marB="0" marR="9525" marL="9525" anchor="b"/>
                </a:tc>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1.388469</a:t>
                      </a:r>
                      <a:endParaRPr/>
                    </a:p>
                  </a:txBody>
                  <a:tcPr marT="9525" marB="0" marR="9525" marL="9525" anchor="b"/>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7.638469</a:t>
                      </a:r>
                      <a:endParaRPr/>
                    </a:p>
                  </a:txBody>
                  <a:tcPr marT="9525" marB="0" marR="9525" marL="9525" anchor="b"/>
                </a:tc>
              </a:tr>
              <a:tr h="465600">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16</a:t>
                      </a:r>
                      <a:endParaRPr/>
                    </a:p>
                  </a:txBody>
                  <a:tcPr marT="9525" marB="0" marR="9525" marL="9525" anchor="b"/>
                </a:tc>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6.4009</a:t>
                      </a:r>
                      <a:endParaRPr/>
                    </a:p>
                  </a:txBody>
                  <a:tcPr marT="9525" marB="0" marR="9525" marL="9525" anchor="b"/>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22.4009</a:t>
                      </a:r>
                      <a:endParaRPr/>
                    </a:p>
                  </a:txBody>
                  <a:tcPr marT="9525" marB="0" marR="9525" marL="9525" anchor="b"/>
                </a:tc>
              </a:tr>
              <a:tr h="605100">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14.44</a:t>
                      </a:r>
                      <a:endParaRPr/>
                    </a:p>
                  </a:txBody>
                  <a:tcPr marT="9525" marB="0" marR="9525" marL="9525" anchor="b"/>
                </a:tc>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6.948496</a:t>
                      </a:r>
                      <a:endParaRPr/>
                    </a:p>
                  </a:txBody>
                  <a:tcPr marT="9525" marB="0" marR="9525" marL="9525" anchor="b"/>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21.3885</a:t>
                      </a:r>
                      <a:endParaRPr/>
                    </a:p>
                  </a:txBody>
                  <a:tcPr marT="9525" marB="0" marR="9525" marL="9525" anchor="b"/>
                </a:tc>
              </a:tr>
              <a:tr h="605100">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14.0625</a:t>
                      </a:r>
                      <a:endParaRPr/>
                    </a:p>
                  </a:txBody>
                  <a:tcPr marT="9525" marB="0" marR="9525" marL="9525" anchor="b"/>
                </a:tc>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3.674122</a:t>
                      </a:r>
                      <a:endParaRPr/>
                    </a:p>
                  </a:txBody>
                  <a:tcPr marT="9525" marB="0" marR="9525" marL="9525" anchor="b"/>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17.73662</a:t>
                      </a:r>
                      <a:endParaRPr/>
                    </a:p>
                  </a:txBody>
                  <a:tcPr marT="9525" marB="0" marR="9525" marL="9525" anchor="b"/>
                </a:tc>
              </a:tr>
              <a:tr h="605100">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16</a:t>
                      </a:r>
                      <a:endParaRPr/>
                    </a:p>
                  </a:txBody>
                  <a:tcPr marT="9525" marB="0" marR="9525" marL="9525" anchor="b"/>
                </a:tc>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0.388711</a:t>
                      </a:r>
                      <a:endParaRPr/>
                    </a:p>
                  </a:txBody>
                  <a:tcPr marT="9525" marB="0" marR="9525" marL="9525" anchor="b"/>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16.38871</a:t>
                      </a:r>
                      <a:endParaRPr/>
                    </a:p>
                  </a:txBody>
                  <a:tcPr marT="9525" marB="0" marR="9525" marL="9525" anchor="b"/>
                </a:tc>
              </a:tr>
              <a:tr h="605100">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25</a:t>
                      </a:r>
                      <a:endParaRPr/>
                    </a:p>
                  </a:txBody>
                  <a:tcPr marT="9525" marB="0" marR="9525" marL="9525" anchor="b"/>
                </a:tc>
                <a:tc>
                  <a:txBody>
                    <a:bodyPr/>
                    <a:lstStyle/>
                    <a:p>
                      <a:pPr indent="0" lvl="0" marL="0" marR="0" rtl="0" algn="r">
                        <a:spcBef>
                          <a:spcPts val="0"/>
                        </a:spcBef>
                        <a:spcAft>
                          <a:spcPts val="0"/>
                        </a:spcAft>
                        <a:buNone/>
                      </a:pPr>
                      <a:r>
                        <a:rPr b="0" i="0" lang="en-IN" sz="2000" u="none" cap="none" strike="noStrike">
                          <a:solidFill>
                            <a:srgbClr val="000000"/>
                          </a:solidFill>
                          <a:latin typeface="Calibri"/>
                          <a:ea typeface="Calibri"/>
                          <a:cs typeface="Calibri"/>
                          <a:sym typeface="Calibri"/>
                        </a:rPr>
                        <a:t>0.000374</a:t>
                      </a:r>
                      <a:endParaRPr/>
                    </a:p>
                  </a:txBody>
                  <a:tcPr marT="9525" marB="0" marR="9525" marL="9525" anchor="b"/>
                </a:tc>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25.00037</a:t>
                      </a:r>
                      <a:endParaRPr/>
                    </a:p>
                  </a:txBody>
                  <a:tcPr marT="9525" marB="0" marR="9525" marL="9525" anchor="b"/>
                </a:tc>
              </a:tr>
            </a:tbl>
          </a:graphicData>
        </a:graphic>
      </p:graphicFrame>
      <p:graphicFrame>
        <p:nvGraphicFramePr>
          <p:cNvPr id="172" name="Google Shape;172;p26"/>
          <p:cNvGraphicFramePr/>
          <p:nvPr/>
        </p:nvGraphicFramePr>
        <p:xfrm>
          <a:off x="6477000" y="4953000"/>
          <a:ext cx="3000000" cy="3000000"/>
        </p:xfrm>
        <a:graphic>
          <a:graphicData uri="http://schemas.openxmlformats.org/drawingml/2006/table">
            <a:tbl>
              <a:tblPr>
                <a:noFill/>
                <a:tableStyleId>{F14CF638-FC2F-497B-A4C8-9BBF27D6AFE6}</a:tableStyleId>
              </a:tblPr>
              <a:tblGrid>
                <a:gridCol w="990600"/>
              </a:tblGrid>
              <a:tr h="457200">
                <a:tc>
                  <a:txBody>
                    <a:bodyPr/>
                    <a:lstStyle/>
                    <a:p>
                      <a:pPr indent="0" lvl="0" marL="0" marR="0" rtl="0" algn="r">
                        <a:spcBef>
                          <a:spcPts val="0"/>
                        </a:spcBef>
                        <a:spcAft>
                          <a:spcPts val="0"/>
                        </a:spcAft>
                        <a:buNone/>
                      </a:pPr>
                      <a:r>
                        <a:rPr b="0" i="0" lang="en-IN" sz="1800" u="none" cap="none" strike="noStrike">
                          <a:solidFill>
                            <a:srgbClr val="000000"/>
                          </a:solidFill>
                          <a:latin typeface="Calibri"/>
                          <a:ea typeface="Calibri"/>
                          <a:cs typeface="Calibri"/>
                          <a:sym typeface="Calibri"/>
                        </a:rPr>
                        <a:t>91.752</a:t>
                      </a:r>
                      <a:endParaRPr b="0" i="0" sz="1100" u="none" cap="none" strike="noStrike">
                        <a:solidFill>
                          <a:srgbClr val="000000"/>
                        </a:solidFill>
                        <a:latin typeface="Calibri"/>
                        <a:ea typeface="Calibri"/>
                        <a:cs typeface="Calibri"/>
                        <a:sym typeface="Calibri"/>
                      </a:endParaRPr>
                    </a:p>
                  </a:txBody>
                  <a:tcPr marT="9525" marB="0" marR="9525" marL="9525" anchor="b"/>
                </a:tc>
              </a:tr>
            </a:tbl>
          </a:graphicData>
        </a:graphic>
      </p:graphicFrame>
      <p:graphicFrame>
        <p:nvGraphicFramePr>
          <p:cNvPr id="173" name="Google Shape;173;p26"/>
          <p:cNvGraphicFramePr/>
          <p:nvPr/>
        </p:nvGraphicFramePr>
        <p:xfrm>
          <a:off x="6477000" y="4419600"/>
          <a:ext cx="3000000" cy="3000000"/>
        </p:xfrm>
        <a:graphic>
          <a:graphicData uri="http://schemas.openxmlformats.org/drawingml/2006/table">
            <a:tbl>
              <a:tblPr>
                <a:noFill/>
                <a:tableStyleId>{F14CF638-FC2F-497B-A4C8-9BBF27D6AFE6}</a:tableStyleId>
              </a:tblPr>
              <a:tblGrid>
                <a:gridCol w="914400"/>
              </a:tblGrid>
              <a:tr h="190500">
                <a:tc>
                  <a:txBody>
                    <a:bodyPr/>
                    <a:lstStyle/>
                    <a:p>
                      <a:pPr indent="0" lvl="0" marL="0" marR="0" rtl="0" algn="r">
                        <a:spcBef>
                          <a:spcPts val="0"/>
                        </a:spcBef>
                        <a:spcAft>
                          <a:spcPts val="0"/>
                        </a:spcAft>
                        <a:buNone/>
                      </a:pPr>
                      <a:r>
                        <a:rPr lang="en-IN" sz="1800" u="none" cap="none" strike="noStrike"/>
                        <a:t>110.5536</a:t>
                      </a:r>
                      <a:endParaRPr b="0" i="0" sz="1800" u="none" cap="none" strike="noStrike">
                        <a:solidFill>
                          <a:srgbClr val="000000"/>
                        </a:solidFill>
                        <a:latin typeface="Calibri"/>
                        <a:ea typeface="Calibri"/>
                        <a:cs typeface="Calibri"/>
                        <a:sym typeface="Calibri"/>
                      </a:endParaRPr>
                    </a:p>
                  </a:txBody>
                  <a:tcPr marT="9525" marB="0" marR="9525" marL="9525" anchor="b"/>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7"/>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9" name="Google Shape;179;p27"/>
          <p:cNvGrpSpPr/>
          <p:nvPr/>
        </p:nvGrpSpPr>
        <p:grpSpPr>
          <a:xfrm>
            <a:off x="307283" y="635715"/>
            <a:ext cx="8356656" cy="2482136"/>
            <a:chOff x="409710" y="635715"/>
            <a:chExt cx="11142208" cy="2482136"/>
          </a:xfrm>
        </p:grpSpPr>
        <p:sp>
          <p:nvSpPr>
            <p:cNvPr id="180" name="Google Shape;180;p27"/>
            <p:cNvSpPr/>
            <p:nvPr/>
          </p:nvSpPr>
          <p:spPr>
            <a:xfrm>
              <a:off x="11223203" y="635716"/>
              <a:ext cx="328612" cy="1742360"/>
            </a:xfrm>
            <a:custGeom>
              <a:rect b="b" l="l" r="r" t="t"/>
              <a:pathLst>
                <a:path extrusionOk="0" h="1114" w="207">
                  <a:moveTo>
                    <a:pt x="207" y="987"/>
                  </a:moveTo>
                  <a:lnTo>
                    <a:pt x="0" y="1114"/>
                  </a:lnTo>
                  <a:lnTo>
                    <a:pt x="0" y="127"/>
                  </a:lnTo>
                  <a:lnTo>
                    <a:pt x="207" y="0"/>
                  </a:lnTo>
                  <a:lnTo>
                    <a:pt x="207" y="987"/>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27"/>
            <p:cNvSpPr/>
            <p:nvPr/>
          </p:nvSpPr>
          <p:spPr>
            <a:xfrm>
              <a:off x="409710" y="1022350"/>
              <a:ext cx="709612" cy="2095501"/>
            </a:xfrm>
            <a:custGeom>
              <a:rect b="b" l="l" r="r" t="t"/>
              <a:pathLst>
                <a:path extrusionOk="0" h="1363" w="447">
                  <a:moveTo>
                    <a:pt x="447" y="1363"/>
                  </a:moveTo>
                  <a:lnTo>
                    <a:pt x="0" y="987"/>
                  </a:lnTo>
                  <a:lnTo>
                    <a:pt x="0" y="0"/>
                  </a:lnTo>
                  <a:lnTo>
                    <a:pt x="447" y="376"/>
                  </a:lnTo>
                  <a:lnTo>
                    <a:pt x="447" y="1363"/>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27"/>
            <p:cNvSpPr/>
            <p:nvPr/>
          </p:nvSpPr>
          <p:spPr>
            <a:xfrm>
              <a:off x="409710" y="837744"/>
              <a:ext cx="403225" cy="1705431"/>
            </a:xfrm>
            <a:custGeom>
              <a:rect b="b" l="l" r="r" t="t"/>
              <a:pathLst>
                <a:path extrusionOk="0" h="1109" w="254">
                  <a:moveTo>
                    <a:pt x="254" y="987"/>
                  </a:moveTo>
                  <a:lnTo>
                    <a:pt x="0" y="1109"/>
                  </a:lnTo>
                  <a:lnTo>
                    <a:pt x="0" y="119"/>
                  </a:lnTo>
                  <a:lnTo>
                    <a:pt x="254" y="0"/>
                  </a:lnTo>
                  <a:lnTo>
                    <a:pt x="254" y="987"/>
                  </a:lnTo>
                  <a:close/>
                </a:path>
              </a:pathLst>
            </a:custGeom>
            <a:solidFill>
              <a:srgbClr val="36609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27"/>
            <p:cNvSpPr/>
            <p:nvPr/>
          </p:nvSpPr>
          <p:spPr>
            <a:xfrm>
              <a:off x="644660" y="640894"/>
              <a:ext cx="168275" cy="1713195"/>
            </a:xfrm>
            <a:custGeom>
              <a:rect b="b" l="l" r="r" t="t"/>
              <a:pathLst>
                <a:path extrusionOk="0" h="1114" w="106">
                  <a:moveTo>
                    <a:pt x="106" y="1114"/>
                  </a:moveTo>
                  <a:lnTo>
                    <a:pt x="0" y="1005"/>
                  </a:lnTo>
                  <a:lnTo>
                    <a:pt x="0" y="0"/>
                  </a:lnTo>
                  <a:lnTo>
                    <a:pt x="106" y="110"/>
                  </a:lnTo>
                  <a:lnTo>
                    <a:pt x="106" y="1114"/>
                  </a:lnTo>
                  <a:close/>
                </a:path>
              </a:pathLst>
            </a:custGeom>
            <a:solidFill>
              <a:srgbClr val="24406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27"/>
            <p:cNvSpPr/>
            <p:nvPr/>
          </p:nvSpPr>
          <p:spPr>
            <a:xfrm>
              <a:off x="644055" y="635715"/>
              <a:ext cx="10907863" cy="1541457"/>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5" name="Google Shape;185;p27"/>
          <p:cNvSpPr txBox="1"/>
          <p:nvPr>
            <p:ph type="title"/>
          </p:nvPr>
        </p:nvSpPr>
        <p:spPr>
          <a:xfrm>
            <a:off x="785460" y="759806"/>
            <a:ext cx="7729890" cy="1325563"/>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000"/>
              <a:buFont typeface="Calibri"/>
              <a:buNone/>
            </a:pPr>
            <a:r>
              <a:rPr lang="en-IN" sz="4000">
                <a:solidFill>
                  <a:srgbClr val="FFFFFF"/>
                </a:solidFill>
              </a:rPr>
              <a:t>What is clustering?</a:t>
            </a:r>
            <a:endParaRPr/>
          </a:p>
        </p:txBody>
      </p:sp>
      <p:sp>
        <p:nvSpPr>
          <p:cNvPr id="186" name="Google Shape;186;p27"/>
          <p:cNvSpPr txBox="1"/>
          <p:nvPr>
            <p:ph idx="1" type="body"/>
          </p:nvPr>
        </p:nvSpPr>
        <p:spPr>
          <a:xfrm>
            <a:off x="1090450" y="3418931"/>
            <a:ext cx="3040159" cy="356315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lang="en-IN" sz="2000"/>
              <a:t>Clustering: the process of grouping a set of objects into classes of similar objects.</a:t>
            </a:r>
            <a:endParaRPr/>
          </a:p>
          <a:p>
            <a:pPr indent="-285750" lvl="1" marL="742950" rtl="0" algn="l">
              <a:spcBef>
                <a:spcPts val="400"/>
              </a:spcBef>
              <a:spcAft>
                <a:spcPts val="0"/>
              </a:spcAft>
              <a:buClr>
                <a:schemeClr val="dk1"/>
              </a:buClr>
              <a:buSzPts val="2000"/>
              <a:buChar char="–"/>
            </a:pPr>
            <a:r>
              <a:rPr lang="en-IN" sz="2000"/>
              <a:t>Objects within a cluster should be similar.</a:t>
            </a:r>
            <a:endParaRPr/>
          </a:p>
          <a:p>
            <a:pPr indent="-285750" lvl="1" marL="742950" rtl="0" algn="l">
              <a:spcBef>
                <a:spcPts val="400"/>
              </a:spcBef>
              <a:spcAft>
                <a:spcPts val="0"/>
              </a:spcAft>
              <a:buClr>
                <a:schemeClr val="dk1"/>
              </a:buClr>
              <a:buSzPts val="2000"/>
              <a:buChar char="–"/>
            </a:pPr>
            <a:r>
              <a:rPr lang="en-IN" sz="2000"/>
              <a:t>Objects from different clusters should be dissimilar.</a:t>
            </a:r>
            <a:endParaRPr/>
          </a:p>
          <a:p>
            <a:pPr indent="-158750" lvl="1" marL="742950" rtl="0" algn="l">
              <a:spcBef>
                <a:spcPts val="400"/>
              </a:spcBef>
              <a:spcAft>
                <a:spcPts val="0"/>
              </a:spcAft>
              <a:buClr>
                <a:schemeClr val="dk1"/>
              </a:buClr>
              <a:buSzPts val="2000"/>
              <a:buNone/>
            </a:pPr>
            <a:r>
              <a:t/>
            </a:r>
            <a:endParaRPr sz="2000"/>
          </a:p>
          <a:p>
            <a:pPr indent="-215900" lvl="0" marL="342900" rtl="0" algn="l">
              <a:spcBef>
                <a:spcPts val="400"/>
              </a:spcBef>
              <a:spcAft>
                <a:spcPts val="0"/>
              </a:spcAft>
              <a:buClr>
                <a:schemeClr val="dk1"/>
              </a:buClr>
              <a:buSzPts val="2000"/>
              <a:buNone/>
            </a:pPr>
            <a:r>
              <a:t/>
            </a:r>
            <a:endParaRPr sz="2000"/>
          </a:p>
        </p:txBody>
      </p:sp>
      <p:pic>
        <p:nvPicPr>
          <p:cNvPr descr="A picture containing drawing, food&#10;&#10;Description automatically generated" id="187" name="Google Shape;187;p27"/>
          <p:cNvPicPr preferRelativeResize="0"/>
          <p:nvPr>
            <p:ph idx="2" type="body"/>
          </p:nvPr>
        </p:nvPicPr>
        <p:blipFill rotWithShape="1">
          <a:blip r:embed="rId3">
            <a:alphaModFix/>
          </a:blip>
          <a:srcRect b="-1" l="21861" r="17155" t="0"/>
          <a:stretch/>
        </p:blipFill>
        <p:spPr>
          <a:xfrm>
            <a:off x="4574169" y="2492376"/>
            <a:ext cx="3601803" cy="356337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8"/>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3" name="Google Shape;193;p28"/>
          <p:cNvSpPr/>
          <p:nvPr/>
        </p:nvSpPr>
        <p:spPr>
          <a:xfrm>
            <a:off x="418657" y="0"/>
            <a:ext cx="8375585" cy="2018806"/>
          </a:xfrm>
          <a:prstGeom prst="rect">
            <a:avLst/>
          </a:prstGeom>
          <a:solidFill>
            <a:schemeClr val="lt1"/>
          </a:solidFill>
          <a:ln cap="flat" cmpd="sng" w="9525">
            <a:solidFill>
              <a:srgbClr val="E1E1E1"/>
            </a:solidFill>
            <a:prstDash val="solid"/>
            <a:round/>
            <a:headEnd len="sm" w="sm" type="none"/>
            <a:tailEnd len="sm" w="sm" type="none"/>
          </a:ln>
          <a:effectLst>
            <a:outerShdw blurRad="50800" rotWithShape="0" algn="tl" dir="2700000" dist="38100">
              <a:srgbClr val="D8D8D8">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 name="Google Shape;194;p28"/>
          <p:cNvSpPr/>
          <p:nvPr/>
        </p:nvSpPr>
        <p:spPr>
          <a:xfrm>
            <a:off x="425196" y="0"/>
            <a:ext cx="8366760" cy="20116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 name="Google Shape;195;p28"/>
          <p:cNvSpPr txBox="1"/>
          <p:nvPr>
            <p:ph type="title"/>
          </p:nvPr>
        </p:nvSpPr>
        <p:spPr>
          <a:xfrm>
            <a:off x="836676" y="548640"/>
            <a:ext cx="7626096" cy="117957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alibri"/>
              <a:buNone/>
            </a:pPr>
            <a:r>
              <a:rPr lang="en-IN" sz="4000"/>
              <a:t>k-means Clustering</a:t>
            </a:r>
            <a:endParaRPr/>
          </a:p>
        </p:txBody>
      </p:sp>
      <p:sp>
        <p:nvSpPr>
          <p:cNvPr id="196" name="Google Shape;196;p28"/>
          <p:cNvSpPr/>
          <p:nvPr/>
        </p:nvSpPr>
        <p:spPr>
          <a:xfrm>
            <a:off x="374126" y="758952"/>
            <a:ext cx="96012"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197" name="Google Shape;197;p28"/>
          <p:cNvSpPr txBox="1"/>
          <p:nvPr>
            <p:ph idx="1" type="body"/>
          </p:nvPr>
        </p:nvSpPr>
        <p:spPr>
          <a:xfrm>
            <a:off x="836676" y="2481943"/>
            <a:ext cx="7626096" cy="369502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200"/>
              <a:buChar char="•"/>
            </a:pPr>
            <a:r>
              <a:rPr lang="en-IN" sz="2200"/>
              <a:t>k-means is a partitional clustering algorithm</a:t>
            </a:r>
            <a:endParaRPr/>
          </a:p>
          <a:p>
            <a:pPr indent="-342900" lvl="0" marL="342900" rtl="0" algn="l">
              <a:spcBef>
                <a:spcPts val="440"/>
              </a:spcBef>
              <a:spcAft>
                <a:spcPts val="0"/>
              </a:spcAft>
              <a:buClr>
                <a:schemeClr val="dk1"/>
              </a:buClr>
              <a:buSzPts val="2200"/>
              <a:buChar char="•"/>
            </a:pPr>
            <a:r>
              <a:rPr lang="en-IN" sz="2200"/>
              <a:t>Let the set of data points (or instances) D be {x</a:t>
            </a:r>
            <a:r>
              <a:rPr baseline="-25000" lang="en-IN" sz="2200"/>
              <a:t>1</a:t>
            </a:r>
            <a:r>
              <a:rPr lang="en-IN" sz="2200"/>
              <a:t>, x</a:t>
            </a:r>
            <a:r>
              <a:rPr baseline="-25000" lang="en-IN" sz="2200"/>
              <a:t>2</a:t>
            </a:r>
            <a:r>
              <a:rPr lang="en-IN" sz="2200"/>
              <a:t>, …, x</a:t>
            </a:r>
            <a:r>
              <a:rPr baseline="-25000" lang="en-IN" sz="2200"/>
              <a:t>n</a:t>
            </a:r>
            <a:r>
              <a:rPr lang="en-IN" sz="2200"/>
              <a:t>}, where x</a:t>
            </a:r>
            <a:r>
              <a:rPr baseline="-25000" lang="en-IN" sz="2200"/>
              <a:t>i</a:t>
            </a:r>
            <a:r>
              <a:rPr lang="en-IN" sz="2200"/>
              <a:t> = (x</a:t>
            </a:r>
            <a:r>
              <a:rPr baseline="-25000" lang="en-IN" sz="2200"/>
              <a:t>i1</a:t>
            </a:r>
            <a:r>
              <a:rPr lang="en-IN" sz="2200"/>
              <a:t>, x</a:t>
            </a:r>
            <a:r>
              <a:rPr baseline="-25000" lang="en-IN" sz="2200"/>
              <a:t>i2</a:t>
            </a:r>
            <a:r>
              <a:rPr lang="en-IN" sz="2200"/>
              <a:t>, …, x</a:t>
            </a:r>
            <a:r>
              <a:rPr baseline="-25000" lang="en-IN" sz="2200"/>
              <a:t>ir</a:t>
            </a:r>
            <a:r>
              <a:rPr lang="en-IN" sz="2200"/>
              <a:t>) is a vector in a real-valued space x </a:t>
            </a:r>
            <a:r>
              <a:rPr lang="en-IN" sz="2200">
                <a:latin typeface="Noto Sans Symbols"/>
                <a:ea typeface="Noto Sans Symbols"/>
                <a:cs typeface="Noto Sans Symbols"/>
                <a:sym typeface="Noto Sans Symbols"/>
              </a:rPr>
              <a:t>⊆ </a:t>
            </a:r>
            <a:r>
              <a:rPr lang="en-IN" sz="2200"/>
              <a:t>R</a:t>
            </a:r>
            <a:r>
              <a:rPr baseline="30000" lang="en-IN" sz="2200"/>
              <a:t>r</a:t>
            </a:r>
            <a:r>
              <a:rPr lang="en-IN" sz="2200"/>
              <a:t>, and r is the number of attributes (dimensions) in the data. </a:t>
            </a:r>
            <a:endParaRPr/>
          </a:p>
          <a:p>
            <a:pPr indent="-342900" lvl="0" marL="342900" rtl="0" algn="l">
              <a:spcBef>
                <a:spcPts val="440"/>
              </a:spcBef>
              <a:spcAft>
                <a:spcPts val="0"/>
              </a:spcAft>
              <a:buClr>
                <a:schemeClr val="dk1"/>
              </a:buClr>
              <a:buSzPts val="2200"/>
              <a:buChar char="•"/>
            </a:pPr>
            <a:r>
              <a:rPr lang="en-IN" sz="2200"/>
              <a:t>The k-means algorithm partitions the given data into k clusters. </a:t>
            </a:r>
            <a:endParaRPr/>
          </a:p>
          <a:p>
            <a:pPr indent="-342900" lvl="0" marL="342900" rtl="0" algn="l">
              <a:spcBef>
                <a:spcPts val="440"/>
              </a:spcBef>
              <a:spcAft>
                <a:spcPts val="0"/>
              </a:spcAft>
              <a:buClr>
                <a:schemeClr val="dk1"/>
              </a:buClr>
              <a:buSzPts val="2200"/>
              <a:buChar char="•"/>
            </a:pPr>
            <a:r>
              <a:rPr lang="en-IN" sz="2200"/>
              <a:t>Each cluster has a cluster centre, called centroid.</a:t>
            </a:r>
            <a:endParaRPr/>
          </a:p>
          <a:p>
            <a:pPr indent="-342900" lvl="0" marL="342900" rtl="0" algn="l">
              <a:spcBef>
                <a:spcPts val="440"/>
              </a:spcBef>
              <a:spcAft>
                <a:spcPts val="0"/>
              </a:spcAft>
              <a:buClr>
                <a:schemeClr val="dk1"/>
              </a:buClr>
              <a:buSzPts val="2200"/>
              <a:buChar char="•"/>
            </a:pPr>
            <a:r>
              <a:rPr lang="en-IN" sz="2200"/>
              <a:t>k is specified by the user </a:t>
            </a:r>
            <a:endParaRPr/>
          </a:p>
          <a:p>
            <a:pPr indent="-203200" lvl="0" marL="342900" rtl="0" algn="l">
              <a:spcBef>
                <a:spcPts val="440"/>
              </a:spcBef>
              <a:spcAft>
                <a:spcPts val="0"/>
              </a:spcAft>
              <a:buClr>
                <a:schemeClr val="dk1"/>
              </a:buClr>
              <a:buSzPts val="2200"/>
              <a:buNone/>
            </a:pPr>
            <a:r>
              <a:t/>
            </a:r>
            <a:endParaRPr sz="2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9"/>
          <p:cNvSpPr txBox="1"/>
          <p:nvPr>
            <p:ph type="title"/>
          </p:nvPr>
        </p:nvSpPr>
        <p:spPr>
          <a:xfrm>
            <a:off x="628650" y="365126"/>
            <a:ext cx="7886700" cy="558511"/>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a:t>k-means algorithm</a:t>
            </a:r>
            <a:endParaRPr/>
          </a:p>
        </p:txBody>
      </p:sp>
      <p:sp>
        <p:nvSpPr>
          <p:cNvPr id="203" name="Google Shape;203;p29"/>
          <p:cNvSpPr txBox="1"/>
          <p:nvPr>
            <p:ph idx="1" type="body"/>
          </p:nvPr>
        </p:nvSpPr>
        <p:spPr>
          <a:xfrm>
            <a:off x="628650" y="1016001"/>
            <a:ext cx="7886700" cy="4588669"/>
          </a:xfrm>
          <a:prstGeom prst="rect">
            <a:avLst/>
          </a:prstGeom>
          <a:noFill/>
          <a:ln>
            <a:noFill/>
          </a:ln>
        </p:spPr>
        <p:txBody>
          <a:bodyPr anchorCtr="0" anchor="t" bIns="45700" lIns="91425" spcFirstLastPara="1" rIns="91425" wrap="square" tIns="45700">
            <a:normAutofit/>
          </a:bodyPr>
          <a:lstStyle/>
          <a:p>
            <a:pPr indent="-285750" lvl="1" marL="742950" rtl="0" algn="l">
              <a:lnSpc>
                <a:spcPct val="150000"/>
              </a:lnSpc>
              <a:spcBef>
                <a:spcPts val="0"/>
              </a:spcBef>
              <a:spcAft>
                <a:spcPts val="0"/>
              </a:spcAft>
              <a:buClr>
                <a:schemeClr val="dk1"/>
              </a:buClr>
              <a:buSzPts val="2000"/>
              <a:buFont typeface="Noto Sans Symbols"/>
              <a:buAutoNum type="arabicParenR"/>
            </a:pPr>
            <a:r>
              <a:rPr lang="en-IN" sz="2000"/>
              <a:t>Randomly choose </a:t>
            </a:r>
            <a:r>
              <a:rPr i="1" lang="en-IN" sz="2000"/>
              <a:t>k</a:t>
            </a:r>
            <a:r>
              <a:rPr lang="en-IN" sz="2000"/>
              <a:t> data points (</a:t>
            </a:r>
            <a:r>
              <a:rPr lang="en-IN" sz="2000">
                <a:solidFill>
                  <a:srgbClr val="3333CC"/>
                </a:solidFill>
              </a:rPr>
              <a:t>seeds</a:t>
            </a:r>
            <a:r>
              <a:rPr lang="en-IN" sz="2000"/>
              <a:t>) to be the initial </a:t>
            </a:r>
            <a:r>
              <a:rPr lang="en-IN" sz="2000">
                <a:solidFill>
                  <a:srgbClr val="FF0000"/>
                </a:solidFill>
              </a:rPr>
              <a:t>centroids or cluster centers</a:t>
            </a:r>
            <a:r>
              <a:rPr lang="en-IN" sz="2000"/>
              <a:t>.</a:t>
            </a:r>
            <a:endParaRPr/>
          </a:p>
          <a:p>
            <a:pPr indent="-285750" lvl="1" marL="742950" rtl="0" algn="l">
              <a:lnSpc>
                <a:spcPct val="150000"/>
              </a:lnSpc>
              <a:spcBef>
                <a:spcPts val="400"/>
              </a:spcBef>
              <a:spcAft>
                <a:spcPts val="0"/>
              </a:spcAft>
              <a:buClr>
                <a:srgbClr val="000000"/>
              </a:buClr>
              <a:buSzPts val="2000"/>
              <a:buFont typeface="Noto Sans Symbols"/>
              <a:buAutoNum type="arabicParenR"/>
            </a:pPr>
            <a:r>
              <a:rPr lang="en-IN" sz="2000">
                <a:solidFill>
                  <a:srgbClr val="000000"/>
                </a:solidFill>
              </a:rPr>
              <a:t>Assign each data point to the closest </a:t>
            </a:r>
            <a:r>
              <a:rPr lang="en-IN" sz="2000">
                <a:solidFill>
                  <a:srgbClr val="FF0000"/>
                </a:solidFill>
              </a:rPr>
              <a:t>centroid</a:t>
            </a:r>
            <a:endParaRPr/>
          </a:p>
          <a:p>
            <a:pPr indent="-285750" lvl="1" marL="742950" rtl="0" algn="l">
              <a:lnSpc>
                <a:spcPct val="150000"/>
              </a:lnSpc>
              <a:spcBef>
                <a:spcPts val="400"/>
              </a:spcBef>
              <a:spcAft>
                <a:spcPts val="0"/>
              </a:spcAft>
              <a:buClr>
                <a:schemeClr val="dk1"/>
              </a:buClr>
              <a:buSzPts val="2000"/>
              <a:buFont typeface="Noto Sans Symbols"/>
              <a:buAutoNum type="arabicParenR"/>
            </a:pPr>
            <a:r>
              <a:rPr lang="en-IN" sz="2000"/>
              <a:t>Re-compute the </a:t>
            </a:r>
            <a:r>
              <a:rPr lang="en-IN" sz="2000">
                <a:solidFill>
                  <a:srgbClr val="FF0000"/>
                </a:solidFill>
              </a:rPr>
              <a:t>centroids</a:t>
            </a:r>
            <a:r>
              <a:rPr lang="en-IN" sz="2000"/>
              <a:t> using the current cluster memberships.</a:t>
            </a:r>
            <a:endParaRPr/>
          </a:p>
          <a:p>
            <a:pPr indent="-285750" lvl="1" marL="742950" rtl="0" algn="l">
              <a:lnSpc>
                <a:spcPct val="150000"/>
              </a:lnSpc>
              <a:spcBef>
                <a:spcPts val="400"/>
              </a:spcBef>
              <a:spcAft>
                <a:spcPts val="0"/>
              </a:spcAft>
              <a:buClr>
                <a:schemeClr val="dk1"/>
              </a:buClr>
              <a:buSzPts val="2000"/>
              <a:buFont typeface="Noto Sans Symbols"/>
              <a:buAutoNum type="arabicParenR"/>
            </a:pPr>
            <a:r>
              <a:rPr lang="en-IN" sz="2000"/>
              <a:t>Repeat the assignment (step 2) and update the centroids (step 3) until </a:t>
            </a:r>
            <a:r>
              <a:rPr lang="en-IN" sz="2000">
                <a:solidFill>
                  <a:srgbClr val="3333CC"/>
                </a:solidFill>
              </a:rPr>
              <a:t>centroids remain same or no chances in clusters</a:t>
            </a:r>
            <a:r>
              <a:rPr lang="en-IN" sz="2000"/>
              <a:t>.</a:t>
            </a:r>
            <a:endParaRPr/>
          </a:p>
          <a:p>
            <a:pPr indent="0" lvl="1" marL="457200" rtl="0" algn="l">
              <a:spcBef>
                <a:spcPts val="560"/>
              </a:spcBef>
              <a:spcAft>
                <a:spcPts val="0"/>
              </a:spcAft>
              <a:buClr>
                <a:schemeClr val="dk1"/>
              </a:buClr>
              <a:buSzPts val="2800"/>
              <a:buNone/>
            </a:pPr>
            <a:r>
              <a:t/>
            </a:r>
            <a:endParaRPr>
              <a:solidFill>
                <a:srgbClr val="3333CC"/>
              </a:solidFill>
            </a:endParaRPr>
          </a:p>
          <a:p>
            <a:pPr indent="-139700" lvl="0" marL="342900" rtl="0" algn="l">
              <a:spcBef>
                <a:spcPts val="640"/>
              </a:spcBef>
              <a:spcAft>
                <a:spcPts val="0"/>
              </a:spcAft>
              <a:buClr>
                <a:schemeClr val="dk1"/>
              </a:buClr>
              <a:buSzPts val="3200"/>
              <a:buNone/>
            </a:pPr>
            <a:r>
              <a:t/>
            </a:r>
            <a:endParaRPr/>
          </a:p>
        </p:txBody>
      </p:sp>
      <p:grpSp>
        <p:nvGrpSpPr>
          <p:cNvPr id="204" name="Google Shape;204;p29"/>
          <p:cNvGrpSpPr/>
          <p:nvPr/>
        </p:nvGrpSpPr>
        <p:grpSpPr>
          <a:xfrm>
            <a:off x="1910888" y="3576783"/>
            <a:ext cx="5322224" cy="3169693"/>
            <a:chOff x="2500283" y="3504311"/>
            <a:chExt cx="7191434" cy="3646590"/>
          </a:xfrm>
        </p:grpSpPr>
        <p:grpSp>
          <p:nvGrpSpPr>
            <p:cNvPr id="205" name="Google Shape;205;p29"/>
            <p:cNvGrpSpPr/>
            <p:nvPr/>
          </p:nvGrpSpPr>
          <p:grpSpPr>
            <a:xfrm>
              <a:off x="2500283" y="3504311"/>
              <a:ext cx="7191434" cy="3646590"/>
              <a:chOff x="1983046" y="4591857"/>
              <a:chExt cx="7191434" cy="3257383"/>
            </a:xfrm>
          </p:grpSpPr>
          <p:sp>
            <p:nvSpPr>
              <p:cNvPr id="206" name="Google Shape;206;p29"/>
              <p:cNvSpPr txBox="1"/>
              <p:nvPr/>
            </p:nvSpPr>
            <p:spPr>
              <a:xfrm>
                <a:off x="1983046" y="4890730"/>
                <a:ext cx="7191434" cy="2958510"/>
              </a:xfrm>
              <a:prstGeom prst="rect">
                <a:avLst/>
              </a:prstGeom>
              <a:blipFill rotWithShape="1">
                <a:blip r:embed="rId3">
                  <a:alphaModFix/>
                </a:blip>
                <a:stretch>
                  <a:fillRect b="-15788" l="-428" r="0" t="-420"/>
                </a:stretch>
              </a:blipFill>
              <a:ln cap="flat" cmpd="sng" w="9525">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07" name="Google Shape;207;p29"/>
              <p:cNvSpPr txBox="1"/>
              <p:nvPr/>
            </p:nvSpPr>
            <p:spPr>
              <a:xfrm>
                <a:off x="1983046" y="4591857"/>
                <a:ext cx="7191434" cy="37955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Algorithm: k-means clustering algorithm</a:t>
                </a:r>
                <a:endParaRPr/>
              </a:p>
            </p:txBody>
          </p:sp>
        </p:grpSp>
        <p:pic>
          <p:nvPicPr>
            <p:cNvPr id="208" name="Google Shape;208;p29"/>
            <p:cNvPicPr preferRelativeResize="0"/>
            <p:nvPr/>
          </p:nvPicPr>
          <p:blipFill rotWithShape="1">
            <a:blip r:embed="rId4">
              <a:alphaModFix/>
            </a:blip>
            <a:srcRect b="0" l="0" r="0" t="0"/>
            <a:stretch/>
          </p:blipFill>
          <p:spPr>
            <a:xfrm>
              <a:off x="5305022" y="4863014"/>
              <a:ext cx="2400013" cy="631883"/>
            </a:xfrm>
            <a:prstGeom prst="rect">
              <a:avLst/>
            </a:prstGeom>
            <a:noFill/>
            <a:ln>
              <a:noFill/>
            </a:ln>
          </p:spPr>
        </p:pic>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p:nvPr/>
        </p:nvSpPr>
        <p:spPr>
          <a:xfrm>
            <a:off x="0" y="0"/>
            <a:ext cx="9144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4" name="Google Shape;214;p30"/>
          <p:cNvSpPr/>
          <p:nvPr/>
        </p:nvSpPr>
        <p:spPr>
          <a:xfrm>
            <a:off x="415813" y="365126"/>
            <a:ext cx="8375585" cy="2089317"/>
          </a:xfrm>
          <a:prstGeom prst="rect">
            <a:avLst/>
          </a:prstGeom>
          <a:solidFill>
            <a:schemeClr val="lt1"/>
          </a:solidFill>
          <a:ln cap="flat" cmpd="sng" w="12700">
            <a:solidFill>
              <a:srgbClr val="DEDEDE"/>
            </a:solidFill>
            <a:prstDash val="solid"/>
            <a:round/>
            <a:headEnd len="sm" w="sm" type="none"/>
            <a:tailEnd len="sm" w="sm" type="none"/>
          </a:ln>
          <a:effectLst>
            <a:outerShdw blurRad="50800" rotWithShape="0" algn="tl" dir="2700000" dist="38100">
              <a:srgbClr val="D4CFB4">
                <a:alpha val="49803"/>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 name="Google Shape;215;p30"/>
          <p:cNvSpPr txBox="1"/>
          <p:nvPr>
            <p:ph type="title"/>
          </p:nvPr>
        </p:nvSpPr>
        <p:spPr>
          <a:xfrm>
            <a:off x="788670" y="586822"/>
            <a:ext cx="2743200" cy="164592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Calibri"/>
              <a:buNone/>
            </a:pPr>
            <a:r>
              <a:rPr lang="en-IN" sz="3200"/>
              <a:t>Example of k means:</a:t>
            </a:r>
            <a:endParaRPr/>
          </a:p>
        </p:txBody>
      </p:sp>
      <p:sp>
        <p:nvSpPr>
          <p:cNvPr id="216" name="Google Shape;216;p30"/>
          <p:cNvSpPr/>
          <p:nvPr/>
        </p:nvSpPr>
        <p:spPr>
          <a:xfrm>
            <a:off x="367806" y="1057739"/>
            <a:ext cx="96012" cy="704088"/>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17" name="Google Shape;217;p30"/>
          <p:cNvSpPr/>
          <p:nvPr/>
        </p:nvSpPr>
        <p:spPr>
          <a:xfrm rot="5400000">
            <a:off x="2999776" y="1402924"/>
            <a:ext cx="1463040" cy="13716"/>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30"/>
          <p:cNvSpPr txBox="1"/>
          <p:nvPr>
            <p:ph idx="1" type="body"/>
          </p:nvPr>
        </p:nvSpPr>
        <p:spPr>
          <a:xfrm>
            <a:off x="3937579" y="586822"/>
            <a:ext cx="4580057" cy="1645920"/>
          </a:xfrm>
          <a:prstGeom prst="rect">
            <a:avLst/>
          </a:prstGeom>
          <a:noFill/>
          <a:ln>
            <a:noFill/>
          </a:ln>
        </p:spPr>
        <p:txBody>
          <a:bodyPr anchorCtr="0" anchor="ctr" bIns="45700" lIns="91425" spcFirstLastPara="1" rIns="91425" wrap="square" tIns="45700">
            <a:normAutofit/>
          </a:bodyPr>
          <a:lstStyle/>
          <a:p>
            <a:pPr indent="-342900" lvl="0" marL="342900" rtl="0" algn="l">
              <a:spcBef>
                <a:spcPts val="0"/>
              </a:spcBef>
              <a:spcAft>
                <a:spcPts val="0"/>
              </a:spcAft>
              <a:buClr>
                <a:schemeClr val="dk1"/>
              </a:buClr>
              <a:buSzPts val="1800"/>
              <a:buChar char="•"/>
            </a:pPr>
            <a:r>
              <a:rPr lang="en-IN" sz="1800"/>
              <a:t>Problem: Suppose we have 4 types of medicines and each has two attributes (pH and weight index). Our goal is to group these objects into k=2 group of medicine.</a:t>
            </a:r>
            <a:endParaRPr/>
          </a:p>
          <a:p>
            <a:pPr indent="-228600" lvl="0" marL="342900" rtl="0" algn="l">
              <a:spcBef>
                <a:spcPts val="360"/>
              </a:spcBef>
              <a:spcAft>
                <a:spcPts val="0"/>
              </a:spcAft>
              <a:buClr>
                <a:schemeClr val="dk1"/>
              </a:buClr>
              <a:buSzPts val="1800"/>
              <a:buNone/>
            </a:pPr>
            <a:r>
              <a:t/>
            </a:r>
            <a:endParaRPr sz="1800"/>
          </a:p>
        </p:txBody>
      </p:sp>
      <p:pic>
        <p:nvPicPr>
          <p:cNvPr id="219" name="Google Shape;219;p30"/>
          <p:cNvPicPr preferRelativeResize="0"/>
          <p:nvPr/>
        </p:nvPicPr>
        <p:blipFill rotWithShape="1">
          <a:blip r:embed="rId3">
            <a:alphaModFix/>
          </a:blip>
          <a:srcRect b="0" l="0" r="0" t="0"/>
          <a:stretch/>
        </p:blipFill>
        <p:spPr>
          <a:xfrm>
            <a:off x="5127036" y="2819567"/>
            <a:ext cx="3673307" cy="3673308"/>
          </a:xfrm>
          <a:prstGeom prst="rect">
            <a:avLst/>
          </a:prstGeom>
          <a:noFill/>
          <a:ln>
            <a:noFill/>
          </a:ln>
        </p:spPr>
      </p:pic>
      <p:graphicFrame>
        <p:nvGraphicFramePr>
          <p:cNvPr id="220" name="Google Shape;220;p30"/>
          <p:cNvGraphicFramePr/>
          <p:nvPr/>
        </p:nvGraphicFramePr>
        <p:xfrm>
          <a:off x="607138" y="2975756"/>
          <a:ext cx="3000000" cy="3000000"/>
        </p:xfrm>
        <a:graphic>
          <a:graphicData uri="http://schemas.openxmlformats.org/drawingml/2006/table">
            <a:tbl>
              <a:tblPr bandRow="1" firstRow="1">
                <a:noFill/>
                <a:tableStyleId>{046514C3-6A61-460E-B0E4-B5D236EFFEAB}</a:tableStyleId>
              </a:tblPr>
              <a:tblGrid>
                <a:gridCol w="1461275"/>
                <a:gridCol w="1219750"/>
                <a:gridCol w="1461275"/>
              </a:tblGrid>
              <a:tr h="621400">
                <a:tc>
                  <a:txBody>
                    <a:bodyPr/>
                    <a:lstStyle/>
                    <a:p>
                      <a:pPr indent="0" lvl="0" marL="0" marR="0" rtl="0" algn="l">
                        <a:spcBef>
                          <a:spcPts val="0"/>
                        </a:spcBef>
                        <a:spcAft>
                          <a:spcPts val="0"/>
                        </a:spcAft>
                        <a:buNone/>
                      </a:pPr>
                      <a:r>
                        <a:rPr lang="en-IN" sz="2900" u="none" cap="none" strike="noStrike"/>
                        <a:t>Medicine</a:t>
                      </a:r>
                      <a:endParaRPr/>
                    </a:p>
                  </a:txBody>
                  <a:tcPr marT="72450" marB="72450" marR="108700" marL="108700"/>
                </a:tc>
                <a:tc>
                  <a:txBody>
                    <a:bodyPr/>
                    <a:lstStyle/>
                    <a:p>
                      <a:pPr indent="0" lvl="0" marL="0" marR="0" rtl="0" algn="l">
                        <a:spcBef>
                          <a:spcPts val="0"/>
                        </a:spcBef>
                        <a:spcAft>
                          <a:spcPts val="0"/>
                        </a:spcAft>
                        <a:buNone/>
                      </a:pPr>
                      <a:r>
                        <a:rPr lang="en-IN" sz="2900"/>
                        <a:t>Weight</a:t>
                      </a:r>
                      <a:endParaRPr/>
                    </a:p>
                  </a:txBody>
                  <a:tcPr marT="72450" marB="72450" marR="108700" marL="108700"/>
                </a:tc>
                <a:tc>
                  <a:txBody>
                    <a:bodyPr/>
                    <a:lstStyle/>
                    <a:p>
                      <a:pPr indent="0" lvl="0" marL="0" marR="0" rtl="0" algn="l">
                        <a:spcBef>
                          <a:spcPts val="0"/>
                        </a:spcBef>
                        <a:spcAft>
                          <a:spcPts val="0"/>
                        </a:spcAft>
                        <a:buNone/>
                      </a:pPr>
                      <a:r>
                        <a:rPr lang="en-IN" sz="2900"/>
                        <a:t>pH-index</a:t>
                      </a:r>
                      <a:endParaRPr/>
                    </a:p>
                  </a:txBody>
                  <a:tcPr marT="72450" marB="72450" marR="108700" marL="108700"/>
                </a:tc>
              </a:tr>
              <a:tr h="621400">
                <a:tc>
                  <a:txBody>
                    <a:bodyPr/>
                    <a:lstStyle/>
                    <a:p>
                      <a:pPr indent="0" lvl="0" marL="0" marR="0" rtl="0" algn="l">
                        <a:spcBef>
                          <a:spcPts val="0"/>
                        </a:spcBef>
                        <a:spcAft>
                          <a:spcPts val="0"/>
                        </a:spcAft>
                        <a:buNone/>
                      </a:pPr>
                      <a:r>
                        <a:rPr lang="en-IN" sz="2900"/>
                        <a:t>A</a:t>
                      </a:r>
                      <a:endParaRPr/>
                    </a:p>
                  </a:txBody>
                  <a:tcPr marT="72450" marB="72450" marR="108700" marL="108700"/>
                </a:tc>
                <a:tc>
                  <a:txBody>
                    <a:bodyPr/>
                    <a:lstStyle/>
                    <a:p>
                      <a:pPr indent="0" lvl="0" marL="0" marR="0" rtl="0" algn="l">
                        <a:spcBef>
                          <a:spcPts val="0"/>
                        </a:spcBef>
                        <a:spcAft>
                          <a:spcPts val="0"/>
                        </a:spcAft>
                        <a:buNone/>
                      </a:pPr>
                      <a:r>
                        <a:rPr lang="en-IN" sz="2900"/>
                        <a:t>1</a:t>
                      </a:r>
                      <a:endParaRPr/>
                    </a:p>
                  </a:txBody>
                  <a:tcPr marT="72450" marB="72450" marR="108700" marL="108700"/>
                </a:tc>
                <a:tc>
                  <a:txBody>
                    <a:bodyPr/>
                    <a:lstStyle/>
                    <a:p>
                      <a:pPr indent="0" lvl="0" marL="0" marR="0" rtl="0" algn="l">
                        <a:spcBef>
                          <a:spcPts val="0"/>
                        </a:spcBef>
                        <a:spcAft>
                          <a:spcPts val="0"/>
                        </a:spcAft>
                        <a:buNone/>
                      </a:pPr>
                      <a:r>
                        <a:rPr lang="en-IN" sz="2900"/>
                        <a:t>1</a:t>
                      </a:r>
                      <a:endParaRPr/>
                    </a:p>
                  </a:txBody>
                  <a:tcPr marT="72450" marB="72450" marR="108700" marL="108700"/>
                </a:tc>
              </a:tr>
              <a:tr h="621400">
                <a:tc>
                  <a:txBody>
                    <a:bodyPr/>
                    <a:lstStyle/>
                    <a:p>
                      <a:pPr indent="0" lvl="0" marL="0" marR="0" rtl="0" algn="l">
                        <a:spcBef>
                          <a:spcPts val="0"/>
                        </a:spcBef>
                        <a:spcAft>
                          <a:spcPts val="0"/>
                        </a:spcAft>
                        <a:buNone/>
                      </a:pPr>
                      <a:r>
                        <a:rPr lang="en-IN" sz="2900"/>
                        <a:t>B</a:t>
                      </a:r>
                      <a:endParaRPr/>
                    </a:p>
                  </a:txBody>
                  <a:tcPr marT="72450" marB="72450" marR="108700" marL="108700"/>
                </a:tc>
                <a:tc>
                  <a:txBody>
                    <a:bodyPr/>
                    <a:lstStyle/>
                    <a:p>
                      <a:pPr indent="0" lvl="0" marL="0" marR="0" rtl="0" algn="l">
                        <a:spcBef>
                          <a:spcPts val="0"/>
                        </a:spcBef>
                        <a:spcAft>
                          <a:spcPts val="0"/>
                        </a:spcAft>
                        <a:buNone/>
                      </a:pPr>
                      <a:r>
                        <a:rPr lang="en-IN" sz="2900"/>
                        <a:t>2</a:t>
                      </a:r>
                      <a:endParaRPr/>
                    </a:p>
                  </a:txBody>
                  <a:tcPr marT="72450" marB="72450" marR="108700" marL="108700"/>
                </a:tc>
                <a:tc>
                  <a:txBody>
                    <a:bodyPr/>
                    <a:lstStyle/>
                    <a:p>
                      <a:pPr indent="0" lvl="0" marL="0" marR="0" rtl="0" algn="l">
                        <a:spcBef>
                          <a:spcPts val="0"/>
                        </a:spcBef>
                        <a:spcAft>
                          <a:spcPts val="0"/>
                        </a:spcAft>
                        <a:buNone/>
                      </a:pPr>
                      <a:r>
                        <a:rPr lang="en-IN" sz="2900"/>
                        <a:t>1</a:t>
                      </a:r>
                      <a:endParaRPr/>
                    </a:p>
                  </a:txBody>
                  <a:tcPr marT="72450" marB="72450" marR="108700" marL="108700"/>
                </a:tc>
              </a:tr>
              <a:tr h="621400">
                <a:tc>
                  <a:txBody>
                    <a:bodyPr/>
                    <a:lstStyle/>
                    <a:p>
                      <a:pPr indent="0" lvl="0" marL="0" marR="0" rtl="0" algn="l">
                        <a:spcBef>
                          <a:spcPts val="0"/>
                        </a:spcBef>
                        <a:spcAft>
                          <a:spcPts val="0"/>
                        </a:spcAft>
                        <a:buNone/>
                      </a:pPr>
                      <a:r>
                        <a:rPr lang="en-IN" sz="2900"/>
                        <a:t>C</a:t>
                      </a:r>
                      <a:endParaRPr/>
                    </a:p>
                  </a:txBody>
                  <a:tcPr marT="72450" marB="72450" marR="108700" marL="108700"/>
                </a:tc>
                <a:tc>
                  <a:txBody>
                    <a:bodyPr/>
                    <a:lstStyle/>
                    <a:p>
                      <a:pPr indent="0" lvl="0" marL="0" marR="0" rtl="0" algn="l">
                        <a:spcBef>
                          <a:spcPts val="0"/>
                        </a:spcBef>
                        <a:spcAft>
                          <a:spcPts val="0"/>
                        </a:spcAft>
                        <a:buNone/>
                      </a:pPr>
                      <a:r>
                        <a:rPr lang="en-IN" sz="2900"/>
                        <a:t>4</a:t>
                      </a:r>
                      <a:endParaRPr/>
                    </a:p>
                  </a:txBody>
                  <a:tcPr marT="72450" marB="72450" marR="108700" marL="108700"/>
                </a:tc>
                <a:tc>
                  <a:txBody>
                    <a:bodyPr/>
                    <a:lstStyle/>
                    <a:p>
                      <a:pPr indent="0" lvl="0" marL="0" marR="0" rtl="0" algn="l">
                        <a:spcBef>
                          <a:spcPts val="0"/>
                        </a:spcBef>
                        <a:spcAft>
                          <a:spcPts val="0"/>
                        </a:spcAft>
                        <a:buNone/>
                      </a:pPr>
                      <a:r>
                        <a:rPr lang="en-IN" sz="2900"/>
                        <a:t>3</a:t>
                      </a:r>
                      <a:endParaRPr/>
                    </a:p>
                  </a:txBody>
                  <a:tcPr marT="72450" marB="72450" marR="108700" marL="108700"/>
                </a:tc>
              </a:tr>
              <a:tr h="621400">
                <a:tc>
                  <a:txBody>
                    <a:bodyPr/>
                    <a:lstStyle/>
                    <a:p>
                      <a:pPr indent="0" lvl="0" marL="0" marR="0" rtl="0" algn="l">
                        <a:spcBef>
                          <a:spcPts val="0"/>
                        </a:spcBef>
                        <a:spcAft>
                          <a:spcPts val="0"/>
                        </a:spcAft>
                        <a:buNone/>
                      </a:pPr>
                      <a:r>
                        <a:rPr lang="en-IN" sz="2900"/>
                        <a:t>D</a:t>
                      </a:r>
                      <a:endParaRPr/>
                    </a:p>
                  </a:txBody>
                  <a:tcPr marT="72450" marB="72450" marR="108700" marL="108700"/>
                </a:tc>
                <a:tc>
                  <a:txBody>
                    <a:bodyPr/>
                    <a:lstStyle/>
                    <a:p>
                      <a:pPr indent="0" lvl="0" marL="0" marR="0" rtl="0" algn="l">
                        <a:spcBef>
                          <a:spcPts val="0"/>
                        </a:spcBef>
                        <a:spcAft>
                          <a:spcPts val="0"/>
                        </a:spcAft>
                        <a:buNone/>
                      </a:pPr>
                      <a:r>
                        <a:rPr lang="en-IN" sz="2900"/>
                        <a:t>5</a:t>
                      </a:r>
                      <a:endParaRPr/>
                    </a:p>
                  </a:txBody>
                  <a:tcPr marT="72450" marB="72450" marR="108700" marL="108700"/>
                </a:tc>
                <a:tc>
                  <a:txBody>
                    <a:bodyPr/>
                    <a:lstStyle/>
                    <a:p>
                      <a:pPr indent="0" lvl="0" marL="0" marR="0" rtl="0" algn="l">
                        <a:spcBef>
                          <a:spcPts val="0"/>
                        </a:spcBef>
                        <a:spcAft>
                          <a:spcPts val="0"/>
                        </a:spcAft>
                        <a:buNone/>
                      </a:pPr>
                      <a:r>
                        <a:rPr lang="en-IN" sz="2900"/>
                        <a:t>4</a:t>
                      </a:r>
                      <a:endParaRPr/>
                    </a:p>
                  </a:txBody>
                  <a:tcPr marT="72450" marB="72450" marR="108700" marL="10870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sz="5400"/>
              <a:t>Example of k-means: iteration 1</a:t>
            </a:r>
            <a:br>
              <a:rPr lang="en-IN" sz="5400"/>
            </a:br>
            <a:r>
              <a:rPr lang="en-IN" sz="2200"/>
              <a:t>Step 1: Use initial seed points for partitioning. </a:t>
            </a:r>
            <a:br>
              <a:rPr lang="en-IN" sz="2200"/>
            </a:br>
            <a:endParaRPr sz="5400"/>
          </a:p>
        </p:txBody>
      </p:sp>
      <p:sp>
        <p:nvSpPr>
          <p:cNvPr id="226" name="Google Shape;226;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t/>
            </a:r>
            <a:endParaRPr sz="2400"/>
          </a:p>
        </p:txBody>
      </p:sp>
      <p:pic>
        <p:nvPicPr>
          <p:cNvPr id="227" name="Google Shape;227;p31"/>
          <p:cNvPicPr preferRelativeResize="0"/>
          <p:nvPr/>
        </p:nvPicPr>
        <p:blipFill rotWithShape="1">
          <a:blip r:embed="rId3">
            <a:alphaModFix/>
          </a:blip>
          <a:srcRect b="0" l="0" r="0" t="0"/>
          <a:stretch/>
        </p:blipFill>
        <p:spPr>
          <a:xfrm>
            <a:off x="5194457" y="2610246"/>
            <a:ext cx="3323063" cy="3323063"/>
          </a:xfrm>
          <a:prstGeom prst="rect">
            <a:avLst/>
          </a:prstGeom>
          <a:noFill/>
          <a:ln>
            <a:noFill/>
          </a:ln>
        </p:spPr>
      </p:pic>
      <p:sp>
        <p:nvSpPr>
          <p:cNvPr id="228" name="Google Shape;228;p31"/>
          <p:cNvSpPr txBox="1"/>
          <p:nvPr/>
        </p:nvSpPr>
        <p:spPr>
          <a:xfrm>
            <a:off x="1099923" y="2321472"/>
            <a:ext cx="4566315" cy="646331"/>
          </a:xfrm>
          <a:prstGeom prst="rect">
            <a:avLst/>
          </a:prstGeom>
          <a:blipFill rotWithShape="1">
            <a:blip r:embed="rId4">
              <a:alphaModFix/>
            </a:blip>
            <a:stretch>
              <a:fillRect b="0" l="-1066" r="-132" t="-565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pic>
        <p:nvPicPr>
          <p:cNvPr id="229" name="Google Shape;229;p31"/>
          <p:cNvPicPr preferRelativeResize="0"/>
          <p:nvPr/>
        </p:nvPicPr>
        <p:blipFill rotWithShape="1">
          <a:blip r:embed="rId5">
            <a:alphaModFix/>
          </a:blip>
          <a:srcRect b="0" l="0" r="0" t="0"/>
          <a:stretch/>
        </p:blipFill>
        <p:spPr>
          <a:xfrm>
            <a:off x="824943" y="3024199"/>
            <a:ext cx="1774090" cy="554784"/>
          </a:xfrm>
          <a:prstGeom prst="rect">
            <a:avLst/>
          </a:prstGeom>
          <a:noFill/>
          <a:ln>
            <a:noFill/>
          </a:ln>
        </p:spPr>
      </p:pic>
      <p:sp>
        <p:nvSpPr>
          <p:cNvPr id="230" name="Google Shape;230;p31"/>
          <p:cNvSpPr txBox="1"/>
          <p:nvPr/>
        </p:nvSpPr>
        <p:spPr>
          <a:xfrm>
            <a:off x="-333002" y="3767210"/>
            <a:ext cx="6718378" cy="298159"/>
          </a:xfrm>
          <a:prstGeom prst="rect">
            <a:avLst/>
          </a:prstGeom>
          <a:blipFill rotWithShape="1">
            <a:blip r:embed="rId6">
              <a:alphaModFix/>
            </a:blip>
            <a:stretch>
              <a:fillRect b="-2040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31" name="Google Shape;231;p31"/>
          <p:cNvSpPr txBox="1"/>
          <p:nvPr/>
        </p:nvSpPr>
        <p:spPr>
          <a:xfrm>
            <a:off x="1262178" y="5761134"/>
            <a:ext cx="1893724" cy="430246"/>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32" name="Google Shape;232;p31"/>
          <p:cNvSpPr txBox="1"/>
          <p:nvPr/>
        </p:nvSpPr>
        <p:spPr>
          <a:xfrm>
            <a:off x="-24993" y="5166245"/>
            <a:ext cx="6581289" cy="298159"/>
          </a:xfrm>
          <a:prstGeom prst="rect">
            <a:avLst/>
          </a:prstGeom>
          <a:blipFill rotWithShape="1">
            <a:blip r:embed="rId8">
              <a:alphaModFix/>
            </a:blip>
            <a:stretch>
              <a:fillRect b="-12244" l="-1109"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33" name="Google Shape;233;p31"/>
          <p:cNvSpPr txBox="1"/>
          <p:nvPr/>
        </p:nvSpPr>
        <p:spPr>
          <a:xfrm>
            <a:off x="526269" y="4440996"/>
            <a:ext cx="2966838" cy="338554"/>
          </a:xfrm>
          <a:prstGeom prst="rect">
            <a:avLst/>
          </a:prstGeom>
          <a:blipFill rotWithShape="1">
            <a:blip r:embed="rId9">
              <a:alphaModFix/>
            </a:blip>
            <a:stretch>
              <a:fillRect b="-23633" l="-1026" r="0" t="-545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34" name="Google Shape;234;p31"/>
          <p:cNvSpPr txBox="1"/>
          <p:nvPr/>
        </p:nvSpPr>
        <p:spPr>
          <a:xfrm>
            <a:off x="-24993" y="5153300"/>
            <a:ext cx="6795963" cy="298159"/>
          </a:xfrm>
          <a:prstGeom prst="rect">
            <a:avLst/>
          </a:prstGeom>
          <a:blipFill rotWithShape="1">
            <a:blip r:embed="rId10">
              <a:alphaModFix/>
            </a:blip>
            <a:stretch>
              <a:fillRect b="-12244" l="-1074"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35" name="Google Shape;235;p31"/>
          <p:cNvSpPr txBox="1"/>
          <p:nvPr/>
        </p:nvSpPr>
        <p:spPr>
          <a:xfrm>
            <a:off x="1262178" y="5761134"/>
            <a:ext cx="1810367" cy="430246"/>
          </a:xfrm>
          <a:prstGeom prst="rect">
            <a:avLst/>
          </a:prstGeom>
          <a:blipFill rotWithShape="1">
            <a:blip r:embed="rId11">
              <a:alphaModFix/>
            </a:blip>
            <a:stretch>
              <a:fillRect b="-1549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36" name="Google Shape;236;p31"/>
          <p:cNvSpPr txBox="1"/>
          <p:nvPr/>
        </p:nvSpPr>
        <p:spPr>
          <a:xfrm>
            <a:off x="4339233" y="4461470"/>
            <a:ext cx="2958823" cy="338554"/>
          </a:xfrm>
          <a:prstGeom prst="rect">
            <a:avLst/>
          </a:prstGeom>
          <a:blipFill rotWithShape="1">
            <a:blip r:embed="rId12">
              <a:alphaModFix/>
            </a:blip>
            <a:stretch>
              <a:fillRect b="-23633" l="-1236" r="0" t="-5453"/>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37" name="Google Shape;237;p31"/>
          <p:cNvSpPr txBox="1"/>
          <p:nvPr/>
        </p:nvSpPr>
        <p:spPr>
          <a:xfrm>
            <a:off x="37429" y="5164662"/>
            <a:ext cx="6586611" cy="298159"/>
          </a:xfrm>
          <a:prstGeom prst="rect">
            <a:avLst/>
          </a:prstGeom>
          <a:blipFill rotWithShape="1">
            <a:blip r:embed="rId13">
              <a:alphaModFix/>
            </a:blip>
            <a:stretch>
              <a:fillRect b="-12244" l="-1108"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38" name="Google Shape;238;p31"/>
          <p:cNvSpPr txBox="1"/>
          <p:nvPr/>
        </p:nvSpPr>
        <p:spPr>
          <a:xfrm>
            <a:off x="1262177" y="5782887"/>
            <a:ext cx="1810367" cy="430246"/>
          </a:xfrm>
          <a:prstGeom prst="rect">
            <a:avLst/>
          </a:prstGeom>
          <a:blipFill rotWithShape="1">
            <a:blip r:embed="rId14">
              <a:alphaModFix/>
            </a:blip>
            <a:stretch>
              <a:fillRect b="-15712"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39" name="Google Shape;239;p31"/>
          <p:cNvSpPr txBox="1"/>
          <p:nvPr/>
        </p:nvSpPr>
        <p:spPr>
          <a:xfrm>
            <a:off x="1300712" y="5756645"/>
            <a:ext cx="1733295" cy="438262"/>
          </a:xfrm>
          <a:prstGeom prst="rect">
            <a:avLst/>
          </a:prstGeom>
          <a:blipFill rotWithShape="1">
            <a:blip r:embed="rId15">
              <a:alphaModFix/>
            </a:blip>
            <a:stretch>
              <a:fillRect b="-15276"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40" name="Google Shape;240;p31"/>
          <p:cNvSpPr txBox="1"/>
          <p:nvPr/>
        </p:nvSpPr>
        <p:spPr>
          <a:xfrm>
            <a:off x="-30315" y="5161758"/>
            <a:ext cx="6586611" cy="298159"/>
          </a:xfrm>
          <a:prstGeom prst="rect">
            <a:avLst/>
          </a:prstGeom>
          <a:blipFill rotWithShape="1">
            <a:blip r:embed="rId16">
              <a:alphaModFix/>
            </a:blip>
            <a:stretch>
              <a:fillRect b="-12244" l="-1108"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41" name="Google Shape;241;p31"/>
          <p:cNvSpPr txBox="1"/>
          <p:nvPr/>
        </p:nvSpPr>
        <p:spPr>
          <a:xfrm>
            <a:off x="-58389" y="5179585"/>
            <a:ext cx="7102992" cy="298159"/>
          </a:xfrm>
          <a:prstGeom prst="rect">
            <a:avLst/>
          </a:prstGeom>
          <a:blipFill rotWithShape="1">
            <a:blip r:embed="rId17">
              <a:alphaModFix/>
            </a:blip>
            <a:stretch>
              <a:fillRect b="-12244" l="-1028"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42" name="Google Shape;242;p31"/>
          <p:cNvSpPr txBox="1"/>
          <p:nvPr/>
        </p:nvSpPr>
        <p:spPr>
          <a:xfrm>
            <a:off x="534284" y="4726093"/>
            <a:ext cx="2958823" cy="338554"/>
          </a:xfrm>
          <a:prstGeom prst="rect">
            <a:avLst/>
          </a:prstGeom>
          <a:blipFill rotWithShape="1">
            <a:blip r:embed="rId18">
              <a:alphaModFix/>
            </a:blip>
            <a:stretch>
              <a:fillRect b="-21426" l="-1236" r="0" t="-535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43" name="Google Shape;243;p31"/>
          <p:cNvSpPr txBox="1"/>
          <p:nvPr/>
        </p:nvSpPr>
        <p:spPr>
          <a:xfrm>
            <a:off x="1262178" y="5808961"/>
            <a:ext cx="1893724" cy="410625"/>
          </a:xfrm>
          <a:prstGeom prst="rect">
            <a:avLst/>
          </a:prstGeom>
          <a:blipFill rotWithShape="1">
            <a:blip r:embed="rId19">
              <a:alphaModFix/>
            </a:blip>
            <a:stretch>
              <a:fillRect b="-14924" l="0" r="0" t="-149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44" name="Google Shape;244;p31"/>
          <p:cNvSpPr txBox="1"/>
          <p:nvPr/>
        </p:nvSpPr>
        <p:spPr>
          <a:xfrm>
            <a:off x="-58389" y="5161256"/>
            <a:ext cx="7102992" cy="298159"/>
          </a:xfrm>
          <a:prstGeom prst="rect">
            <a:avLst/>
          </a:prstGeom>
          <a:blipFill rotWithShape="1">
            <a:blip r:embed="rId20">
              <a:alphaModFix/>
            </a:blip>
            <a:stretch>
              <a:fillRect b="-12244" l="-1028"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
        <p:nvSpPr>
          <p:cNvPr id="245" name="Google Shape;245;p31"/>
          <p:cNvSpPr txBox="1"/>
          <p:nvPr/>
        </p:nvSpPr>
        <p:spPr>
          <a:xfrm>
            <a:off x="1262178" y="5813753"/>
            <a:ext cx="1893724" cy="410625"/>
          </a:xfrm>
          <a:prstGeom prst="rect">
            <a:avLst/>
          </a:prstGeom>
          <a:blipFill rotWithShape="1">
            <a:blip r:embed="rId21">
              <a:alphaModFix/>
            </a:blip>
            <a:stretch>
              <a:fillRect b="-14924" l="0" r="0" t="-149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latin typeface="Calibri"/>
                <a:ea typeface="Calibri"/>
                <a:cs typeface="Calibri"/>
                <a:sym typeface="Calibri"/>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338AD"/>
              </a:buClr>
              <a:buSzPts val="2800"/>
              <a:buFont typeface="Calibri"/>
              <a:buNone/>
            </a:pPr>
            <a:r>
              <a:rPr lang="en-IN" sz="2800">
                <a:solidFill>
                  <a:srgbClr val="1338AD"/>
                </a:solidFill>
              </a:rPr>
              <a:t>Introduction to Regression</a:t>
            </a:r>
            <a:endParaRPr/>
          </a:p>
        </p:txBody>
      </p:sp>
      <p:sp>
        <p:nvSpPr>
          <p:cNvPr id="91" name="Google Shape;91;p14"/>
          <p:cNvSpPr txBox="1"/>
          <p:nvPr>
            <p:ph idx="1" type="body"/>
          </p:nvPr>
        </p:nvSpPr>
        <p:spPr>
          <a:xfrm>
            <a:off x="457200" y="1219200"/>
            <a:ext cx="8382000" cy="5410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IN" sz="2400"/>
              <a:t>Regression analysis is the part of statistics that investigates the relationship between two or more variables related in a nondeterministic fashion.</a:t>
            </a:r>
            <a:endParaRPr/>
          </a:p>
          <a:p>
            <a:pPr indent="-342900" lvl="0" marL="342900" rtl="0" algn="just">
              <a:spcBef>
                <a:spcPts val="480"/>
              </a:spcBef>
              <a:spcAft>
                <a:spcPts val="0"/>
              </a:spcAft>
              <a:buClr>
                <a:schemeClr val="dk1"/>
              </a:buClr>
              <a:buSzPts val="2400"/>
              <a:buChar char="•"/>
            </a:pPr>
            <a:r>
              <a:rPr lang="en-IN" sz="2400"/>
              <a:t>Linear regression attempts to model the relationship between two variables by fitting a linear equation to observed data. </a:t>
            </a:r>
            <a:endParaRPr/>
          </a:p>
          <a:p>
            <a:pPr indent="-342900" lvl="0" marL="342900" rtl="0" algn="just">
              <a:spcBef>
                <a:spcPts val="480"/>
              </a:spcBef>
              <a:spcAft>
                <a:spcPts val="0"/>
              </a:spcAft>
              <a:buClr>
                <a:schemeClr val="dk1"/>
              </a:buClr>
              <a:buSzPts val="2400"/>
              <a:buChar char="•"/>
            </a:pPr>
            <a:r>
              <a:rPr lang="en-IN" sz="2400"/>
              <a:t>One variable is considered to be an explanatory variable, and the other is considered to be a dependent variable. </a:t>
            </a:r>
            <a:endParaRPr/>
          </a:p>
          <a:p>
            <a:pPr indent="-342900" lvl="0" marL="342900" rtl="0" algn="just">
              <a:spcBef>
                <a:spcPts val="480"/>
              </a:spcBef>
              <a:spcAft>
                <a:spcPts val="0"/>
              </a:spcAft>
              <a:buClr>
                <a:schemeClr val="dk1"/>
              </a:buClr>
              <a:buSzPts val="2400"/>
              <a:buChar char="•"/>
            </a:pPr>
            <a:r>
              <a:rPr lang="en-IN" sz="2400"/>
              <a:t>For example, a modeler might want to relate the weights of individuals to their heights using a linear regression model.</a:t>
            </a:r>
            <a:endParaRPr/>
          </a:p>
          <a:p>
            <a:pPr indent="-342900" lvl="0" marL="342900" rtl="0" algn="just">
              <a:spcBef>
                <a:spcPts val="480"/>
              </a:spcBef>
              <a:spcAft>
                <a:spcPts val="0"/>
              </a:spcAft>
              <a:buClr>
                <a:schemeClr val="dk1"/>
              </a:buClr>
              <a:buSzPts val="2400"/>
              <a:buChar char="•"/>
            </a:pPr>
            <a:r>
              <a:rPr lang="en-IN" sz="2400"/>
              <a:t>Before attempting to fit a linear model to observed data, a modeler should first determine whether or not there is a relationship between the variables of interest.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742950" y="338328"/>
            <a:ext cx="7658100" cy="665282"/>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sz="5400"/>
              <a:t>Example of k-means: iteration 1</a:t>
            </a:r>
            <a:endParaRPr/>
          </a:p>
        </p:txBody>
      </p:sp>
      <p:sp>
        <p:nvSpPr>
          <p:cNvPr id="251" name="Google Shape;251;p32"/>
          <p:cNvSpPr txBox="1"/>
          <p:nvPr>
            <p:ph idx="1" type="body"/>
          </p:nvPr>
        </p:nvSpPr>
        <p:spPr>
          <a:xfrm>
            <a:off x="742950" y="1419084"/>
            <a:ext cx="7658100" cy="52842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IN" sz="2400"/>
              <a:t>Step 1: Use initial seed points for partitioning. </a:t>
            </a:r>
            <a:endParaRPr/>
          </a:p>
        </p:txBody>
      </p:sp>
      <p:sp>
        <p:nvSpPr>
          <p:cNvPr id="252" name="Google Shape;252;p32"/>
          <p:cNvSpPr/>
          <p:nvPr/>
        </p:nvSpPr>
        <p:spPr>
          <a:xfrm>
            <a:off x="0" y="2141750"/>
            <a:ext cx="9144000" cy="471625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3" name="Google Shape;253;p32"/>
          <p:cNvSpPr/>
          <p:nvPr/>
        </p:nvSpPr>
        <p:spPr>
          <a:xfrm>
            <a:off x="241173"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4" name="Google Shape;254;p32"/>
          <p:cNvPicPr preferRelativeResize="0"/>
          <p:nvPr/>
        </p:nvPicPr>
        <p:blipFill rotWithShape="1">
          <a:blip r:embed="rId3">
            <a:alphaModFix/>
          </a:blip>
          <a:srcRect b="21693" l="0" r="2000" t="0"/>
          <a:stretch/>
        </p:blipFill>
        <p:spPr>
          <a:xfrm>
            <a:off x="1157949" y="2778663"/>
            <a:ext cx="2466387" cy="2577748"/>
          </a:xfrm>
          <a:prstGeom prst="rect">
            <a:avLst/>
          </a:prstGeom>
          <a:noFill/>
          <a:ln>
            <a:noFill/>
          </a:ln>
        </p:spPr>
      </p:pic>
      <p:sp>
        <p:nvSpPr>
          <p:cNvPr id="255" name="Google Shape;255;p32"/>
          <p:cNvSpPr/>
          <p:nvPr/>
        </p:nvSpPr>
        <p:spPr>
          <a:xfrm>
            <a:off x="4691062"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6" name="Google Shape;256;p32"/>
          <p:cNvPicPr preferRelativeResize="0"/>
          <p:nvPr/>
        </p:nvPicPr>
        <p:blipFill rotWithShape="1">
          <a:blip r:embed="rId4">
            <a:alphaModFix/>
          </a:blip>
          <a:srcRect b="0" l="0" r="0" t="0"/>
          <a:stretch/>
        </p:blipFill>
        <p:spPr>
          <a:xfrm>
            <a:off x="5194457" y="2610246"/>
            <a:ext cx="3323063" cy="3323063"/>
          </a:xfrm>
          <a:prstGeom prst="rect">
            <a:avLst/>
          </a:prstGeom>
          <a:noFill/>
          <a:ln>
            <a:noFill/>
          </a:ln>
        </p:spPr>
      </p:pic>
      <p:sp>
        <p:nvSpPr>
          <p:cNvPr id="257" name="Google Shape;257;p32"/>
          <p:cNvSpPr txBox="1"/>
          <p:nvPr/>
        </p:nvSpPr>
        <p:spPr>
          <a:xfrm>
            <a:off x="908706" y="5235653"/>
            <a:ext cx="297084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Assign each object to the cluster with the nearest seed point (mean).</a:t>
            </a:r>
            <a:endParaRPr/>
          </a:p>
        </p:txBody>
      </p:sp>
      <p:sp>
        <p:nvSpPr>
          <p:cNvPr id="258" name="Google Shape;258;p32"/>
          <p:cNvSpPr txBox="1"/>
          <p:nvPr/>
        </p:nvSpPr>
        <p:spPr>
          <a:xfrm>
            <a:off x="657812" y="2560065"/>
            <a:ext cx="13336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Seed Points: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742950" y="338328"/>
            <a:ext cx="7658100" cy="665282"/>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sz="5400"/>
              <a:t>Example of k-means: iteration 1</a:t>
            </a:r>
            <a:endParaRPr sz="5400"/>
          </a:p>
        </p:txBody>
      </p:sp>
      <p:sp>
        <p:nvSpPr>
          <p:cNvPr id="264" name="Google Shape;264;p33"/>
          <p:cNvSpPr txBox="1"/>
          <p:nvPr>
            <p:ph idx="1" type="body"/>
          </p:nvPr>
        </p:nvSpPr>
        <p:spPr>
          <a:xfrm>
            <a:off x="742950" y="1419084"/>
            <a:ext cx="7658100" cy="52842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IN" sz="2400"/>
              <a:t>Step 2: Renew membership based on new centroids.. </a:t>
            </a:r>
            <a:endParaRPr/>
          </a:p>
        </p:txBody>
      </p:sp>
      <p:sp>
        <p:nvSpPr>
          <p:cNvPr id="265" name="Google Shape;265;p33"/>
          <p:cNvSpPr/>
          <p:nvPr/>
        </p:nvSpPr>
        <p:spPr>
          <a:xfrm>
            <a:off x="0" y="2141750"/>
            <a:ext cx="9144000" cy="471625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6" name="Google Shape;266;p33"/>
          <p:cNvSpPr/>
          <p:nvPr/>
        </p:nvSpPr>
        <p:spPr>
          <a:xfrm>
            <a:off x="241173"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67" name="Google Shape;267;p33"/>
          <p:cNvPicPr preferRelativeResize="0"/>
          <p:nvPr/>
        </p:nvPicPr>
        <p:blipFill rotWithShape="1">
          <a:blip r:embed="rId3">
            <a:alphaModFix/>
          </a:blip>
          <a:srcRect b="21693" l="0" r="2000" t="0"/>
          <a:stretch/>
        </p:blipFill>
        <p:spPr>
          <a:xfrm>
            <a:off x="1066523" y="2502252"/>
            <a:ext cx="2466387" cy="2577748"/>
          </a:xfrm>
          <a:prstGeom prst="rect">
            <a:avLst/>
          </a:prstGeom>
          <a:noFill/>
          <a:ln>
            <a:noFill/>
          </a:ln>
        </p:spPr>
      </p:pic>
      <p:sp>
        <p:nvSpPr>
          <p:cNvPr id="268" name="Google Shape;268;p33"/>
          <p:cNvSpPr/>
          <p:nvPr/>
        </p:nvSpPr>
        <p:spPr>
          <a:xfrm>
            <a:off x="4691062"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9" name="Google Shape;269;p33"/>
          <p:cNvSpPr txBox="1"/>
          <p:nvPr/>
        </p:nvSpPr>
        <p:spPr>
          <a:xfrm>
            <a:off x="908706" y="5235653"/>
            <a:ext cx="2970844"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Assign each object to the cluster with the nearest seed point (mean).</a:t>
            </a:r>
            <a:endParaRPr/>
          </a:p>
        </p:txBody>
      </p:sp>
      <p:sp>
        <p:nvSpPr>
          <p:cNvPr id="270" name="Google Shape;270;p33"/>
          <p:cNvSpPr txBox="1"/>
          <p:nvPr/>
        </p:nvSpPr>
        <p:spPr>
          <a:xfrm>
            <a:off x="657812" y="2560065"/>
            <a:ext cx="133369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Seed Points:</a:t>
            </a:r>
            <a:endParaRPr/>
          </a:p>
        </p:txBody>
      </p:sp>
      <p:pic>
        <p:nvPicPr>
          <p:cNvPr id="271" name="Google Shape;271;p33"/>
          <p:cNvPicPr preferRelativeResize="0"/>
          <p:nvPr/>
        </p:nvPicPr>
        <p:blipFill rotWithShape="1">
          <a:blip r:embed="rId4">
            <a:alphaModFix/>
          </a:blip>
          <a:srcRect b="0" l="0" r="0" t="0"/>
          <a:stretch/>
        </p:blipFill>
        <p:spPr>
          <a:xfrm>
            <a:off x="4891911" y="2528202"/>
            <a:ext cx="3727633" cy="3727633"/>
          </a:xfrm>
          <a:prstGeom prst="rect">
            <a:avLst/>
          </a:prstGeom>
          <a:noFill/>
          <a:ln>
            <a:noFill/>
          </a:ln>
        </p:spPr>
      </p:pic>
      <p:cxnSp>
        <p:nvCxnSpPr>
          <p:cNvPr id="272" name="Google Shape;272;p33"/>
          <p:cNvCxnSpPr/>
          <p:nvPr/>
        </p:nvCxnSpPr>
        <p:spPr>
          <a:xfrm>
            <a:off x="5370749" y="3153508"/>
            <a:ext cx="1037063" cy="2692734"/>
          </a:xfrm>
          <a:prstGeom prst="straightConnector1">
            <a:avLst/>
          </a:prstGeom>
          <a:noFill/>
          <a:ln cap="flat" cmpd="sng" w="57150">
            <a:solidFill>
              <a:srgbClr val="4A7DBA"/>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4"/>
          <p:cNvSpPr txBox="1"/>
          <p:nvPr>
            <p:ph type="title"/>
          </p:nvPr>
        </p:nvSpPr>
        <p:spPr>
          <a:xfrm>
            <a:off x="742950" y="338328"/>
            <a:ext cx="7658100" cy="57623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sz="5400"/>
              <a:t>Example of k-means: iteration 1</a:t>
            </a:r>
            <a:endParaRPr sz="5400"/>
          </a:p>
        </p:txBody>
      </p:sp>
      <p:sp>
        <p:nvSpPr>
          <p:cNvPr id="278" name="Google Shape;278;p34"/>
          <p:cNvSpPr txBox="1"/>
          <p:nvPr>
            <p:ph idx="1" type="body"/>
          </p:nvPr>
        </p:nvSpPr>
        <p:spPr>
          <a:xfrm>
            <a:off x="742950" y="1419084"/>
            <a:ext cx="7658100" cy="52842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IN" sz="2400"/>
              <a:t>Step 3: Compute new centroids of the current partition.</a:t>
            </a:r>
            <a:endParaRPr sz="2400"/>
          </a:p>
        </p:txBody>
      </p:sp>
      <p:sp>
        <p:nvSpPr>
          <p:cNvPr id="279" name="Google Shape;279;p34"/>
          <p:cNvSpPr/>
          <p:nvPr/>
        </p:nvSpPr>
        <p:spPr>
          <a:xfrm>
            <a:off x="0" y="2141750"/>
            <a:ext cx="9144000" cy="471625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0" name="Google Shape;280;p34"/>
          <p:cNvSpPr/>
          <p:nvPr/>
        </p:nvSpPr>
        <p:spPr>
          <a:xfrm>
            <a:off x="241173"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81" name="Google Shape;281;p34"/>
          <p:cNvPicPr preferRelativeResize="0"/>
          <p:nvPr/>
        </p:nvPicPr>
        <p:blipFill rotWithShape="1">
          <a:blip r:embed="rId3">
            <a:alphaModFix/>
          </a:blip>
          <a:srcRect b="0" l="1" r="-3184" t="41270"/>
          <a:stretch/>
        </p:blipFill>
        <p:spPr>
          <a:xfrm>
            <a:off x="1097438" y="4100945"/>
            <a:ext cx="2574017" cy="1933292"/>
          </a:xfrm>
          <a:prstGeom prst="rect">
            <a:avLst/>
          </a:prstGeom>
          <a:noFill/>
          <a:ln>
            <a:noFill/>
          </a:ln>
        </p:spPr>
      </p:pic>
      <p:sp>
        <p:nvSpPr>
          <p:cNvPr id="282" name="Google Shape;282;p34"/>
          <p:cNvSpPr/>
          <p:nvPr/>
        </p:nvSpPr>
        <p:spPr>
          <a:xfrm>
            <a:off x="4691062"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3" name="Google Shape;283;p34"/>
          <p:cNvSpPr txBox="1"/>
          <p:nvPr/>
        </p:nvSpPr>
        <p:spPr>
          <a:xfrm>
            <a:off x="656954" y="2592343"/>
            <a:ext cx="337861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Knowing the members of each cluster, compute the new centroid for each cluster based on these new membership assignment. </a:t>
            </a:r>
            <a:endParaRPr/>
          </a:p>
        </p:txBody>
      </p:sp>
      <p:sp>
        <p:nvSpPr>
          <p:cNvPr id="284" name="Google Shape;284;p34"/>
          <p:cNvSpPr txBox="1"/>
          <p:nvPr/>
        </p:nvSpPr>
        <p:spPr>
          <a:xfrm>
            <a:off x="2384446" y="5531005"/>
            <a:ext cx="13692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=(3.66, 2.66)</a:t>
            </a:r>
            <a:endParaRPr/>
          </a:p>
        </p:txBody>
      </p:sp>
      <p:grpSp>
        <p:nvGrpSpPr>
          <p:cNvPr id="285" name="Google Shape;285;p34"/>
          <p:cNvGrpSpPr/>
          <p:nvPr/>
        </p:nvGrpSpPr>
        <p:grpSpPr>
          <a:xfrm>
            <a:off x="4867403" y="2423160"/>
            <a:ext cx="3857492" cy="3857492"/>
            <a:chOff x="6489871" y="2423160"/>
            <a:chExt cx="5143322" cy="3857492"/>
          </a:xfrm>
        </p:grpSpPr>
        <p:pic>
          <p:nvPicPr>
            <p:cNvPr id="286" name="Google Shape;286;p34"/>
            <p:cNvPicPr preferRelativeResize="0"/>
            <p:nvPr/>
          </p:nvPicPr>
          <p:blipFill rotWithShape="1">
            <a:blip r:embed="rId4">
              <a:alphaModFix/>
            </a:blip>
            <a:srcRect b="0" l="0" r="0" t="0"/>
            <a:stretch/>
          </p:blipFill>
          <p:spPr>
            <a:xfrm>
              <a:off x="6489871" y="2423160"/>
              <a:ext cx="5143322" cy="3857492"/>
            </a:xfrm>
            <a:prstGeom prst="rect">
              <a:avLst/>
            </a:prstGeom>
            <a:noFill/>
            <a:ln>
              <a:noFill/>
            </a:ln>
          </p:spPr>
        </p:pic>
        <p:cxnSp>
          <p:nvCxnSpPr>
            <p:cNvPr id="287" name="Google Shape;287;p34"/>
            <p:cNvCxnSpPr/>
            <p:nvPr/>
          </p:nvCxnSpPr>
          <p:spPr>
            <a:xfrm>
              <a:off x="7159083" y="3278459"/>
              <a:ext cx="1492792" cy="2566716"/>
            </a:xfrm>
            <a:prstGeom prst="straightConnector1">
              <a:avLst/>
            </a:prstGeom>
            <a:noFill/>
            <a:ln cap="flat" cmpd="sng" w="57150">
              <a:solidFill>
                <a:srgbClr val="4A7DBA"/>
              </a:solidFill>
              <a:prstDash val="solid"/>
              <a:round/>
              <a:headEnd len="sm" w="sm" type="none"/>
              <a:tailEnd len="sm" w="sm" type="none"/>
            </a:ln>
          </p:spPr>
        </p:cxn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742950" y="430085"/>
            <a:ext cx="7658100" cy="391345"/>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sz="5400"/>
              <a:t>Example of k-means: iteration 2</a:t>
            </a:r>
            <a:endParaRPr/>
          </a:p>
        </p:txBody>
      </p:sp>
      <p:sp>
        <p:nvSpPr>
          <p:cNvPr id="293" name="Google Shape;293;p35"/>
          <p:cNvSpPr txBox="1"/>
          <p:nvPr>
            <p:ph idx="1" type="body"/>
          </p:nvPr>
        </p:nvSpPr>
        <p:spPr>
          <a:xfrm>
            <a:off x="742950" y="1419084"/>
            <a:ext cx="7658100" cy="52842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IN" sz="2400"/>
              <a:t>Step 2: Renew membership based on new centroids.</a:t>
            </a:r>
            <a:endParaRPr sz="2400"/>
          </a:p>
        </p:txBody>
      </p:sp>
      <p:sp>
        <p:nvSpPr>
          <p:cNvPr id="294" name="Google Shape;294;p35"/>
          <p:cNvSpPr/>
          <p:nvPr/>
        </p:nvSpPr>
        <p:spPr>
          <a:xfrm>
            <a:off x="0" y="2141750"/>
            <a:ext cx="9144000" cy="471625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35"/>
          <p:cNvSpPr/>
          <p:nvPr/>
        </p:nvSpPr>
        <p:spPr>
          <a:xfrm>
            <a:off x="241173"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35"/>
          <p:cNvSpPr/>
          <p:nvPr/>
        </p:nvSpPr>
        <p:spPr>
          <a:xfrm>
            <a:off x="4691062"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97" name="Google Shape;297;p35"/>
          <p:cNvPicPr preferRelativeResize="0"/>
          <p:nvPr/>
        </p:nvPicPr>
        <p:blipFill rotWithShape="1">
          <a:blip r:embed="rId3">
            <a:alphaModFix/>
          </a:blip>
          <a:srcRect b="18451" l="0" r="5936" t="24844"/>
          <a:stretch/>
        </p:blipFill>
        <p:spPr>
          <a:xfrm>
            <a:off x="862017" y="3602182"/>
            <a:ext cx="2864857" cy="1836736"/>
          </a:xfrm>
          <a:prstGeom prst="rect">
            <a:avLst/>
          </a:prstGeom>
          <a:noFill/>
          <a:ln>
            <a:noFill/>
          </a:ln>
        </p:spPr>
      </p:pic>
      <p:sp>
        <p:nvSpPr>
          <p:cNvPr id="298" name="Google Shape;298;p35"/>
          <p:cNvSpPr txBox="1"/>
          <p:nvPr/>
        </p:nvSpPr>
        <p:spPr>
          <a:xfrm>
            <a:off x="241173" y="2687626"/>
            <a:ext cx="57075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Compute the distance of all objects to the new centroids.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Assign each object to the cluster with the nearest centroid.</a:t>
            </a:r>
            <a:endParaRPr/>
          </a:p>
        </p:txBody>
      </p:sp>
      <p:cxnSp>
        <p:nvCxnSpPr>
          <p:cNvPr id="299" name="Google Shape;299;p35"/>
          <p:cNvCxnSpPr/>
          <p:nvPr/>
        </p:nvCxnSpPr>
        <p:spPr>
          <a:xfrm>
            <a:off x="5369312" y="3278459"/>
            <a:ext cx="1119594" cy="2566716"/>
          </a:xfrm>
          <a:prstGeom prst="straightConnector1">
            <a:avLst/>
          </a:prstGeom>
          <a:noFill/>
          <a:ln cap="flat" cmpd="sng" w="57150">
            <a:solidFill>
              <a:srgbClr val="4A7DBA"/>
            </a:solidFill>
            <a:prstDash val="solid"/>
            <a:round/>
            <a:headEnd len="sm" w="sm" type="none"/>
            <a:tailEnd len="sm" w="sm" type="none"/>
          </a:ln>
        </p:spPr>
      </p:cxnSp>
      <p:grpSp>
        <p:nvGrpSpPr>
          <p:cNvPr id="300" name="Google Shape;300;p35"/>
          <p:cNvGrpSpPr/>
          <p:nvPr/>
        </p:nvGrpSpPr>
        <p:grpSpPr>
          <a:xfrm>
            <a:off x="4867403" y="2423161"/>
            <a:ext cx="3857492" cy="3857491"/>
            <a:chOff x="6489871" y="2423160"/>
            <a:chExt cx="5143322" cy="3857491"/>
          </a:xfrm>
        </p:grpSpPr>
        <p:pic>
          <p:nvPicPr>
            <p:cNvPr id="301" name="Google Shape;301;p35"/>
            <p:cNvPicPr preferRelativeResize="0"/>
            <p:nvPr/>
          </p:nvPicPr>
          <p:blipFill rotWithShape="1">
            <a:blip r:embed="rId4">
              <a:alphaModFix/>
            </a:blip>
            <a:srcRect b="0" l="0" r="0" t="0"/>
            <a:stretch/>
          </p:blipFill>
          <p:spPr>
            <a:xfrm>
              <a:off x="6489871" y="2423160"/>
              <a:ext cx="5143322" cy="3857491"/>
            </a:xfrm>
            <a:prstGeom prst="rect">
              <a:avLst/>
            </a:prstGeom>
            <a:noFill/>
            <a:ln>
              <a:noFill/>
            </a:ln>
          </p:spPr>
        </p:pic>
        <p:cxnSp>
          <p:nvCxnSpPr>
            <p:cNvPr id="302" name="Google Shape;302;p35"/>
            <p:cNvCxnSpPr/>
            <p:nvPr/>
          </p:nvCxnSpPr>
          <p:spPr>
            <a:xfrm>
              <a:off x="7159083" y="2687625"/>
              <a:ext cx="2237055" cy="3157550"/>
            </a:xfrm>
            <a:prstGeom prst="straightConnector1">
              <a:avLst/>
            </a:prstGeom>
            <a:noFill/>
            <a:ln cap="flat" cmpd="sng" w="57150">
              <a:solidFill>
                <a:srgbClr val="4A7DBA"/>
              </a:solidFill>
              <a:prstDash val="solid"/>
              <a:round/>
              <a:headEnd len="sm" w="sm" type="none"/>
              <a:tailEnd len="sm" w="sm" type="none"/>
            </a:ln>
          </p:spPr>
        </p:cxn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6"/>
          <p:cNvSpPr txBox="1"/>
          <p:nvPr>
            <p:ph type="title"/>
          </p:nvPr>
        </p:nvSpPr>
        <p:spPr>
          <a:xfrm>
            <a:off x="742950" y="338329"/>
            <a:ext cx="7658100" cy="441015"/>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rgbClr val="000000"/>
              </a:buClr>
              <a:buSzPct val="100000"/>
              <a:buFont typeface="Calibri"/>
              <a:buNone/>
            </a:pPr>
            <a:r>
              <a:rPr lang="en-IN" sz="4900">
                <a:solidFill>
                  <a:srgbClr val="000000"/>
                </a:solidFill>
              </a:rPr>
              <a:t>Example of k-means: iteration 2</a:t>
            </a:r>
            <a:endParaRPr sz="5400"/>
          </a:p>
        </p:txBody>
      </p:sp>
      <p:sp>
        <p:nvSpPr>
          <p:cNvPr id="308" name="Google Shape;308;p36"/>
          <p:cNvSpPr txBox="1"/>
          <p:nvPr>
            <p:ph idx="1" type="body"/>
          </p:nvPr>
        </p:nvSpPr>
        <p:spPr>
          <a:xfrm>
            <a:off x="742950" y="1419084"/>
            <a:ext cx="7658100" cy="52842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IN" sz="2400"/>
              <a:t>Step 3: Compute new centroids of the current partition.</a:t>
            </a:r>
            <a:endParaRPr sz="2400"/>
          </a:p>
        </p:txBody>
      </p:sp>
      <p:sp>
        <p:nvSpPr>
          <p:cNvPr id="309" name="Google Shape;309;p36"/>
          <p:cNvSpPr/>
          <p:nvPr/>
        </p:nvSpPr>
        <p:spPr>
          <a:xfrm>
            <a:off x="0" y="2141750"/>
            <a:ext cx="9144000" cy="471625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0" name="Google Shape;310;p36"/>
          <p:cNvSpPr/>
          <p:nvPr/>
        </p:nvSpPr>
        <p:spPr>
          <a:xfrm>
            <a:off x="241173"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1" name="Google Shape;311;p36"/>
          <p:cNvSpPr/>
          <p:nvPr/>
        </p:nvSpPr>
        <p:spPr>
          <a:xfrm>
            <a:off x="4691062"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12" name="Google Shape;312;p36"/>
          <p:cNvPicPr preferRelativeResize="0"/>
          <p:nvPr/>
        </p:nvPicPr>
        <p:blipFill rotWithShape="1">
          <a:blip r:embed="rId3">
            <a:alphaModFix/>
          </a:blip>
          <a:srcRect b="0" l="0" r="-797" t="42992"/>
          <a:stretch/>
        </p:blipFill>
        <p:spPr>
          <a:xfrm>
            <a:off x="1028264" y="4202545"/>
            <a:ext cx="2657045" cy="1511190"/>
          </a:xfrm>
          <a:prstGeom prst="rect">
            <a:avLst/>
          </a:prstGeom>
          <a:noFill/>
          <a:ln>
            <a:noFill/>
          </a:ln>
        </p:spPr>
      </p:pic>
      <p:sp>
        <p:nvSpPr>
          <p:cNvPr id="313" name="Google Shape;313;p36"/>
          <p:cNvSpPr txBox="1"/>
          <p:nvPr/>
        </p:nvSpPr>
        <p:spPr>
          <a:xfrm>
            <a:off x="667480" y="2851188"/>
            <a:ext cx="337861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Knowing the members of each cluster, compute the new centroid for each cluster based on these new membership assignment. </a:t>
            </a:r>
            <a:endParaRPr/>
          </a:p>
        </p:txBody>
      </p:sp>
      <p:pic>
        <p:nvPicPr>
          <p:cNvPr descr="Chart, scatter chart&#10;&#10;Description automatically generated" id="314" name="Google Shape;314;p36"/>
          <p:cNvPicPr preferRelativeResize="0"/>
          <p:nvPr/>
        </p:nvPicPr>
        <p:blipFill rotWithShape="1">
          <a:blip r:embed="rId4">
            <a:alphaModFix/>
          </a:blip>
          <a:srcRect b="0" l="0" r="0" t="0"/>
          <a:stretch/>
        </p:blipFill>
        <p:spPr>
          <a:xfrm>
            <a:off x="4833185" y="2599459"/>
            <a:ext cx="3695279" cy="3695280"/>
          </a:xfrm>
          <a:prstGeom prst="rect">
            <a:avLst/>
          </a:prstGeom>
          <a:noFill/>
          <a:ln>
            <a:noFill/>
          </a:ln>
        </p:spPr>
      </p:pic>
      <p:cxnSp>
        <p:nvCxnSpPr>
          <p:cNvPr id="315" name="Google Shape;315;p36"/>
          <p:cNvCxnSpPr/>
          <p:nvPr/>
        </p:nvCxnSpPr>
        <p:spPr>
          <a:xfrm>
            <a:off x="5369312" y="2809543"/>
            <a:ext cx="1756317" cy="3067151"/>
          </a:xfrm>
          <a:prstGeom prst="straightConnector1">
            <a:avLst/>
          </a:prstGeom>
          <a:noFill/>
          <a:ln cap="flat" cmpd="sng" w="57150">
            <a:solidFill>
              <a:srgbClr val="4A7DBA"/>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7"/>
          <p:cNvSpPr txBox="1"/>
          <p:nvPr>
            <p:ph type="title"/>
          </p:nvPr>
        </p:nvSpPr>
        <p:spPr>
          <a:xfrm>
            <a:off x="742950" y="338329"/>
            <a:ext cx="7658100" cy="487377"/>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IN" sz="5400"/>
              <a:t>Example of k-means: iteration 3</a:t>
            </a:r>
            <a:endParaRPr/>
          </a:p>
        </p:txBody>
      </p:sp>
      <p:sp>
        <p:nvSpPr>
          <p:cNvPr id="321" name="Google Shape;321;p37"/>
          <p:cNvSpPr txBox="1"/>
          <p:nvPr>
            <p:ph idx="1" type="body"/>
          </p:nvPr>
        </p:nvSpPr>
        <p:spPr>
          <a:xfrm>
            <a:off x="742950" y="1419084"/>
            <a:ext cx="7658100" cy="52842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400"/>
              <a:buNone/>
            </a:pPr>
            <a:r>
              <a:rPr lang="en-IN" sz="2400"/>
              <a:t>Step 3: Repeat the first two steps until its convergence.</a:t>
            </a:r>
            <a:endParaRPr sz="2400"/>
          </a:p>
        </p:txBody>
      </p:sp>
      <p:sp>
        <p:nvSpPr>
          <p:cNvPr id="322" name="Google Shape;322;p37"/>
          <p:cNvSpPr/>
          <p:nvPr/>
        </p:nvSpPr>
        <p:spPr>
          <a:xfrm>
            <a:off x="0" y="2141750"/>
            <a:ext cx="9144000" cy="4716250"/>
          </a:xfrm>
          <a:prstGeom prst="rect">
            <a:avLst/>
          </a:prstGeom>
          <a:solidFill>
            <a:srgbClr val="C8CAC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3" name="Google Shape;323;p37"/>
          <p:cNvSpPr/>
          <p:nvPr/>
        </p:nvSpPr>
        <p:spPr>
          <a:xfrm>
            <a:off x="241173"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4" name="Google Shape;324;p37"/>
          <p:cNvSpPr/>
          <p:nvPr/>
        </p:nvSpPr>
        <p:spPr>
          <a:xfrm>
            <a:off x="4691062" y="2423161"/>
            <a:ext cx="4210177" cy="3930315"/>
          </a:xfrm>
          <a:prstGeom prst="roundRect">
            <a:avLst>
              <a:gd fmla="val 0" name="adj"/>
            </a:avLst>
          </a:prstGeom>
          <a:solidFill>
            <a:srgbClr val="FFFFFF"/>
          </a:solidFill>
          <a:ln cap="flat" cmpd="sng" w="9525">
            <a:solidFill>
              <a:srgbClr val="C8CACA"/>
            </a:solidFill>
            <a:prstDash val="solid"/>
            <a:round/>
            <a:headEnd len="sm" w="sm" type="none"/>
            <a:tailEnd len="sm" w="sm" type="none"/>
          </a:ln>
          <a:effectLst>
            <a:outerShdw blurRad="57150" rotWithShape="0" algn="t"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25" name="Google Shape;325;p37"/>
          <p:cNvPicPr preferRelativeResize="0"/>
          <p:nvPr/>
        </p:nvPicPr>
        <p:blipFill rotWithShape="1">
          <a:blip r:embed="rId3">
            <a:alphaModFix/>
          </a:blip>
          <a:srcRect b="33627" l="0" r="559" t="18381"/>
          <a:stretch/>
        </p:blipFill>
        <p:spPr>
          <a:xfrm>
            <a:off x="746873" y="3333956"/>
            <a:ext cx="3180891" cy="1773754"/>
          </a:xfrm>
          <a:prstGeom prst="rect">
            <a:avLst/>
          </a:prstGeom>
          <a:noFill/>
          <a:ln>
            <a:noFill/>
          </a:ln>
        </p:spPr>
      </p:pic>
      <p:sp>
        <p:nvSpPr>
          <p:cNvPr id="326" name="Google Shape;326;p37"/>
          <p:cNvSpPr txBox="1"/>
          <p:nvPr/>
        </p:nvSpPr>
        <p:spPr>
          <a:xfrm>
            <a:off x="241173" y="2687626"/>
            <a:ext cx="570752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Calibri"/>
                <a:ea typeface="Calibri"/>
                <a:cs typeface="Calibri"/>
                <a:sym typeface="Calibri"/>
              </a:rPr>
              <a:t>Compute the distance of all objects to the new centroids.</a:t>
            </a:r>
            <a:endParaRPr/>
          </a:p>
          <a:p>
            <a:pPr indent="0" lvl="0" marL="0" marR="0" rtl="0" algn="l">
              <a:spcBef>
                <a:spcPts val="0"/>
              </a:spcBef>
              <a:spcAft>
                <a:spcPts val="0"/>
              </a:spcAft>
              <a:buNone/>
            </a:pPr>
            <a:r>
              <a:rPr lang="en-IN" sz="1800">
                <a:solidFill>
                  <a:schemeClr val="dk1"/>
                </a:solidFill>
                <a:latin typeface="Calibri"/>
                <a:ea typeface="Calibri"/>
                <a:cs typeface="Calibri"/>
                <a:sym typeface="Calibri"/>
              </a:rPr>
              <a:t>Assign each object to the cluster with the nearest centroid.</a:t>
            </a:r>
            <a:endParaRPr/>
          </a:p>
        </p:txBody>
      </p:sp>
      <p:sp>
        <p:nvSpPr>
          <p:cNvPr id="327" name="Google Shape;327;p37"/>
          <p:cNvSpPr/>
          <p:nvPr/>
        </p:nvSpPr>
        <p:spPr>
          <a:xfrm>
            <a:off x="275200" y="5107711"/>
            <a:ext cx="4173101" cy="13234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600">
                <a:solidFill>
                  <a:schemeClr val="dk1"/>
                </a:solidFill>
                <a:latin typeface="Calibri"/>
                <a:ea typeface="Calibri"/>
                <a:cs typeface="Calibri"/>
                <a:sym typeface="Calibri"/>
              </a:rPr>
              <a:t>Knowing the members of each cluster, compute the new centroid for each cluster based on these new membership assignment. </a:t>
            </a:r>
            <a:endParaRPr/>
          </a:p>
          <a:p>
            <a:pPr indent="0" lvl="0" marL="0" marR="0" rtl="0" algn="l">
              <a:spcBef>
                <a:spcPts val="0"/>
              </a:spcBef>
              <a:spcAft>
                <a:spcPts val="0"/>
              </a:spcAft>
              <a:buNone/>
            </a:pPr>
            <a:r>
              <a:rPr lang="en-IN" sz="1600">
                <a:solidFill>
                  <a:schemeClr val="dk1"/>
                </a:solidFill>
                <a:highlight>
                  <a:srgbClr val="FFFF00"/>
                </a:highlight>
                <a:latin typeface="Calibri"/>
                <a:ea typeface="Calibri"/>
                <a:cs typeface="Calibri"/>
                <a:sym typeface="Calibri"/>
              </a:rPr>
              <a:t>Since there is no change in cluster assignments and centroids the algorithm terminates.</a:t>
            </a:r>
            <a:endParaRPr/>
          </a:p>
        </p:txBody>
      </p:sp>
      <p:pic>
        <p:nvPicPr>
          <p:cNvPr descr="Chart, scatter chart&#10;&#10;Description automatically generated" id="328" name="Google Shape;328;p37"/>
          <p:cNvPicPr preferRelativeResize="0"/>
          <p:nvPr/>
        </p:nvPicPr>
        <p:blipFill rotWithShape="1">
          <a:blip r:embed="rId4">
            <a:alphaModFix/>
          </a:blip>
          <a:srcRect b="0" l="0" r="0" t="0"/>
          <a:stretch/>
        </p:blipFill>
        <p:spPr>
          <a:xfrm>
            <a:off x="4833185" y="2599459"/>
            <a:ext cx="3695279" cy="3695280"/>
          </a:xfrm>
          <a:prstGeom prst="rect">
            <a:avLst/>
          </a:prstGeom>
          <a:noFill/>
          <a:ln>
            <a:noFill/>
          </a:ln>
        </p:spPr>
      </p:pic>
      <p:cxnSp>
        <p:nvCxnSpPr>
          <p:cNvPr id="329" name="Google Shape;329;p37"/>
          <p:cNvCxnSpPr/>
          <p:nvPr/>
        </p:nvCxnSpPr>
        <p:spPr>
          <a:xfrm>
            <a:off x="5350609" y="2854742"/>
            <a:ext cx="1756317" cy="3067151"/>
          </a:xfrm>
          <a:prstGeom prst="straightConnector1">
            <a:avLst/>
          </a:prstGeom>
          <a:noFill/>
          <a:ln cap="flat" cmpd="sng" w="57150">
            <a:solidFill>
              <a:srgbClr val="4A7DBA"/>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Applications of k-means clustering</a:t>
            </a:r>
            <a:endParaRPr/>
          </a:p>
        </p:txBody>
      </p:sp>
      <p:sp>
        <p:nvSpPr>
          <p:cNvPr id="335" name="Google Shape;335;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IN"/>
              <a:t>Behavioural segmentation:</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IN"/>
              <a:t>Inventory categorization:</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IN"/>
              <a:t>Sorting sensor measurements:</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IN"/>
              <a:t>Image Segmentation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338AD"/>
              </a:buClr>
              <a:buSzPts val="2800"/>
              <a:buFont typeface="Calibri"/>
              <a:buNone/>
            </a:pPr>
            <a:r>
              <a:rPr lang="en-IN" sz="2800">
                <a:solidFill>
                  <a:srgbClr val="1338AD"/>
                </a:solidFill>
              </a:rPr>
              <a:t>Introduction to Linear Regression</a:t>
            </a:r>
            <a:endParaRPr/>
          </a:p>
        </p:txBody>
      </p:sp>
      <p:sp>
        <p:nvSpPr>
          <p:cNvPr id="97" name="Google Shape;97;p15"/>
          <p:cNvSpPr txBox="1"/>
          <p:nvPr>
            <p:ph idx="1" type="body"/>
          </p:nvPr>
        </p:nvSpPr>
        <p:spPr>
          <a:xfrm>
            <a:off x="457200" y="1219200"/>
            <a:ext cx="8382000" cy="54102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400"/>
              <a:buChar char="•"/>
            </a:pPr>
            <a:r>
              <a:rPr lang="en-IN" sz="2400"/>
              <a:t>This does not necessarily imply that one variable causes the other (for example, higher SAT scores do not cause higher college grades), but that there is some significant association between the two variables</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IN" sz="2400"/>
              <a:t> A scatterplot can be a helpful tool in determining the strength of the relationship between two variables. </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IN" sz="2400"/>
              <a:t>If there appears to be no association between the proposed explanatory and dependent variables (i.e., the scatterplot does not indicate any increasing or decreasing trends), then fitting a linear regression model to the data probably will not provide a useful model. </a:t>
            </a:r>
            <a:endParaRPr/>
          </a:p>
          <a:p>
            <a:pPr indent="-190500" lvl="0" marL="342900" rtl="0" algn="just">
              <a:spcBef>
                <a:spcPts val="480"/>
              </a:spcBef>
              <a:spcAft>
                <a:spcPts val="0"/>
              </a:spcAft>
              <a:buClr>
                <a:schemeClr val="dk1"/>
              </a:buClr>
              <a:buSzPts val="2400"/>
              <a:buNone/>
            </a:pPr>
            <a:r>
              <a:t/>
            </a:r>
            <a:endParaRPr sz="2400"/>
          </a:p>
          <a:p>
            <a:pPr indent="-190500" lvl="0" marL="342900" rtl="0" algn="just">
              <a:spcBef>
                <a:spcPts val="480"/>
              </a:spcBef>
              <a:spcAft>
                <a:spcPts val="0"/>
              </a:spcAft>
              <a:buClr>
                <a:schemeClr val="dk1"/>
              </a:buClr>
              <a:buSzPts val="2400"/>
              <a:buNone/>
            </a:pPr>
            <a:r>
              <a:t/>
            </a:r>
            <a:endParaRPr sz="2400"/>
          </a:p>
          <a:p>
            <a:pPr indent="-190500" lvl="0" marL="342900" rtl="0" algn="just">
              <a:spcBef>
                <a:spcPts val="480"/>
              </a:spcBef>
              <a:spcAft>
                <a:spcPts val="0"/>
              </a:spcAft>
              <a:buClr>
                <a:schemeClr val="dk1"/>
              </a:buClr>
              <a:buSzPts val="2400"/>
              <a:buNone/>
            </a:pPr>
            <a:r>
              <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338AD"/>
              </a:buClr>
              <a:buSzPts val="2800"/>
              <a:buFont typeface="Calibri"/>
              <a:buNone/>
            </a:pPr>
            <a:r>
              <a:rPr lang="en-IN" sz="2800">
                <a:solidFill>
                  <a:srgbClr val="1338AD"/>
                </a:solidFill>
              </a:rPr>
              <a:t>Introduction to Linear Regression</a:t>
            </a:r>
            <a:endParaRPr/>
          </a:p>
        </p:txBody>
      </p:sp>
      <p:sp>
        <p:nvSpPr>
          <p:cNvPr id="103" name="Google Shape;103;p16"/>
          <p:cNvSpPr txBox="1"/>
          <p:nvPr>
            <p:ph idx="1" type="body"/>
          </p:nvPr>
        </p:nvSpPr>
        <p:spPr>
          <a:xfrm>
            <a:off x="457200" y="1219200"/>
            <a:ext cx="8382000" cy="54102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400"/>
              <a:buChar char="•"/>
            </a:pPr>
            <a:r>
              <a:rPr lang="en-IN" sz="2400"/>
              <a:t>The simplest deterministic mathematical relationship between two variables x and y is a linear relationship.</a:t>
            </a:r>
            <a:endParaRPr/>
          </a:p>
          <a:p>
            <a:pPr indent="0" lvl="0" marL="0" rtl="0" algn="just">
              <a:spcBef>
                <a:spcPts val="480"/>
              </a:spcBef>
              <a:spcAft>
                <a:spcPts val="0"/>
              </a:spcAft>
              <a:buClr>
                <a:schemeClr val="dk1"/>
              </a:buClr>
              <a:buSzPts val="2400"/>
              <a:buNone/>
            </a:pPr>
            <a:r>
              <a:t/>
            </a:r>
            <a:endParaRPr sz="2400"/>
          </a:p>
          <a:p>
            <a:pPr indent="0" lvl="0" marL="0" rtl="0" algn="ctr">
              <a:spcBef>
                <a:spcPts val="480"/>
              </a:spcBef>
              <a:spcAft>
                <a:spcPts val="0"/>
              </a:spcAft>
              <a:buClr>
                <a:schemeClr val="dk1"/>
              </a:buClr>
              <a:buSzPts val="2400"/>
              <a:buNone/>
            </a:pPr>
            <a:r>
              <a:rPr lang="en-IN" sz="2400"/>
              <a:t>y =b</a:t>
            </a:r>
            <a:r>
              <a:rPr baseline="-25000" lang="en-IN" sz="2400"/>
              <a:t>0</a:t>
            </a:r>
            <a:r>
              <a:rPr lang="en-IN" sz="2400"/>
              <a:t> + b</a:t>
            </a:r>
            <a:r>
              <a:rPr baseline="-25000" lang="en-IN" sz="2400"/>
              <a:t>1</a:t>
            </a:r>
            <a:r>
              <a:rPr lang="en-IN" sz="2400"/>
              <a:t>x</a:t>
            </a:r>
            <a:endParaRPr/>
          </a:p>
          <a:p>
            <a:pPr indent="0" lvl="0" marL="0" rtl="0" algn="ctr">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IN" sz="2400"/>
              <a:t>The set of pairs (x, y) for which determines a straight line with slope b</a:t>
            </a:r>
            <a:r>
              <a:rPr baseline="-25000" lang="en-IN" sz="2400"/>
              <a:t>1</a:t>
            </a:r>
            <a:r>
              <a:rPr lang="en-IN" sz="2400"/>
              <a:t> and y-intercept b</a:t>
            </a:r>
            <a:r>
              <a:rPr baseline="-25000" lang="en-IN" sz="2400"/>
              <a:t>0</a:t>
            </a:r>
            <a:r>
              <a:rPr lang="en-IN" sz="2400"/>
              <a:t>.</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IN" sz="2400"/>
              <a:t>More generally, the  denoted by x and will be called the independent, predictor, or explanatory variable.</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IN" sz="2400"/>
              <a:t> For fixed x, the second variable will be random; we denote this random variable and its observed value by Y and y, respectively, and refer to it as the dependent or response variable.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1338AD"/>
              </a:buClr>
              <a:buSzPts val="2800"/>
              <a:buFont typeface="Calibri"/>
              <a:buNone/>
            </a:pPr>
            <a:r>
              <a:rPr lang="en-IN" sz="2800">
                <a:solidFill>
                  <a:srgbClr val="1338AD"/>
                </a:solidFill>
              </a:rPr>
              <a:t>Introduction to Linear Regression</a:t>
            </a:r>
            <a:endParaRPr sz="2800"/>
          </a:p>
        </p:txBody>
      </p:sp>
      <p:sp>
        <p:nvSpPr>
          <p:cNvPr id="109" name="Google Shape;10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400"/>
              <a:buChar char="•"/>
            </a:pPr>
            <a:r>
              <a:rPr lang="en-IN" sz="2400"/>
              <a:t>Usually observations will be made for a number of settings of the independent variable. </a:t>
            </a:r>
            <a:endParaRPr/>
          </a:p>
          <a:p>
            <a:pPr indent="-342900" lvl="0" marL="342900" rtl="0" algn="just">
              <a:spcBef>
                <a:spcPts val="480"/>
              </a:spcBef>
              <a:spcAft>
                <a:spcPts val="0"/>
              </a:spcAft>
              <a:buClr>
                <a:schemeClr val="dk1"/>
              </a:buClr>
              <a:buSzPts val="2400"/>
              <a:buChar char="•"/>
            </a:pPr>
            <a:r>
              <a:rPr lang="en-IN" sz="2400"/>
              <a:t>Let x</a:t>
            </a:r>
            <a:r>
              <a:rPr baseline="-25000" lang="en-IN" sz="2400"/>
              <a:t>1</a:t>
            </a:r>
            <a:r>
              <a:rPr lang="en-IN" sz="2400"/>
              <a:t>, x</a:t>
            </a:r>
            <a:r>
              <a:rPr baseline="-25000" lang="en-IN" sz="2400"/>
              <a:t>2</a:t>
            </a:r>
            <a:r>
              <a:rPr lang="en-IN" sz="2400"/>
              <a:t>, ….. , x</a:t>
            </a:r>
            <a:r>
              <a:rPr baseline="-25000" lang="en-IN" sz="2400"/>
              <a:t>n</a:t>
            </a:r>
            <a:r>
              <a:rPr lang="en-IN" sz="2400"/>
              <a:t> denote values of the independent variable for which observations are made, and let Y</a:t>
            </a:r>
            <a:r>
              <a:rPr baseline="-25000" lang="en-IN" sz="2400"/>
              <a:t>i</a:t>
            </a:r>
            <a:r>
              <a:rPr lang="en-IN" sz="2400"/>
              <a:t> and y</a:t>
            </a:r>
            <a:r>
              <a:rPr baseline="-25000" lang="en-IN" sz="2400"/>
              <a:t>i</a:t>
            </a:r>
            <a:r>
              <a:rPr lang="en-IN" sz="2400"/>
              <a:t> , respectively, denote the random variable and observed value associated with.</a:t>
            </a:r>
            <a:endParaRPr/>
          </a:p>
          <a:p>
            <a:pPr indent="-342900" lvl="0" marL="342900" rtl="0" algn="just">
              <a:spcBef>
                <a:spcPts val="480"/>
              </a:spcBef>
              <a:spcAft>
                <a:spcPts val="0"/>
              </a:spcAft>
              <a:buClr>
                <a:schemeClr val="dk1"/>
              </a:buClr>
              <a:buSzPts val="2400"/>
              <a:buChar char="•"/>
            </a:pPr>
            <a:r>
              <a:rPr lang="en-IN" sz="2400"/>
              <a:t> The available bivariate data then consists of the n pairs </a:t>
            </a:r>
            <a:endParaRPr/>
          </a:p>
          <a:p>
            <a:pPr indent="0" lvl="0" marL="0" rtl="0" algn="just">
              <a:spcBef>
                <a:spcPts val="480"/>
              </a:spcBef>
              <a:spcAft>
                <a:spcPts val="0"/>
              </a:spcAft>
              <a:buClr>
                <a:schemeClr val="dk1"/>
              </a:buClr>
              <a:buSzPts val="2400"/>
              <a:buNone/>
            </a:pPr>
            <a:r>
              <a:rPr lang="en-IN" sz="2400"/>
              <a:t>		(x</a:t>
            </a:r>
            <a:r>
              <a:rPr baseline="-25000" lang="en-IN" sz="2400"/>
              <a:t>1</a:t>
            </a:r>
            <a:r>
              <a:rPr lang="en-IN" sz="2400"/>
              <a:t>, y</a:t>
            </a:r>
            <a:r>
              <a:rPr baseline="-25000" lang="en-IN" sz="2400"/>
              <a:t>1</a:t>
            </a:r>
            <a:r>
              <a:rPr lang="en-IN" sz="2400"/>
              <a:t>), (x</a:t>
            </a:r>
            <a:r>
              <a:rPr baseline="-25000" lang="en-IN" sz="2400"/>
              <a:t>2</a:t>
            </a:r>
            <a:r>
              <a:rPr lang="en-IN" sz="2400"/>
              <a:t>, y</a:t>
            </a:r>
            <a:r>
              <a:rPr baseline="-25000" lang="en-IN" sz="2400"/>
              <a:t>2</a:t>
            </a:r>
            <a:r>
              <a:rPr lang="en-IN" sz="2400"/>
              <a:t>), ……, (x</a:t>
            </a:r>
            <a:r>
              <a:rPr baseline="-25000" lang="en-IN" sz="2400"/>
              <a:t>n</a:t>
            </a:r>
            <a:r>
              <a:rPr lang="en-IN" sz="2400"/>
              <a:t>, y</a:t>
            </a:r>
            <a:r>
              <a:rPr baseline="-25000" lang="en-IN" sz="2400"/>
              <a:t>n</a:t>
            </a:r>
            <a:r>
              <a:rPr lang="en-IN" sz="2400"/>
              <a:t>). </a:t>
            </a:r>
            <a:endParaRPr/>
          </a:p>
          <a:p>
            <a:pPr indent="-342900" lvl="0" marL="342900" rtl="0" algn="just">
              <a:spcBef>
                <a:spcPts val="480"/>
              </a:spcBef>
              <a:spcAft>
                <a:spcPts val="0"/>
              </a:spcAft>
              <a:buClr>
                <a:schemeClr val="dk1"/>
              </a:buClr>
              <a:buSzPts val="2400"/>
              <a:buChar char="•"/>
            </a:pPr>
            <a:r>
              <a:rPr lang="en-IN" sz="2400"/>
              <a:t>A picture of this data called a </a:t>
            </a:r>
            <a:r>
              <a:rPr b="1" lang="en-IN" sz="2400"/>
              <a:t>scatter plot </a:t>
            </a:r>
            <a:r>
              <a:rPr lang="en-IN" sz="2400"/>
              <a:t>gives preliminary impressions about the nature of any relationship.</a:t>
            </a:r>
            <a:endParaRPr/>
          </a:p>
          <a:p>
            <a:pPr indent="-342900" lvl="0" marL="342900" rtl="0" algn="just">
              <a:spcBef>
                <a:spcPts val="480"/>
              </a:spcBef>
              <a:spcAft>
                <a:spcPts val="0"/>
              </a:spcAft>
              <a:buClr>
                <a:schemeClr val="dk1"/>
              </a:buClr>
              <a:buSzPts val="2400"/>
              <a:buChar char="•"/>
            </a:pPr>
            <a:r>
              <a:rPr lang="en-IN" sz="2400"/>
              <a:t>In such a plot, each (x</a:t>
            </a:r>
            <a:r>
              <a:rPr baseline="-25000" lang="en-IN" sz="2400"/>
              <a:t>i</a:t>
            </a:r>
            <a:r>
              <a:rPr lang="en-IN" sz="2400"/>
              <a:t>, y</a:t>
            </a:r>
            <a:r>
              <a:rPr baseline="-25000" lang="en-IN" sz="2400"/>
              <a:t>i</a:t>
            </a:r>
            <a:r>
              <a:rPr lang="en-IN" sz="2400"/>
              <a:t>) is represented as a point plotted on a two-dimensional coordinate system.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92890"/>
            <a:ext cx="8229600" cy="4111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338AD"/>
              </a:buClr>
              <a:buSzPts val="2800"/>
              <a:buFont typeface="Calibri"/>
              <a:buNone/>
            </a:pPr>
            <a:r>
              <a:rPr lang="en-IN" sz="2800">
                <a:solidFill>
                  <a:srgbClr val="1338AD"/>
                </a:solidFill>
              </a:rPr>
              <a:t>Scatter Plot Example: Linear Regression</a:t>
            </a:r>
            <a:endParaRPr/>
          </a:p>
        </p:txBody>
      </p:sp>
      <p:pic>
        <p:nvPicPr>
          <p:cNvPr id="115" name="Google Shape;115;p18"/>
          <p:cNvPicPr preferRelativeResize="0"/>
          <p:nvPr/>
        </p:nvPicPr>
        <p:blipFill rotWithShape="1">
          <a:blip r:embed="rId3">
            <a:alphaModFix/>
          </a:blip>
          <a:srcRect b="0" l="0" r="0" t="0"/>
          <a:stretch/>
        </p:blipFill>
        <p:spPr>
          <a:xfrm>
            <a:off x="437535" y="685800"/>
            <a:ext cx="8229600" cy="5793205"/>
          </a:xfrm>
          <a:prstGeom prst="rect">
            <a:avLst/>
          </a:prstGeom>
          <a:noFill/>
          <a:ln>
            <a:noFill/>
          </a:ln>
        </p:spPr>
      </p:pic>
      <p:sp>
        <p:nvSpPr>
          <p:cNvPr id="116" name="Google Shape;116;p18"/>
          <p:cNvSpPr txBox="1"/>
          <p:nvPr/>
        </p:nvSpPr>
        <p:spPr>
          <a:xfrm>
            <a:off x="0" y="6488668"/>
            <a:ext cx="763452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800" u="none" cap="none" strike="noStrike">
                <a:solidFill>
                  <a:schemeClr val="dk1"/>
                </a:solidFill>
                <a:latin typeface="Calibri"/>
                <a:ea typeface="Calibri"/>
                <a:cs typeface="Calibri"/>
                <a:sym typeface="Calibri"/>
              </a:rPr>
              <a:t>Credits: Probability and Statistics for Engineering and the Science by Jan Devore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2" name="Google Shape;122;p19"/>
          <p:cNvSpPr txBox="1"/>
          <p:nvPr>
            <p:ph type="title"/>
          </p:nvPr>
        </p:nvSpPr>
        <p:spPr>
          <a:xfrm>
            <a:off x="628650" y="562271"/>
            <a:ext cx="7886700" cy="112841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1338AD"/>
              </a:buClr>
              <a:buSzPts val="3200"/>
              <a:buFont typeface="Calibri"/>
              <a:buNone/>
            </a:pPr>
            <a:r>
              <a:rPr lang="en-IN" sz="3200">
                <a:solidFill>
                  <a:srgbClr val="1338AD"/>
                </a:solidFill>
              </a:rPr>
              <a:t>Scatter Plot Example</a:t>
            </a:r>
            <a:endParaRPr/>
          </a:p>
        </p:txBody>
      </p:sp>
      <p:pic>
        <p:nvPicPr>
          <p:cNvPr id="123" name="Google Shape;123;p19"/>
          <p:cNvPicPr preferRelativeResize="0"/>
          <p:nvPr/>
        </p:nvPicPr>
        <p:blipFill rotWithShape="1">
          <a:blip r:embed="rId3">
            <a:alphaModFix/>
          </a:blip>
          <a:srcRect b="2776" l="6234" r="5764" t="1"/>
          <a:stretch/>
        </p:blipFill>
        <p:spPr>
          <a:xfrm>
            <a:off x="2286" y="1399792"/>
            <a:ext cx="9141714" cy="48983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338AD"/>
              </a:buClr>
              <a:buSzPts val="2800"/>
              <a:buFont typeface="Calibri"/>
              <a:buNone/>
            </a:pPr>
            <a:r>
              <a:rPr lang="en-IN" sz="2800">
                <a:solidFill>
                  <a:srgbClr val="1338AD"/>
                </a:solidFill>
              </a:rPr>
              <a:t>Scatter Plot Example: Linear Regression</a:t>
            </a:r>
            <a:endParaRPr/>
          </a:p>
        </p:txBody>
      </p:sp>
      <p:sp>
        <p:nvSpPr>
          <p:cNvPr id="129" name="Google Shape;129;p20"/>
          <p:cNvSpPr txBox="1"/>
          <p:nvPr>
            <p:ph idx="1" type="body"/>
          </p:nvPr>
        </p:nvSpPr>
        <p:spPr>
          <a:xfrm>
            <a:off x="381000" y="914400"/>
            <a:ext cx="8382000" cy="5410200"/>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2400"/>
              <a:buChar char="•"/>
            </a:pPr>
            <a:r>
              <a:rPr lang="en-IN" sz="2400"/>
              <a:t>Several observations have identical x values yet different y values.</a:t>
            </a:r>
            <a:endParaRPr/>
          </a:p>
          <a:p>
            <a:pPr indent="-285750" lvl="1" marL="742950" rtl="0" algn="l">
              <a:spcBef>
                <a:spcPts val="400"/>
              </a:spcBef>
              <a:spcAft>
                <a:spcPts val="0"/>
              </a:spcAft>
              <a:buClr>
                <a:schemeClr val="dk1"/>
              </a:buClr>
              <a:buSzPts val="2000"/>
              <a:buChar char="–"/>
            </a:pPr>
            <a:r>
              <a:rPr i="1" lang="en-IN" sz="2000"/>
              <a:t>e.g., x</a:t>
            </a:r>
            <a:r>
              <a:rPr baseline="-25000" i="1" lang="en-IN" sz="2000"/>
              <a:t>8</a:t>
            </a:r>
            <a:r>
              <a:rPr i="1" lang="en-IN" sz="2000"/>
              <a:t>=x</a:t>
            </a:r>
            <a:r>
              <a:rPr baseline="-25000" i="1" lang="en-IN" sz="2000"/>
              <a:t>9</a:t>
            </a:r>
            <a:r>
              <a:rPr i="1" lang="en-IN" sz="2000"/>
              <a:t> =0 .75, but y</a:t>
            </a:r>
            <a:r>
              <a:rPr baseline="-25000" i="1" lang="en-IN" sz="2000"/>
              <a:t>8</a:t>
            </a:r>
            <a:r>
              <a:rPr i="1" lang="en-IN" sz="2000"/>
              <a:t> =1.80 and  y</a:t>
            </a:r>
            <a:r>
              <a:rPr baseline="-25000" i="1" lang="en-IN" sz="2000"/>
              <a:t>9</a:t>
            </a:r>
            <a:r>
              <a:rPr i="1" lang="en-IN" sz="2000"/>
              <a:t> = 1.74). Thus the value of y is not determined solely by x but also by various other factors.</a:t>
            </a:r>
            <a:endParaRPr/>
          </a:p>
          <a:p>
            <a:pPr indent="-342900" lvl="0" marL="342900" rtl="0" algn="l">
              <a:spcBef>
                <a:spcPts val="480"/>
              </a:spcBef>
              <a:spcAft>
                <a:spcPts val="0"/>
              </a:spcAft>
              <a:buClr>
                <a:schemeClr val="dk1"/>
              </a:buClr>
              <a:buSzPts val="2400"/>
              <a:buChar char="•"/>
            </a:pPr>
            <a:r>
              <a:rPr lang="en-IN" sz="2400"/>
              <a:t>There is a strong tendency for y to increase as x increases. That is, larger values of OSA tend to be associated with larger values of fissure width—a positive relationship between the variables.</a:t>
            </a:r>
            <a:endParaRPr/>
          </a:p>
          <a:p>
            <a:pPr indent="-190500" lvl="0" marL="342900" rtl="0" algn="l">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IN" sz="2400"/>
              <a:t>It appears that the value of y could be predicted from x by </a:t>
            </a:r>
            <a:r>
              <a:rPr i="1" lang="en-IN" sz="2400"/>
              <a:t>finding a line that is reasonably close to the points in the plot </a:t>
            </a:r>
            <a:r>
              <a:rPr lang="en-IN" sz="2400"/>
              <a:t>(the authors of the cited article superimposed such a line on their plot). </a:t>
            </a:r>
            <a:endParaRPr/>
          </a:p>
          <a:p>
            <a:pPr indent="-190500" lvl="0" marL="342900" rtl="0" algn="just">
              <a:spcBef>
                <a:spcPts val="480"/>
              </a:spcBef>
              <a:spcAft>
                <a:spcPts val="0"/>
              </a:spcAft>
              <a:buClr>
                <a:schemeClr val="dk1"/>
              </a:buClr>
              <a:buSzPts val="2400"/>
              <a:buNone/>
            </a:pPr>
            <a:r>
              <a:t/>
            </a:r>
            <a:endParaRPr sz="2400"/>
          </a:p>
          <a:p>
            <a:pPr indent="-342900" lvl="0" marL="342900" rtl="0" algn="just">
              <a:spcBef>
                <a:spcPts val="480"/>
              </a:spcBef>
              <a:spcAft>
                <a:spcPts val="0"/>
              </a:spcAft>
              <a:buClr>
                <a:schemeClr val="dk1"/>
              </a:buClr>
              <a:buSzPts val="2400"/>
              <a:buChar char="•"/>
            </a:pPr>
            <a:r>
              <a:rPr lang="en-IN" sz="2400"/>
              <a:t>In other words, there is evidence of a substantial (though not perfect) linear relationship between the two variables.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338AD"/>
              </a:buClr>
              <a:buSzPts val="2800"/>
              <a:buFont typeface="Calibri"/>
              <a:buNone/>
            </a:pPr>
            <a:r>
              <a:rPr lang="en-IN" sz="2800">
                <a:solidFill>
                  <a:srgbClr val="1338AD"/>
                </a:solidFill>
              </a:rPr>
              <a:t>Simple Linear Regression Model</a:t>
            </a:r>
            <a:endParaRPr/>
          </a:p>
        </p:txBody>
      </p:sp>
      <p:sp>
        <p:nvSpPr>
          <p:cNvPr id="135" name="Google Shape;135;p21"/>
          <p:cNvSpPr txBox="1"/>
          <p:nvPr>
            <p:ph idx="1" type="body"/>
          </p:nvPr>
        </p:nvSpPr>
        <p:spPr>
          <a:xfrm>
            <a:off x="457200" y="1219200"/>
            <a:ext cx="8382000" cy="5410200"/>
          </a:xfrm>
          <a:prstGeom prst="rect">
            <a:avLst/>
          </a:prstGeom>
          <a:noFill/>
          <a:ln>
            <a:noFill/>
          </a:ln>
        </p:spPr>
        <p:txBody>
          <a:bodyPr anchorCtr="0" anchor="t" bIns="45700" lIns="91425" spcFirstLastPara="1" rIns="91425" wrap="square" tIns="45700">
            <a:normAutofit lnSpcReduction="10000"/>
          </a:bodyPr>
          <a:lstStyle/>
          <a:p>
            <a:pPr indent="-342900" lvl="0" marL="342900" rtl="0" algn="just">
              <a:spcBef>
                <a:spcPts val="0"/>
              </a:spcBef>
              <a:spcAft>
                <a:spcPts val="0"/>
              </a:spcAft>
              <a:buClr>
                <a:schemeClr val="dk1"/>
              </a:buClr>
              <a:buSzPts val="2600"/>
              <a:buChar char="•"/>
            </a:pPr>
            <a:r>
              <a:rPr lang="en-IN" sz="2600"/>
              <a:t>For the deterministic model , the actual observed value of y is a linear function of x.</a:t>
            </a:r>
            <a:endParaRPr/>
          </a:p>
          <a:p>
            <a:pPr indent="-342900" lvl="0" marL="342900" rtl="0" algn="just">
              <a:spcBef>
                <a:spcPts val="520"/>
              </a:spcBef>
              <a:spcAft>
                <a:spcPts val="0"/>
              </a:spcAft>
              <a:buClr>
                <a:schemeClr val="dk1"/>
              </a:buClr>
              <a:buSzPts val="2600"/>
              <a:buChar char="•"/>
            </a:pPr>
            <a:r>
              <a:rPr lang="en-IN" sz="2600"/>
              <a:t> The appropriate generalization of this to a probabilistic model assumes that the expected value of Y is a  linear function of x, but that for fixed x the variable Y differs from its expected value by a random amount.</a:t>
            </a:r>
            <a:endParaRPr/>
          </a:p>
          <a:p>
            <a:pPr indent="-342900" lvl="0" marL="342900" rtl="0" algn="l">
              <a:spcBef>
                <a:spcPts val="520"/>
              </a:spcBef>
              <a:spcAft>
                <a:spcPts val="0"/>
              </a:spcAft>
              <a:buClr>
                <a:schemeClr val="dk1"/>
              </a:buClr>
              <a:buSzPts val="2600"/>
              <a:buChar char="•"/>
            </a:pPr>
            <a:r>
              <a:rPr lang="en-IN" sz="2600"/>
              <a:t>In a simple regression problem (a single x and a single y), the form of the model would be:</a:t>
            </a:r>
            <a:endParaRPr/>
          </a:p>
          <a:p>
            <a:pPr indent="0" lvl="0" marL="0" rtl="0" algn="ctr">
              <a:spcBef>
                <a:spcPts val="520"/>
              </a:spcBef>
              <a:spcAft>
                <a:spcPts val="0"/>
              </a:spcAft>
              <a:buClr>
                <a:schemeClr val="dk1"/>
              </a:buClr>
              <a:buSzPts val="2600"/>
              <a:buNone/>
            </a:pPr>
            <a:r>
              <a:rPr lang="en-IN" sz="2600"/>
              <a:t>y = b</a:t>
            </a:r>
            <a:r>
              <a:rPr baseline="-25000" lang="en-IN" sz="2600"/>
              <a:t>0</a:t>
            </a:r>
            <a:r>
              <a:rPr lang="en-IN" sz="2600"/>
              <a:t> + b</a:t>
            </a:r>
            <a:r>
              <a:rPr baseline="-25000" lang="en-IN" sz="2600"/>
              <a:t>1</a:t>
            </a:r>
            <a:r>
              <a:rPr lang="en-IN" sz="2600"/>
              <a:t>*x</a:t>
            </a:r>
            <a:endParaRPr/>
          </a:p>
          <a:p>
            <a:pPr indent="-342900" lvl="0" marL="342900" rtl="0" algn="l">
              <a:spcBef>
                <a:spcPts val="520"/>
              </a:spcBef>
              <a:spcAft>
                <a:spcPts val="0"/>
              </a:spcAft>
              <a:buClr>
                <a:schemeClr val="dk1"/>
              </a:buClr>
              <a:buSzPts val="2600"/>
              <a:buChar char="•"/>
            </a:pPr>
            <a:r>
              <a:rPr lang="en-IN" sz="2600"/>
              <a:t>In higher dimensions when we have more than one input (x), the line is called a plane or a hyper-plane. The representation therefore is the form of the equation and the specific values used for the coefficients (e.g. b</a:t>
            </a:r>
            <a:r>
              <a:rPr baseline="-25000" lang="en-IN" sz="2600"/>
              <a:t>0</a:t>
            </a:r>
            <a:r>
              <a:rPr lang="en-IN" sz="2600"/>
              <a:t> and b</a:t>
            </a:r>
            <a:r>
              <a:rPr baseline="-25000" lang="en-IN" sz="2600"/>
              <a:t>1</a:t>
            </a:r>
            <a:r>
              <a:rPr lang="en-IN" sz="2600"/>
              <a:t> in the above example).</a:t>
            </a:r>
            <a:endParaRPr/>
          </a:p>
          <a:p>
            <a:pPr indent="-190500" lvl="0" marL="342900" rtl="0" algn="just">
              <a:spcBef>
                <a:spcPts val="480"/>
              </a:spcBef>
              <a:spcAft>
                <a:spcPts val="0"/>
              </a:spcAft>
              <a:buClr>
                <a:schemeClr val="dk1"/>
              </a:buClr>
              <a:buSzPts val="2400"/>
              <a:buNone/>
            </a:pPr>
            <a:r>
              <a:t/>
            </a:r>
            <a:endParaRPr sz="2400"/>
          </a:p>
          <a:p>
            <a:pPr indent="-190500" lvl="0" marL="342900" rtl="0" algn="just">
              <a:spcBef>
                <a:spcPts val="480"/>
              </a:spcBef>
              <a:spcAft>
                <a:spcPts val="0"/>
              </a:spcAft>
              <a:buClr>
                <a:schemeClr val="dk1"/>
              </a:buClr>
              <a:buSzPts val="2400"/>
              <a:buNone/>
            </a:pPr>
            <a:r>
              <a:t/>
            </a:r>
            <a:endParaRPr sz="2400"/>
          </a:p>
          <a:p>
            <a:pPr indent="-190500" lvl="0" marL="342900" rtl="0" algn="just">
              <a:spcBef>
                <a:spcPts val="480"/>
              </a:spcBef>
              <a:spcAft>
                <a:spcPts val="0"/>
              </a:spcAft>
              <a:buClr>
                <a:schemeClr val="dk1"/>
              </a:buClr>
              <a:buSzPts val="2400"/>
              <a:buNone/>
            </a:pPr>
            <a:r>
              <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