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D81C3-1A1D-4E72-9906-C48BC6C2559B}" v="5" dt="2023-01-20T04:30:54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GN" userId="625313e3a1b95115" providerId="LiveId" clId="{0A2D81C3-1A1D-4E72-9906-C48BC6C2559B}"/>
    <pc:docChg chg="modSld">
      <pc:chgData name="GIRISH GN" userId="625313e3a1b95115" providerId="LiveId" clId="{0A2D81C3-1A1D-4E72-9906-C48BC6C2559B}" dt="2023-01-20T04:30:54.567" v="4" actId="14100"/>
      <pc:docMkLst>
        <pc:docMk/>
      </pc:docMkLst>
      <pc:sldChg chg="modSp">
        <pc:chgData name="GIRISH GN" userId="625313e3a1b95115" providerId="LiveId" clId="{0A2D81C3-1A1D-4E72-9906-C48BC6C2559B}" dt="2023-01-20T04:30:54.567" v="4" actId="14100"/>
        <pc:sldMkLst>
          <pc:docMk/>
          <pc:sldMk cId="1626543987" sldId="265"/>
        </pc:sldMkLst>
        <pc:picChg chg="mod">
          <ac:chgData name="GIRISH GN" userId="625313e3a1b95115" providerId="LiveId" clId="{0A2D81C3-1A1D-4E72-9906-C48BC6C2559B}" dt="2023-01-20T04:30:54.567" v="4" actId="14100"/>
          <ac:picMkLst>
            <pc:docMk/>
            <pc:sldMk cId="1626543987" sldId="265"/>
            <ac:picMk id="10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6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1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6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5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1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8C6F-ECC2-4C26-BDCF-5BC591C96BF5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CFCC-7ACE-46DA-894B-77DE048F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2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Informed 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9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en-US"/>
              <a:t>of Greedy Best Search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56292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7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Recap: Uninformed search algorithms 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Classic search algorithms search only based on information that has already been provided by the problem. </a:t>
            </a:r>
          </a:p>
          <a:p>
            <a:endParaRPr lang="en-US" sz="1800" dirty="0"/>
          </a:p>
          <a:p>
            <a:r>
              <a:rPr lang="en-US" sz="1800" dirty="0"/>
              <a:t>These algorithms will traverse the whole search tree until they hit a solution, or else exhaust the graph. These are also called </a:t>
            </a:r>
            <a:r>
              <a:rPr lang="en-US" sz="1800" b="1" dirty="0"/>
              <a:t>uninformed search algorithms</a:t>
            </a:r>
            <a:r>
              <a:rPr lang="en-US" sz="1800" dirty="0"/>
              <a:t> or </a:t>
            </a:r>
            <a:r>
              <a:rPr lang="en-US" sz="1800" b="1" dirty="0"/>
              <a:t>blind search algorithms</a:t>
            </a:r>
            <a:r>
              <a:rPr lang="en-US" sz="1800" dirty="0"/>
              <a:t>. </a:t>
            </a:r>
          </a:p>
          <a:p>
            <a:endParaRPr lang="en-IN" sz="1800" dirty="0"/>
          </a:p>
          <a:p>
            <a:r>
              <a:rPr lang="en-US" sz="1800" b="1" dirty="0"/>
              <a:t>Uninformed search algorithms</a:t>
            </a:r>
            <a:r>
              <a:rPr lang="en-US" sz="1800" dirty="0"/>
              <a:t> become unreliable or even intractable when the problem is more complex.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3448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Informed (Heuristic) search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/>
              <a:t>Heuristic search algorithms can use the knowledge beyond the problem definition itself to try paths by order of ‘promise,’ so to find solutions efficiently. </a:t>
            </a:r>
          </a:p>
          <a:p>
            <a:endParaRPr lang="en-US" sz="1800" dirty="0"/>
          </a:p>
          <a:p>
            <a:r>
              <a:rPr lang="en-US" sz="1800" dirty="0"/>
              <a:t>To get this extra information, heuristic search algorithms use a heuristic function h(n). </a:t>
            </a:r>
          </a:p>
          <a:p>
            <a:endParaRPr lang="en-US" sz="1800" dirty="0"/>
          </a:p>
          <a:p>
            <a:r>
              <a:rPr lang="en-US" sz="1800" dirty="0"/>
              <a:t>Heuristic search algorithms also employ an evaluation function to help decide which nodes to explore first.</a:t>
            </a:r>
          </a:p>
          <a:p>
            <a:endParaRPr lang="en-US" sz="1800" dirty="0"/>
          </a:p>
          <a:p>
            <a:r>
              <a:rPr lang="en-US" sz="1800" b="1" dirty="0"/>
              <a:t>Heuristic search algorithms</a:t>
            </a:r>
            <a:r>
              <a:rPr lang="en-US" sz="1800" dirty="0"/>
              <a:t> also employ an </a:t>
            </a:r>
            <a:r>
              <a:rPr lang="en-US" sz="1800" b="1" dirty="0"/>
              <a:t>evaluation function</a:t>
            </a:r>
            <a:r>
              <a:rPr lang="en-US" sz="1800" dirty="0"/>
              <a:t> to help decide which nodes to explore first. </a:t>
            </a:r>
          </a:p>
          <a:p>
            <a:endParaRPr lang="en-US" sz="1800" dirty="0"/>
          </a:p>
          <a:p>
            <a:r>
              <a:rPr lang="en-US" sz="1800" dirty="0"/>
              <a:t>Usually </a:t>
            </a:r>
            <a:r>
              <a:rPr lang="en-US" sz="1800" b="1" dirty="0"/>
              <a:t>heuristic search algorithms</a:t>
            </a:r>
            <a:r>
              <a:rPr lang="en-US" sz="1800" dirty="0"/>
              <a:t> will explore nodes in ascending order of associated value of evaluation function. </a:t>
            </a:r>
          </a:p>
          <a:p>
            <a:endParaRPr lang="en-US" sz="1800" dirty="0"/>
          </a:p>
          <a:p>
            <a:r>
              <a:rPr lang="en-US" sz="1800" dirty="0"/>
              <a:t>The algorithms vary primarily across the choice of evaluation function. 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dirty="0">
                <a:effectLst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97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71813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IN" dirty="0"/>
              <a:t>Greedy best-first search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lh6.googleusercontent.com/Sczo4llfKQ3YiZH7fZdy6NFQUg1hkjD_RY0PATI88oEHJFXKLJPMXBbtJDKqtiB2kV8fe1TSnTES2-ChXiL-un_eZ8R1imnhfhqqvRpktiS8FAVhCAtgwH9wN_jvypdB8yV3L4nT2FHCIfmPDolK_iEkLQoiceNqDg8Y250fkjWhh_0CacIj5j2dDoUYrd_tH-MGAA=s2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2411760" y="2340123"/>
            <a:ext cx="4032448" cy="268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7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71813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IN" dirty="0"/>
              <a:t>Greedy best-first search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lh6.googleusercontent.com/Sczo4llfKQ3YiZH7fZdy6NFQUg1hkjD_RY0PATI88oEHJFXKLJPMXBbtJDKqtiB2kV8fe1TSnTES2-ChXiL-un_eZ8R1imnhfhqqvRpktiS8FAVhCAtgwH9wN_jvypdB8yV3L4nT2FHCIfmPDolK_iEkLQoiceNqDg8Y250fkjWhh_0CacIj5j2dDoUYrd_tH-MGAA=s2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22970" y="2307728"/>
            <a:ext cx="4032448" cy="268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07728"/>
            <a:ext cx="3724275" cy="268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50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71813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IN" dirty="0"/>
              <a:t>Greedy best-first search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 descr="Chart, line chart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92" y="1621919"/>
            <a:ext cx="2448272" cy="249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icture containing diagram&#10;&#10;Description automatically genera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15436"/>
            <a:ext cx="3707904" cy="274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PtFDpDy3-x5gwoV7XvQFvrvJEuioXiqpyUAx-5X4rcpOFotks_7ptfpaoUR3W10toihrVlvbXG1-i2mkH7ckjAN0xiw8doSH_B6jxk4r81fH9eBlm-v3iqsWTgDRZawviWIo37hhMq0PvynXImuB19sfbUg84gJBSYs11gekXKS97kicdKmi_6LkFjamFiZdnGLT5w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97" y="2051135"/>
            <a:ext cx="2592288" cy="164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07504" y="1646118"/>
            <a:ext cx="3816424" cy="5088566"/>
            <a:chOff x="107504" y="1646118"/>
            <a:chExt cx="3816424" cy="5088566"/>
          </a:xfrm>
        </p:grpSpPr>
        <p:grpSp>
          <p:nvGrpSpPr>
            <p:cNvPr id="6" name="Group 5"/>
            <p:cNvGrpSpPr/>
            <p:nvPr/>
          </p:nvGrpSpPr>
          <p:grpSpPr>
            <a:xfrm>
              <a:off x="107504" y="1646118"/>
              <a:ext cx="3816424" cy="5088566"/>
              <a:chOff x="107504" y="1646118"/>
              <a:chExt cx="3816424" cy="5088566"/>
            </a:xfrm>
          </p:grpSpPr>
          <p:pic>
            <p:nvPicPr>
              <p:cNvPr id="1026" name="Picture 2" descr="https://lh6.googleusercontent.com/Sczo4llfKQ3YiZH7fZdy6NFQUg1hkjD_RY0PATI88oEHJFXKLJPMXBbtJDKqtiB2kV8fe1TSnTES2-ChXiL-un_eZ8R1imnhfhqqvRpktiS8FAVhCAtgwH9wN_jvypdB8yV3L4nT2FHCIfmPDolK_iEkLQoiceNqDg8Y250fkjWhh_0CacIj5j2dDoUYrd_tH-MGAA=s204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1646118"/>
                <a:ext cx="3816424" cy="5088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s://lh6.googleusercontent.com/Sczo4llfKQ3YiZH7fZdy6NFQUg1hkjD_RY0PATI88oEHJFXKLJPMXBbtJDKqtiB2kV8fe1TSnTES2-ChXiL-un_eZ8R1imnhfhqqvRpktiS8FAVhCAtgwH9wN_jvypdB8yV3L4nT2FHCIfmPDolK_iEkLQoiceNqDg8Y250fkjWhh_0CacIj5j2dDoUYrd_tH-MGAA=s2048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435" t="66345" r="26388" b="28304"/>
              <a:stretch/>
            </p:blipFill>
            <p:spPr bwMode="auto">
              <a:xfrm>
                <a:off x="2216944" y="5038945"/>
                <a:ext cx="410838" cy="2622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https://lh6.googleusercontent.com/Sczo4llfKQ3YiZH7fZdy6NFQUg1hkjD_RY0PATI88oEHJFXKLJPMXBbtJDKqtiB2kV8fe1TSnTES2-ChXiL-un_eZ8R1imnhfhqqvRpktiS8FAVhCAtgwH9wN_jvypdB8yV3L4nT2FHCIfmPDolK_iEkLQoiceNqDg8Y250fkjWhh_0CacIj5j2dDoUYrd_tH-MGAA=s2048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48" t="66345" r="27040" b="28304"/>
            <a:stretch/>
          </p:blipFill>
          <p:spPr bwMode="auto">
            <a:xfrm>
              <a:off x="2620676" y="5027421"/>
              <a:ext cx="151124" cy="26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642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dirty="0"/>
              <a:t>The worst-case time and space complexity is O(</a:t>
            </a:r>
            <a:r>
              <a:rPr lang="en-US" sz="1800" dirty="0" err="1"/>
              <a:t>b</a:t>
            </a:r>
            <a:r>
              <a:rPr lang="en-US" sz="1800" baseline="30000" dirty="0" err="1"/>
              <a:t>m</a:t>
            </a:r>
            <a:r>
              <a:rPr lang="en-US" sz="1800" dirty="0"/>
              <a:t>)</a:t>
            </a:r>
          </a:p>
          <a:p>
            <a:pPr fontAlgn="base"/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Where </a:t>
            </a:r>
            <a:r>
              <a:rPr lang="en-US" sz="1800" i="1" dirty="0"/>
              <a:t>m</a:t>
            </a:r>
            <a:r>
              <a:rPr lang="en-US" sz="1800" dirty="0"/>
              <a:t> is the maximum depth of the search space.</a:t>
            </a:r>
          </a:p>
          <a:p>
            <a:pPr marL="0" indent="0" fontAlgn="base">
              <a:buNone/>
            </a:pPr>
            <a:endParaRPr lang="en-US" sz="1800" dirty="0"/>
          </a:p>
          <a:p>
            <a:pPr fontAlgn="base"/>
            <a:r>
              <a:rPr lang="en-US" sz="1800" dirty="0"/>
              <a:t>With a good heuristic function, however, the complexity can be reduced substantially.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dirty="0"/>
              <a:t>The amount of the reduction depends on the particular problem and on the quality of the heuristic.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2076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24409"/>
            <a:ext cx="7602610" cy="30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80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6861"/>
            <a:ext cx="9283308" cy="481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54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259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Informed search</vt:lpstr>
      <vt:lpstr>Recap: Uninformed search algorithms </vt:lpstr>
      <vt:lpstr>Informed (Heuristic) search algorithms</vt:lpstr>
      <vt:lpstr>Greedy best-first search  </vt:lpstr>
      <vt:lpstr>Greedy best-first search  </vt:lpstr>
      <vt:lpstr>Greedy best-first search  </vt:lpstr>
      <vt:lpstr>PowerPoint Presentation</vt:lpstr>
      <vt:lpstr>PowerPoint Presentation</vt:lpstr>
      <vt:lpstr>PowerPoint Presentation</vt:lpstr>
      <vt:lpstr>Properties of Greedy Best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</dc:title>
  <dc:creator>Girish</dc:creator>
  <cp:lastModifiedBy>GIRISH GN</cp:lastModifiedBy>
  <cp:revision>6</cp:revision>
  <dcterms:created xsi:type="dcterms:W3CDTF">2023-01-19T11:04:15Z</dcterms:created>
  <dcterms:modified xsi:type="dcterms:W3CDTF">2023-01-20T04:30:58Z</dcterms:modified>
</cp:coreProperties>
</file>