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57" r:id="rId4"/>
    <p:sldId id="259" r:id="rId5"/>
    <p:sldId id="260" r:id="rId6"/>
    <p:sldId id="261" r:id="rId7"/>
    <p:sldId id="262" r:id="rId8"/>
    <p:sldId id="267" r:id="rId9"/>
    <p:sldId id="284" r:id="rId10"/>
    <p:sldId id="266" r:id="rId11"/>
    <p:sldId id="265" r:id="rId12"/>
    <p:sldId id="268" r:id="rId13"/>
    <p:sldId id="263" r:id="rId14"/>
    <p:sldId id="264" r:id="rId15"/>
    <p:sldId id="270" r:id="rId16"/>
    <p:sldId id="269" r:id="rId17"/>
    <p:sldId id="272" r:id="rId18"/>
    <p:sldId id="273" r:id="rId19"/>
    <p:sldId id="274" r:id="rId20"/>
    <p:sldId id="275" r:id="rId21"/>
    <p:sldId id="271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BBD1D3-8E54-4F76-BC12-A287354B32BB}" v="14" dt="2023-01-24T02:37:31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037" y="-30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RISH GN" userId="625313e3a1b95115" providerId="LiveId" clId="{C4BBD1D3-8E54-4F76-BC12-A287354B32BB}"/>
    <pc:docChg chg="custSel delSld modSld">
      <pc:chgData name="GIRISH GN" userId="625313e3a1b95115" providerId="LiveId" clId="{C4BBD1D3-8E54-4F76-BC12-A287354B32BB}" dt="2023-01-24T02:37:31.550" v="55" actId="403"/>
      <pc:docMkLst>
        <pc:docMk/>
      </pc:docMkLst>
      <pc:sldChg chg="delSp mod">
        <pc:chgData name="GIRISH GN" userId="625313e3a1b95115" providerId="LiveId" clId="{C4BBD1D3-8E54-4F76-BC12-A287354B32BB}" dt="2023-01-23T06:57:25.164" v="24" actId="478"/>
        <pc:sldMkLst>
          <pc:docMk/>
          <pc:sldMk cId="3746940137" sldId="265"/>
        </pc:sldMkLst>
        <pc:inkChg chg="del">
          <ac:chgData name="GIRISH GN" userId="625313e3a1b95115" providerId="LiveId" clId="{C4BBD1D3-8E54-4F76-BC12-A287354B32BB}" dt="2023-01-23T06:57:25.164" v="24" actId="478"/>
          <ac:inkMkLst>
            <pc:docMk/>
            <pc:sldMk cId="3746940137" sldId="265"/>
            <ac:inkMk id="3" creationId="{00000000-0000-0000-0000-000000000000}"/>
          </ac:inkMkLst>
        </pc:inkChg>
      </pc:sldChg>
      <pc:sldChg chg="modSp mod">
        <pc:chgData name="GIRISH GN" userId="625313e3a1b95115" providerId="LiveId" clId="{C4BBD1D3-8E54-4F76-BC12-A287354B32BB}" dt="2023-01-23T06:43:37.847" v="23" actId="20577"/>
        <pc:sldMkLst>
          <pc:docMk/>
          <pc:sldMk cId="100420142" sldId="266"/>
        </pc:sldMkLst>
        <pc:spChg chg="mod">
          <ac:chgData name="GIRISH GN" userId="625313e3a1b95115" providerId="LiveId" clId="{C4BBD1D3-8E54-4F76-BC12-A287354B32BB}" dt="2023-01-23T06:43:37.847" v="23" actId="20577"/>
          <ac:spMkLst>
            <pc:docMk/>
            <pc:sldMk cId="100420142" sldId="266"/>
            <ac:spMk id="2" creationId="{00000000-0000-0000-0000-000000000000}"/>
          </ac:spMkLst>
        </pc:spChg>
      </pc:sldChg>
      <pc:sldChg chg="modSp mod">
        <pc:chgData name="GIRISH GN" userId="625313e3a1b95115" providerId="LiveId" clId="{C4BBD1D3-8E54-4F76-BC12-A287354B32BB}" dt="2023-01-23T06:43:03.018" v="10" actId="20577"/>
        <pc:sldMkLst>
          <pc:docMk/>
          <pc:sldMk cId="4016657508" sldId="267"/>
        </pc:sldMkLst>
        <pc:spChg chg="mod">
          <ac:chgData name="GIRISH GN" userId="625313e3a1b95115" providerId="LiveId" clId="{C4BBD1D3-8E54-4F76-BC12-A287354B32BB}" dt="2023-01-23T06:43:03.018" v="10" actId="20577"/>
          <ac:spMkLst>
            <pc:docMk/>
            <pc:sldMk cId="4016657508" sldId="267"/>
            <ac:spMk id="2" creationId="{00000000-0000-0000-0000-000000000000}"/>
          </ac:spMkLst>
        </pc:spChg>
      </pc:sldChg>
      <pc:sldChg chg="modSp mod">
        <pc:chgData name="GIRISH GN" userId="625313e3a1b95115" providerId="LiveId" clId="{C4BBD1D3-8E54-4F76-BC12-A287354B32BB}" dt="2023-01-24T02:28:26.339" v="28" actId="1035"/>
        <pc:sldMkLst>
          <pc:docMk/>
          <pc:sldMk cId="1123099545" sldId="274"/>
        </pc:sldMkLst>
        <pc:spChg chg="mod">
          <ac:chgData name="GIRISH GN" userId="625313e3a1b95115" providerId="LiveId" clId="{C4BBD1D3-8E54-4F76-BC12-A287354B32BB}" dt="2023-01-24T02:28:26.339" v="28" actId="1035"/>
          <ac:spMkLst>
            <pc:docMk/>
            <pc:sldMk cId="1123099545" sldId="274"/>
            <ac:spMk id="948227" creationId="{00000000-0000-0000-0000-000000000000}"/>
          </ac:spMkLst>
        </pc:spChg>
      </pc:sldChg>
      <pc:sldChg chg="modSp">
        <pc:chgData name="GIRISH GN" userId="625313e3a1b95115" providerId="LiveId" clId="{C4BBD1D3-8E54-4F76-BC12-A287354B32BB}" dt="2023-01-24T02:30:24.875" v="37" actId="20577"/>
        <pc:sldMkLst>
          <pc:docMk/>
          <pc:sldMk cId="1565029246" sldId="275"/>
        </pc:sldMkLst>
        <pc:spChg chg="mod">
          <ac:chgData name="GIRISH GN" userId="625313e3a1b95115" providerId="LiveId" clId="{C4BBD1D3-8E54-4F76-BC12-A287354B32BB}" dt="2023-01-24T02:30:24.875" v="37" actId="20577"/>
          <ac:spMkLst>
            <pc:docMk/>
            <pc:sldMk cId="1565029246" sldId="275"/>
            <ac:spMk id="948227" creationId="{00000000-0000-0000-0000-000000000000}"/>
          </ac:spMkLst>
        </pc:spChg>
      </pc:sldChg>
      <pc:sldChg chg="del">
        <pc:chgData name="GIRISH GN" userId="625313e3a1b95115" providerId="LiveId" clId="{C4BBD1D3-8E54-4F76-BC12-A287354B32BB}" dt="2023-01-24T02:35:04.714" v="41" actId="47"/>
        <pc:sldMkLst>
          <pc:docMk/>
          <pc:sldMk cId="1316878439" sldId="276"/>
        </pc:sldMkLst>
      </pc:sldChg>
      <pc:sldChg chg="del">
        <pc:chgData name="GIRISH GN" userId="625313e3a1b95115" providerId="LiveId" clId="{C4BBD1D3-8E54-4F76-BC12-A287354B32BB}" dt="2023-01-24T02:35:05.647" v="42" actId="47"/>
        <pc:sldMkLst>
          <pc:docMk/>
          <pc:sldMk cId="2302241063" sldId="277"/>
        </pc:sldMkLst>
      </pc:sldChg>
      <pc:sldChg chg="modSp del mod">
        <pc:chgData name="GIRISH GN" userId="625313e3a1b95115" providerId="LiveId" clId="{C4BBD1D3-8E54-4F76-BC12-A287354B32BB}" dt="2023-01-24T02:35:06.466" v="43" actId="47"/>
        <pc:sldMkLst>
          <pc:docMk/>
          <pc:sldMk cId="41776992" sldId="278"/>
        </pc:sldMkLst>
        <pc:spChg chg="mod">
          <ac:chgData name="GIRISH GN" userId="625313e3a1b95115" providerId="LiveId" clId="{C4BBD1D3-8E54-4F76-BC12-A287354B32BB}" dt="2023-01-24T02:34:03.432" v="40" actId="1076"/>
          <ac:spMkLst>
            <pc:docMk/>
            <pc:sldMk cId="41776992" sldId="278"/>
            <ac:spMk id="32771" creationId="{00000000-0000-0000-0000-000000000000}"/>
          </ac:spMkLst>
        </pc:spChg>
      </pc:sldChg>
      <pc:sldChg chg="del">
        <pc:chgData name="GIRISH GN" userId="625313e3a1b95115" providerId="LiveId" clId="{C4BBD1D3-8E54-4F76-BC12-A287354B32BB}" dt="2023-01-24T02:35:07.215" v="44" actId="47"/>
        <pc:sldMkLst>
          <pc:docMk/>
          <pc:sldMk cId="2266771168" sldId="279"/>
        </pc:sldMkLst>
      </pc:sldChg>
      <pc:sldChg chg="modSp mod">
        <pc:chgData name="GIRISH GN" userId="625313e3a1b95115" providerId="LiveId" clId="{C4BBD1D3-8E54-4F76-BC12-A287354B32BB}" dt="2023-01-24T02:36:11.358" v="51" actId="14100"/>
        <pc:sldMkLst>
          <pc:docMk/>
          <pc:sldMk cId="1316878439" sldId="280"/>
        </pc:sldMkLst>
        <pc:spChg chg="mod">
          <ac:chgData name="GIRISH GN" userId="625313e3a1b95115" providerId="LiveId" clId="{C4BBD1D3-8E54-4F76-BC12-A287354B32BB}" dt="2023-01-24T02:35:15.530" v="45" actId="404"/>
          <ac:spMkLst>
            <pc:docMk/>
            <pc:sldMk cId="1316878439" sldId="280"/>
            <ac:spMk id="3" creationId="{00000000-0000-0000-0000-000000000000}"/>
          </ac:spMkLst>
        </pc:spChg>
        <pc:spChg chg="mod">
          <ac:chgData name="GIRISH GN" userId="625313e3a1b95115" providerId="LiveId" clId="{C4BBD1D3-8E54-4F76-BC12-A287354B32BB}" dt="2023-01-24T02:36:11.358" v="51" actId="14100"/>
          <ac:spMkLst>
            <pc:docMk/>
            <pc:sldMk cId="1316878439" sldId="280"/>
            <ac:spMk id="5" creationId="{00000000-0000-0000-0000-000000000000}"/>
          </ac:spMkLst>
        </pc:spChg>
        <pc:grpChg chg="mod">
          <ac:chgData name="GIRISH GN" userId="625313e3a1b95115" providerId="LiveId" clId="{C4BBD1D3-8E54-4F76-BC12-A287354B32BB}" dt="2023-01-24T02:35:55.063" v="49" actId="14100"/>
          <ac:grpSpMkLst>
            <pc:docMk/>
            <pc:sldMk cId="1316878439" sldId="280"/>
            <ac:grpSpMk id="7" creationId="{00000000-0000-0000-0000-000000000000}"/>
          </ac:grpSpMkLst>
        </pc:grpChg>
      </pc:sldChg>
      <pc:sldChg chg="modSp">
        <pc:chgData name="GIRISH GN" userId="625313e3a1b95115" providerId="LiveId" clId="{C4BBD1D3-8E54-4F76-BC12-A287354B32BB}" dt="2023-01-24T02:37:31.550" v="55" actId="403"/>
        <pc:sldMkLst>
          <pc:docMk/>
          <pc:sldMk cId="2266771168" sldId="283"/>
        </pc:sldMkLst>
        <pc:spChg chg="mod">
          <ac:chgData name="GIRISH GN" userId="625313e3a1b95115" providerId="LiveId" clId="{C4BBD1D3-8E54-4F76-BC12-A287354B32BB}" dt="2023-01-24T02:37:31.550" v="55" actId="403"/>
          <ac:spMkLst>
            <pc:docMk/>
            <pc:sldMk cId="2266771168" sldId="283"/>
            <ac:spMk id="13" creationId="{00000000-0000-0000-0000-000000000000}"/>
          </ac:spMkLst>
        </pc:spChg>
      </pc:sldChg>
      <pc:sldChg chg="modSp mod">
        <pc:chgData name="GIRISH GN" userId="625313e3a1b95115" providerId="LiveId" clId="{C4BBD1D3-8E54-4F76-BC12-A287354B32BB}" dt="2023-01-23T06:43:22.618" v="13" actId="20577"/>
        <pc:sldMkLst>
          <pc:docMk/>
          <pc:sldMk cId="3319379971" sldId="284"/>
        </pc:sldMkLst>
        <pc:spChg chg="mod">
          <ac:chgData name="GIRISH GN" userId="625313e3a1b95115" providerId="LiveId" clId="{C4BBD1D3-8E54-4F76-BC12-A287354B32BB}" dt="2023-01-23T06:43:22.618" v="13" actId="20577"/>
          <ac:spMkLst>
            <pc:docMk/>
            <pc:sldMk cId="3319379971" sldId="284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ACA3D-68CF-49CF-AEEC-0671C9A2727F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DFA75-FCD3-4DDD-8738-B7C9E24DF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05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P(x)P(x-&gt;y) = P(y)P(y-&gt;x)</a:t>
            </a:r>
          </a:p>
          <a:p>
            <a:r>
              <a:rPr lang="en-US" dirty="0"/>
              <a:t>P(x)/D = P(y)exp((E(x)-E(y))/T)/D</a:t>
            </a:r>
          </a:p>
          <a:p>
            <a:r>
              <a:rPr lang="en-US" dirty="0"/>
              <a:t>P(x)/P(y) = exp(E(x)/T) / exp(E(y)/T)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8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4A4A-3091-4965-B610-95EED8738D4D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99B-3E51-431D-ACA9-F196CDA73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96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4A4A-3091-4965-B610-95EED8738D4D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99B-3E51-431D-ACA9-F196CDA73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26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4A4A-3091-4965-B610-95EED8738D4D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99B-3E51-431D-ACA9-F196CDA73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123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9"/>
            <a:ext cx="9144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9144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A559F-2ED3-42FB-97D7-7C336CEBC9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34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AE4EA-EF72-4592-B966-0919EDBC0AD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392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2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D84D3-0B6F-43E9-96DD-B384A1346F0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838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2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2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CD15-A186-434C-A76C-E16FE73CAB1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93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535114"/>
            <a:ext cx="303014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1535114"/>
            <a:ext cx="303133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F1A73-48D6-4B22-86A8-533683877D9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13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BE99A-4DC5-4CD3-AA5A-F0648462A66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22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7EAA6-40E0-4638-8426-274C359A2A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169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273050"/>
            <a:ext cx="2256235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273054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435103"/>
            <a:ext cx="2256235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8C8E3-8727-4A80-8860-67A2C5A4D49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4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4A4A-3091-4965-B610-95EED8738D4D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99B-3E51-431D-ACA9-F196CDA73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0909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2"/>
            <a:ext cx="41148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40"/>
            <a:ext cx="41148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00F85-53AA-4CB9-B5F3-E0A7D91F134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770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028D4-0D48-40B4-A2B4-AA16B583E8A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95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41"/>
            <a:ext cx="15430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41"/>
            <a:ext cx="45148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581A5-8CD7-46EA-B6E3-B84F6F7DE5E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9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4A4A-3091-4965-B610-95EED8738D4D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99B-3E51-431D-ACA9-F196CDA73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61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4A4A-3091-4965-B610-95EED8738D4D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99B-3E51-431D-ACA9-F196CDA73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81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4A4A-3091-4965-B610-95EED8738D4D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99B-3E51-431D-ACA9-F196CDA73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79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4A4A-3091-4965-B610-95EED8738D4D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99B-3E51-431D-ACA9-F196CDA73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97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4A4A-3091-4965-B610-95EED8738D4D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99B-3E51-431D-ACA9-F196CDA73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63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4A4A-3091-4965-B610-95EED8738D4D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99B-3E51-431D-ACA9-F196CDA73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48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4A4A-3091-4965-B610-95EED8738D4D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99B-3E51-431D-ACA9-F196CDA73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3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F4A4A-3091-4965-B610-95EED8738D4D}" type="datetimeFigureOut">
              <a:rPr lang="en-IN" smtClean="0"/>
              <a:t>24-01-2023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F799B-3E51-431D-ACA9-F196CDA73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79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97001"/>
            <a:ext cx="85344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6245226"/>
            <a:ext cx="16002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6245226"/>
            <a:ext cx="21717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6245226"/>
            <a:ext cx="16002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FCCC65-4CBD-445E-A057-E1EE8E879751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3"/>
            <a:ext cx="9144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22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Local Search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743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607126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94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Reduce </a:t>
            </a:r>
            <a:r>
              <a:rPr lang="en-IN" dirty="0"/>
              <a:t>the number of conflicts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1484784"/>
            <a:ext cx="3816424" cy="455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62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Hill climbing is sometimes called greedy local search because it grabs a good </a:t>
            </a:r>
            <a:r>
              <a:rPr lang="en-IN" dirty="0" err="1"/>
              <a:t>neighbor</a:t>
            </a:r>
            <a:r>
              <a:rPr lang="en-IN" dirty="0"/>
              <a:t> state without thinking ahead about where to go next.</a:t>
            </a:r>
          </a:p>
          <a:p>
            <a:endParaRPr lang="en-IN" dirty="0"/>
          </a:p>
          <a:p>
            <a:r>
              <a:rPr lang="en-IN" dirty="0"/>
              <a:t>Hill climbing can get stuck for any of the following reasons:</a:t>
            </a:r>
          </a:p>
          <a:p>
            <a:endParaRPr lang="en-IN" dirty="0"/>
          </a:p>
          <a:p>
            <a:pPr lvl="1"/>
            <a:r>
              <a:rPr lang="en-IN" dirty="0"/>
              <a:t>Local maxima: A local maximum is a peak that is higher than each of its </a:t>
            </a:r>
            <a:r>
              <a:rPr lang="en-IN" dirty="0" err="1"/>
              <a:t>neighboring</a:t>
            </a:r>
            <a:r>
              <a:rPr lang="en-IN" dirty="0"/>
              <a:t> states but lower than the global maximum.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Ridges: Ridges result in a sequence of local maxima that is very difficult for greedy algorithms to navigate.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Plateaus: A plateau is a flat area of the state-space landscape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255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Hill Climbing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Stochastic hill climbing: </a:t>
            </a:r>
            <a:r>
              <a:rPr lang="en-IN" sz="2000" dirty="0"/>
              <a:t>chooses at random from among the uphill moves; the probability of selection can vary with the steepness of the uphill move.</a:t>
            </a:r>
          </a:p>
          <a:p>
            <a:endParaRPr lang="en-IN" sz="2000" dirty="0"/>
          </a:p>
          <a:p>
            <a:r>
              <a:rPr lang="en-IN" sz="2000" b="1" dirty="0"/>
              <a:t>First-choice hill climbing:</a:t>
            </a:r>
            <a:r>
              <a:rPr lang="en-IN" sz="2000" dirty="0"/>
              <a:t> implements stochastic hill climbing by generating successors randomly until one is generated that is better than the current state.</a:t>
            </a:r>
          </a:p>
          <a:p>
            <a:endParaRPr lang="en-IN" sz="2000" b="1" dirty="0"/>
          </a:p>
          <a:p>
            <a:r>
              <a:rPr lang="en-IN" sz="2000" b="1" dirty="0"/>
              <a:t>Random-restart hill climbing</a:t>
            </a:r>
            <a:r>
              <a:rPr lang="en-IN" sz="2000" dirty="0"/>
              <a:t>: It conducts a series of hill-climbing searches from randomly generated initial states, until a goal is found.</a:t>
            </a:r>
          </a:p>
        </p:txBody>
      </p:sp>
    </p:spTree>
    <p:extLst>
      <p:ext uri="{BB962C8B-B14F-4D97-AF65-F5344CB8AC3E}">
        <p14:creationId xmlns:p14="http://schemas.microsoft.com/office/powerpoint/2010/main" val="266271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 hill-climbing algorithm that never makes “downhill” moves toward states with lower value (or higher cost) is always vulnerable to getting stuck in a local maximum.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 In contrast, a purely random walk that moves to a successor state without concern for the value will eventually stumble upon the global maximum, but will be extremely inefficient.</a:t>
            </a:r>
          </a:p>
          <a:p>
            <a:endParaRPr lang="en-IN" sz="2400" dirty="0"/>
          </a:p>
          <a:p>
            <a:r>
              <a:rPr lang="en-IN" sz="2400" dirty="0"/>
              <a:t>Combination of hill climbing with a random walk in a way that yields both efficiency and completeness.</a:t>
            </a:r>
          </a:p>
        </p:txBody>
      </p:sp>
    </p:spTree>
    <p:extLst>
      <p:ext uri="{BB962C8B-B14F-4D97-AF65-F5344CB8AC3E}">
        <p14:creationId xmlns:p14="http://schemas.microsoft.com/office/powerpoint/2010/main" val="426582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dirty="0"/>
              <a:t>Simulated annealing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>
            <a:noAutofit/>
          </a:bodyPr>
          <a:lstStyle/>
          <a:p>
            <a:r>
              <a:rPr lang="en-IN" sz="2400" dirty="0"/>
              <a:t>In metallurgy, annealing is the process used  to temper or harden metals and glass by heating them to a high temperature and then gradually cooling them, thus allowing the material to reach a low-energy crystalline state. </a:t>
            </a:r>
          </a:p>
          <a:p>
            <a:endParaRPr lang="en-IN" sz="2400" dirty="0"/>
          </a:p>
          <a:p>
            <a:r>
              <a:rPr lang="en-IN" sz="2400" dirty="0"/>
              <a:t>Simulated-annealing solution is to start by shaking hard (i.e., at a high temperature) and then gradually reduce the intensity of the shaking (i.e., lower the temperature).</a:t>
            </a:r>
          </a:p>
          <a:p>
            <a:endParaRPr lang="en-IN" sz="2400" dirty="0"/>
          </a:p>
          <a:p>
            <a:r>
              <a:rPr lang="en-IN" sz="2400" dirty="0"/>
              <a:t>Instead of picking the best move, however, it picks a random move. If the move improves the situation, it is always accepted. </a:t>
            </a:r>
          </a:p>
          <a:p>
            <a:r>
              <a:rPr lang="en-IN" sz="2400" dirty="0"/>
              <a:t>Otherwise, the algorithm accepts the move with some probability less than 1.</a:t>
            </a:r>
          </a:p>
        </p:txBody>
      </p:sp>
    </p:spTree>
    <p:extLst>
      <p:ext uri="{BB962C8B-B14F-4D97-AF65-F5344CB8AC3E}">
        <p14:creationId xmlns:p14="http://schemas.microsoft.com/office/powerpoint/2010/main" val="140187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 </a:t>
            </a:r>
          </a:p>
          <a:p>
            <a:pPr lvl="1"/>
            <a:r>
              <a:rPr lang="en-US" dirty="0"/>
              <a:t>Allow “bad” moves occasionally, depending on “temperature”</a:t>
            </a:r>
          </a:p>
          <a:p>
            <a:pPr lvl="1"/>
            <a:r>
              <a:rPr lang="en-US" dirty="0"/>
              <a:t>High temperature =&gt; more bad moves allowed, shake the system out of its local minimum</a:t>
            </a:r>
          </a:p>
          <a:p>
            <a:pPr lvl="1"/>
            <a:r>
              <a:rPr lang="en-US" dirty="0"/>
              <a:t>Gradually reduce temperature according to some schedule</a:t>
            </a:r>
          </a:p>
          <a:p>
            <a:pPr lvl="1"/>
            <a:r>
              <a:rPr lang="en-US" dirty="0"/>
              <a:t>Sounds pretty flaky, doesn’t it?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194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397001"/>
            <a:ext cx="8972550" cy="472916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CE00BB"/>
                </a:solidFill>
              </a:rPr>
              <a:t>function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8000"/>
                </a:solidFill>
              </a:rPr>
              <a:t>SIMULATED-ANNEALING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00FF"/>
                </a:solidFill>
              </a:rPr>
              <a:t>problem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rgbClr val="0000FF"/>
                </a:solidFill>
              </a:rPr>
              <a:t>schedule</a:t>
            </a:r>
            <a:r>
              <a:rPr lang="en-US" sz="2400" dirty="0"/>
              <a:t>) </a:t>
            </a:r>
            <a:r>
              <a:rPr lang="en-US" sz="2400" b="1" dirty="0">
                <a:solidFill>
                  <a:srgbClr val="CE00BB"/>
                </a:solidFill>
              </a:rPr>
              <a:t>returns </a:t>
            </a:r>
            <a:r>
              <a:rPr lang="en-US" sz="2400" dirty="0"/>
              <a:t>a  state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current</a:t>
            </a:r>
            <a:r>
              <a:rPr lang="en-US" sz="2400" dirty="0"/>
              <a:t> ← </a:t>
            </a:r>
            <a:r>
              <a:rPr lang="en-US" sz="2400" dirty="0" err="1">
                <a:solidFill>
                  <a:srgbClr val="0000FF"/>
                </a:solidFill>
              </a:rPr>
              <a:t>problem</a:t>
            </a:r>
            <a:r>
              <a:rPr lang="en-US" sz="2400" dirty="0" err="1"/>
              <a:t>.initial</a:t>
            </a:r>
            <a:r>
              <a:rPr lang="en-US" sz="2400" dirty="0"/>
              <a:t>-state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E00BB"/>
                </a:solidFill>
              </a:rPr>
              <a:t>for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 = 1 </a:t>
            </a:r>
            <a:r>
              <a:rPr lang="en-US" sz="2400" b="1" dirty="0"/>
              <a:t>to </a:t>
            </a:r>
            <a:r>
              <a:rPr lang="en-US" sz="2400" dirty="0"/>
              <a:t>∞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E00BB"/>
                </a:solidFill>
              </a:rPr>
              <a:t>do</a:t>
            </a:r>
            <a:endParaRPr lang="en-US" sz="2400" dirty="0">
              <a:solidFill>
                <a:srgbClr val="CE00BB"/>
              </a:solidFill>
            </a:endParaRP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 ←</a:t>
            </a:r>
            <a:r>
              <a:rPr lang="en-US" sz="2400" dirty="0">
                <a:solidFill>
                  <a:srgbClr val="0000FF"/>
                </a:solidFill>
              </a:rPr>
              <a:t>schedule</a:t>
            </a:r>
            <a:r>
              <a:rPr lang="en-US" sz="2400" dirty="0"/>
              <a:t>(t)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>
                <a:solidFill>
                  <a:srgbClr val="CE00BB"/>
                </a:solidFill>
              </a:rPr>
              <a:t>if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 = 0 </a:t>
            </a:r>
            <a:r>
              <a:rPr lang="en-US" sz="2400" b="1" dirty="0">
                <a:solidFill>
                  <a:srgbClr val="CE00BB"/>
                </a:solidFill>
              </a:rPr>
              <a:t>then return </a:t>
            </a:r>
            <a:r>
              <a:rPr lang="en-US" sz="2400" dirty="0">
                <a:solidFill>
                  <a:srgbClr val="0000FF"/>
                </a:solidFill>
              </a:rPr>
              <a:t>current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>
                <a:solidFill>
                  <a:srgbClr val="0000FF"/>
                </a:solidFill>
              </a:rPr>
              <a:t>next</a:t>
            </a:r>
            <a:r>
              <a:rPr lang="en-US" sz="2400" dirty="0"/>
              <a:t> ← a randomly selected successor of </a:t>
            </a:r>
            <a:r>
              <a:rPr lang="en-US" sz="2400" dirty="0">
                <a:solidFill>
                  <a:srgbClr val="0000FF"/>
                </a:solidFill>
              </a:rPr>
              <a:t>current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0000FF"/>
                </a:solidFill>
              </a:rPr>
              <a:t>∆E </a:t>
            </a:r>
            <a:r>
              <a:rPr lang="en-US" sz="2400" dirty="0"/>
              <a:t>← </a:t>
            </a:r>
            <a:r>
              <a:rPr lang="en-US" sz="2400" dirty="0" err="1">
                <a:solidFill>
                  <a:srgbClr val="0000FF"/>
                </a:solidFill>
              </a:rPr>
              <a:t>next</a:t>
            </a:r>
            <a:r>
              <a:rPr lang="en-US" sz="2400" dirty="0" err="1"/>
              <a:t>.value</a:t>
            </a:r>
            <a:r>
              <a:rPr lang="en-US" sz="2400" dirty="0"/>
              <a:t> – </a:t>
            </a:r>
            <a:r>
              <a:rPr lang="en-US" sz="2400" dirty="0" err="1">
                <a:solidFill>
                  <a:srgbClr val="0000FF"/>
                </a:solidFill>
              </a:rPr>
              <a:t>current</a:t>
            </a:r>
            <a:r>
              <a:rPr lang="en-US" sz="2400" dirty="0" err="1"/>
              <a:t>.value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>
                <a:solidFill>
                  <a:srgbClr val="CE00BB"/>
                </a:solidFill>
              </a:rPr>
              <a:t>if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∆E </a:t>
            </a:r>
            <a:r>
              <a:rPr lang="en-US" sz="2400" dirty="0"/>
              <a:t>&gt; 0 </a:t>
            </a:r>
            <a:r>
              <a:rPr lang="en-US" sz="2400" b="1" dirty="0">
                <a:solidFill>
                  <a:srgbClr val="CE00BB"/>
                </a:solidFill>
              </a:rPr>
              <a:t>then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current</a:t>
            </a:r>
            <a:r>
              <a:rPr lang="en-US" sz="2400" dirty="0"/>
              <a:t> ← </a:t>
            </a:r>
            <a:r>
              <a:rPr lang="en-US" sz="2400" dirty="0">
                <a:solidFill>
                  <a:srgbClr val="0000FF"/>
                </a:solidFill>
              </a:rPr>
              <a:t>next</a:t>
            </a:r>
            <a:br>
              <a:rPr lang="en-US" sz="2400" dirty="0"/>
            </a:br>
            <a:r>
              <a:rPr lang="en-US" sz="2400" dirty="0"/>
              <a:t>                         </a:t>
            </a:r>
            <a:r>
              <a:rPr lang="en-US" sz="2400" b="1" dirty="0">
                <a:solidFill>
                  <a:srgbClr val="CE00BB"/>
                </a:solidFill>
              </a:rPr>
              <a:t>else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current</a:t>
            </a:r>
            <a:r>
              <a:rPr lang="en-US" sz="2400" dirty="0"/>
              <a:t> ← </a:t>
            </a:r>
            <a:r>
              <a:rPr lang="en-US" sz="2400" dirty="0">
                <a:solidFill>
                  <a:srgbClr val="0000FF"/>
                </a:solidFill>
              </a:rPr>
              <a:t>next</a:t>
            </a:r>
            <a:r>
              <a:rPr lang="en-US" sz="2400" dirty="0"/>
              <a:t> only with probability </a:t>
            </a:r>
            <a:r>
              <a:rPr lang="en-US" sz="2400" dirty="0" err="1">
                <a:solidFill>
                  <a:srgbClr val="FF0000"/>
                </a:solidFill>
              </a:rPr>
              <a:t>e</a:t>
            </a:r>
            <a:r>
              <a:rPr lang="en-US" sz="2400" baseline="30000" dirty="0" err="1">
                <a:solidFill>
                  <a:srgbClr val="FF0000"/>
                </a:solidFill>
              </a:rPr>
              <a:t>∆E</a:t>
            </a:r>
            <a:r>
              <a:rPr lang="en-US" sz="2400" baseline="30000" dirty="0">
                <a:solidFill>
                  <a:srgbClr val="FF0000"/>
                </a:solidFill>
              </a:rPr>
              <a:t>/T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9505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rgbClr val="CE00BB"/>
                </a:solidFill>
              </a:rPr>
              <a:t>Simulated Annealing</a:t>
            </a:r>
          </a:p>
        </p:txBody>
      </p:sp>
      <p:pic>
        <p:nvPicPr>
          <p:cNvPr id="3072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0316" y="1598614"/>
            <a:ext cx="1456135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4822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42900" y="1052736"/>
                <a:ext cx="8693596" cy="5195664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r>
                  <a:rPr lang="en-IN" sz="2400" dirty="0">
                    <a:latin typeface="+mj-lt"/>
                  </a:rPr>
                  <a:t>The probability decreases exponentially with the “badness” of the move—the amount </a:t>
                </a:r>
                <a:r>
                  <a:rPr lang="en-IN" sz="2400" dirty="0">
                    <a:latin typeface="+mj-lt"/>
                    <a:sym typeface="Symbol"/>
                  </a:rPr>
                  <a:t></a:t>
                </a:r>
                <a:r>
                  <a:rPr lang="en-IN" sz="2400" dirty="0">
                    <a:latin typeface="+mj-lt"/>
                  </a:rPr>
                  <a:t>E by which the evaluation is worsened. </a:t>
                </a:r>
              </a:p>
              <a:p>
                <a:endParaRPr lang="en-IN" sz="2400" dirty="0">
                  <a:latin typeface="+mj-lt"/>
                </a:endParaRPr>
              </a:p>
              <a:p>
                <a:r>
                  <a:rPr lang="en-IN" sz="2400" dirty="0">
                    <a:latin typeface="+mj-lt"/>
                  </a:rPr>
                  <a:t>The probability also decreases as the “temperature” T goes down: “bad” moves are more likely to be allowed at the start when T is high, and they become more unlikely as T decreases.</a:t>
                </a:r>
              </a:p>
              <a:p>
                <a:endParaRPr lang="en-IN" sz="2400" dirty="0">
                  <a:latin typeface="+mj-lt"/>
                </a:endParaRPr>
              </a:p>
              <a:p>
                <a:r>
                  <a:rPr lang="en-IN" sz="2400" dirty="0">
                    <a:latin typeface="+mj-lt"/>
                  </a:rPr>
                  <a:t> If the schedule lowers T to 0 slowly enough, then a property of the Boltzmann distribution,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IN" b="1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IN" b="1" i="1" smtClean="0">
                              <a:latin typeface="Cambria Math"/>
                              <a:ea typeface="Cambria Math"/>
                            </a:rPr>
                            <m:t>𝑬</m:t>
                          </m:r>
                          <m:r>
                            <a:rPr lang="en-IN" b="1" i="1" smtClean="0">
                              <a:latin typeface="Cambria Math"/>
                              <a:ea typeface="Cambria Math"/>
                            </a:rPr>
                            <m:t>/</m:t>
                          </m:r>
                          <m:r>
                            <a:rPr lang="en-IN" b="1" i="1" smtClean="0">
                              <a:latin typeface="Cambria Math"/>
                              <a:ea typeface="Cambria Math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IN" b="1" dirty="0">
                  <a:latin typeface="+mj-lt"/>
                </a:endParaRPr>
              </a:p>
              <a:p>
                <a:r>
                  <a:rPr lang="en-IN" sz="2400" dirty="0">
                    <a:latin typeface="+mj-lt"/>
                  </a:rPr>
                  <a:t>Is that all the probability is concentrated on the global maxima, which the algorithm will find with probability approaching 1.</a:t>
                </a:r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9482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052736"/>
                <a:ext cx="8693596" cy="5195664"/>
              </a:xfrm>
              <a:blipFill>
                <a:blip r:embed="rId5"/>
                <a:stretch>
                  <a:fillRect l="-912" t="-939" r="-16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099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Simulated Annealing</a:t>
            </a:r>
          </a:p>
        </p:txBody>
      </p:sp>
      <p:sp>
        <p:nvSpPr>
          <p:cNvPr id="948227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371600"/>
            <a:ext cx="8261548" cy="48768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Is this convergence an interesting guarantee?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Sounds like magic, but reality is: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The more downhill steps you need to escape a local optimum, the less likely you are to ever make them all in a row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“Slowly enough” may mean exponentially slowly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Random restart hill climbing also converges to optimal state…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Simulated annealing and its relatives are a key workhorse in VLSI layout and other optimal configuration problems</a:t>
            </a:r>
          </a:p>
        </p:txBody>
      </p:sp>
    </p:spTree>
    <p:extLst>
      <p:ext uri="{BB962C8B-B14F-4D97-AF65-F5344CB8AC3E}">
        <p14:creationId xmlns:p14="http://schemas.microsoft.com/office/powerpoint/2010/main" val="156502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/>
              <a:t>Local Search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785395"/>
          </a:xfrm>
        </p:spPr>
        <p:txBody>
          <a:bodyPr>
            <a:noAutofit/>
          </a:bodyPr>
          <a:lstStyle/>
          <a:p>
            <a:r>
              <a:rPr lang="en-IN" sz="2000" dirty="0"/>
              <a:t>Local search algorithms operate by searching from a start state to neighbouring states, without keeping track of the paths, nor the set of states that have been reached. </a:t>
            </a:r>
          </a:p>
          <a:p>
            <a:endParaRPr lang="en-IN" sz="2000" dirty="0"/>
          </a:p>
          <a:p>
            <a:r>
              <a:rPr lang="en-IN" sz="2000" dirty="0"/>
              <a:t>That means they are not systematic—they might never explore a portion of the search space where a solution actually resides. </a:t>
            </a:r>
          </a:p>
          <a:p>
            <a:endParaRPr lang="en-IN" sz="2000" dirty="0"/>
          </a:p>
          <a:p>
            <a:r>
              <a:rPr lang="en-IN" sz="2000" dirty="0"/>
              <a:t>However, they have two key advantages: </a:t>
            </a:r>
          </a:p>
          <a:p>
            <a:pPr marL="514350" indent="-514350">
              <a:buAutoNum type="arabicParenBoth"/>
            </a:pPr>
            <a:r>
              <a:rPr lang="en-IN" sz="2000" dirty="0"/>
              <a:t>they use very little memory; and </a:t>
            </a:r>
          </a:p>
          <a:p>
            <a:pPr marL="514350" indent="-514350">
              <a:buAutoNum type="arabicParenBoth"/>
            </a:pPr>
            <a:r>
              <a:rPr lang="en-IN" sz="2000" dirty="0"/>
              <a:t>they can often find reasonable solutions in large or infinite state spaces for which systematic algorithms are unsuitable.</a:t>
            </a:r>
          </a:p>
          <a:p>
            <a:endParaRPr lang="en-IN" sz="2000" dirty="0"/>
          </a:p>
          <a:p>
            <a:r>
              <a:rPr lang="en-IN" sz="2000" dirty="0"/>
              <a:t>Local search algorithms can also solve </a:t>
            </a:r>
            <a:r>
              <a:rPr lang="en-IN" sz="2000" b="1" dirty="0"/>
              <a:t>optimization problems</a:t>
            </a:r>
            <a:r>
              <a:rPr lang="en-IN" sz="2000" dirty="0"/>
              <a:t>, in which the aim is to find the best state according to an </a:t>
            </a:r>
            <a:r>
              <a:rPr lang="en-IN" sz="2000" b="1" dirty="0"/>
              <a:t>objective function</a:t>
            </a:r>
            <a:r>
              <a:rPr lang="en-IN" sz="2000" dirty="0"/>
              <a:t>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77201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01" y="1844824"/>
            <a:ext cx="8877243" cy="362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451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beam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Basic idea:</a:t>
            </a:r>
          </a:p>
          <a:p>
            <a:pPr lvl="1"/>
            <a:r>
              <a:rPr lang="en-US" sz="2400" i="1" dirty="0">
                <a:solidFill>
                  <a:srgbClr val="CE00BB"/>
                </a:solidFill>
              </a:rPr>
              <a:t>K</a:t>
            </a:r>
            <a:r>
              <a:rPr lang="en-US" sz="2400" dirty="0"/>
              <a:t> copies of a local search algorithm, initialized randomly</a:t>
            </a:r>
          </a:p>
          <a:p>
            <a:pPr lvl="1"/>
            <a:r>
              <a:rPr lang="en-US" sz="2400" dirty="0"/>
              <a:t>For each iteration</a:t>
            </a:r>
          </a:p>
          <a:p>
            <a:pPr lvl="2"/>
            <a:r>
              <a:rPr lang="en-US" sz="2000" dirty="0"/>
              <a:t>Generate ALL successors from </a:t>
            </a:r>
            <a:r>
              <a:rPr lang="en-US" sz="2000" i="1" dirty="0">
                <a:solidFill>
                  <a:srgbClr val="CE00BB"/>
                </a:solidFill>
              </a:rPr>
              <a:t>K</a:t>
            </a:r>
            <a:r>
              <a:rPr lang="en-US" sz="2000" dirty="0"/>
              <a:t> current states</a:t>
            </a:r>
          </a:p>
          <a:p>
            <a:pPr lvl="2"/>
            <a:r>
              <a:rPr lang="en-US" sz="2000" dirty="0"/>
              <a:t>Choose best </a:t>
            </a:r>
            <a:r>
              <a:rPr lang="en-US" sz="2000" i="1" dirty="0">
                <a:solidFill>
                  <a:srgbClr val="CE00BB"/>
                </a:solidFill>
              </a:rPr>
              <a:t>K</a:t>
            </a:r>
            <a:r>
              <a:rPr lang="en-US" sz="2000" dirty="0"/>
              <a:t> of these to be the new current states</a:t>
            </a:r>
          </a:p>
          <a:p>
            <a:r>
              <a:rPr lang="en-US" sz="2800" dirty="0"/>
              <a:t>Why is this different from </a:t>
            </a:r>
            <a:r>
              <a:rPr lang="en-US" sz="2800" i="1" dirty="0">
                <a:solidFill>
                  <a:srgbClr val="CE00BB"/>
                </a:solidFill>
              </a:rPr>
              <a:t>K</a:t>
            </a:r>
            <a:r>
              <a:rPr lang="en-US" sz="2800" dirty="0"/>
              <a:t> local searches in parallel?</a:t>
            </a:r>
          </a:p>
          <a:p>
            <a:pPr lvl="1"/>
            <a:r>
              <a:rPr lang="en-US" sz="2400" dirty="0"/>
              <a:t>The searches</a:t>
            </a:r>
            <a:r>
              <a:rPr lang="en-US" sz="2400" b="1" i="1" dirty="0">
                <a:solidFill>
                  <a:srgbClr val="FF0000"/>
                </a:solidFill>
              </a:rPr>
              <a:t> communicate</a:t>
            </a:r>
            <a:r>
              <a:rPr lang="en-US" sz="2400" dirty="0"/>
              <a:t>! “Come over here, the grass is greener!”</a:t>
            </a:r>
          </a:p>
          <a:p>
            <a:r>
              <a:rPr lang="en-US" sz="2800" dirty="0"/>
              <a:t>What other well-known algorithm does this remind you of?</a:t>
            </a:r>
          </a:p>
          <a:p>
            <a:pPr lvl="1"/>
            <a:r>
              <a:rPr lang="en-US" sz="2400" dirty="0"/>
              <a:t>Evolution!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778" y="1334398"/>
            <a:ext cx="1611923" cy="293280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3" y="2276872"/>
            <a:ext cx="5328591" cy="1152128"/>
            <a:chOff x="2809776" y="2238325"/>
            <a:chExt cx="5575342" cy="1571727"/>
          </a:xfrm>
        </p:grpSpPr>
        <p:sp>
          <p:nvSpPr>
            <p:cNvPr id="5" name="Rectangle 4"/>
            <p:cNvSpPr/>
            <p:nvPr/>
          </p:nvSpPr>
          <p:spPr>
            <a:xfrm>
              <a:off x="2809776" y="3458309"/>
              <a:ext cx="753424" cy="351743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4298461" y="2238325"/>
              <a:ext cx="4086657" cy="720080"/>
            </a:xfrm>
            <a:prstGeom prst="wedgeRoundRectCallout">
              <a:avLst>
                <a:gd name="adj1" fmla="val -76044"/>
                <a:gd name="adj2" fmla="val 93581"/>
                <a:gd name="adj3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</a:rPr>
                <a:t>Or, K chosen randomly with a bias towards good ones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687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Genetic algorithms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4724400"/>
            <a:ext cx="85725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Genetic algorithms use a natural selection metaphor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Resample </a:t>
            </a:r>
            <a:r>
              <a:rPr lang="en-US" sz="2400" i="1" dirty="0">
                <a:solidFill>
                  <a:srgbClr val="CE00BB"/>
                </a:solidFill>
              </a:rPr>
              <a:t>K</a:t>
            </a:r>
            <a:r>
              <a:rPr lang="en-US" sz="2400" dirty="0"/>
              <a:t> individuals at each step (selection) weighted by fitness function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Combine by pairwise crossover operators, plus mutation to give variety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7" y="1676404"/>
            <a:ext cx="6293644" cy="249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2241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N-Queens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114550" y="4191000"/>
            <a:ext cx="49149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Does crossover make sense here?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What would mutation be?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What would a good fitness function be?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3" y="1524005"/>
            <a:ext cx="570666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76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37927" y="1302936"/>
            <a:ext cx="7325139" cy="4729164"/>
          </a:xfrm>
        </p:spPr>
        <p:txBody>
          <a:bodyPr/>
          <a:lstStyle/>
          <a:p>
            <a:r>
              <a:rPr lang="en-US" sz="2400" dirty="0"/>
              <a:t>Many configuration and optimization problems can be formulated as local search</a:t>
            </a:r>
          </a:p>
          <a:p>
            <a:r>
              <a:rPr lang="en-US" sz="2400" dirty="0"/>
              <a:t>General families of algorithms:</a:t>
            </a:r>
          </a:p>
          <a:p>
            <a:pPr lvl="1"/>
            <a:r>
              <a:rPr lang="en-US" sz="2000" dirty="0"/>
              <a:t>Hill-climbing, continuous optimization</a:t>
            </a:r>
          </a:p>
          <a:p>
            <a:pPr lvl="1"/>
            <a:r>
              <a:rPr lang="en-US" sz="2000" dirty="0"/>
              <a:t>Simulated annealing (and other stochastic methods)</a:t>
            </a:r>
          </a:p>
          <a:p>
            <a:pPr lvl="1"/>
            <a:r>
              <a:rPr lang="en-US" sz="2000" dirty="0"/>
              <a:t>Local beam search: multiple interaction searches</a:t>
            </a:r>
          </a:p>
          <a:p>
            <a:pPr lvl="1"/>
            <a:r>
              <a:rPr lang="en-US" sz="2000" dirty="0"/>
              <a:t>Genetic algorithms: break and recombine states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Many machine learning algorithms are local searches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26677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966426" cy="4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28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Each point (state) in the landscape has an “elevation,” defined by the value of the objective function. </a:t>
            </a:r>
          </a:p>
          <a:p>
            <a:endParaRPr lang="en-IN" sz="2000" dirty="0"/>
          </a:p>
          <a:p>
            <a:r>
              <a:rPr lang="en-IN" sz="2000" dirty="0"/>
              <a:t>If elevation corresponds to an objective function then the aim is to find the highest peak—a </a:t>
            </a:r>
            <a:r>
              <a:rPr lang="en-IN" sz="2000" b="1" i="1" dirty="0"/>
              <a:t>global maximum</a:t>
            </a:r>
            <a:r>
              <a:rPr lang="en-IN" sz="2000" dirty="0"/>
              <a:t>—and we call the process </a:t>
            </a:r>
            <a:r>
              <a:rPr lang="en-IN" sz="2000" b="1" dirty="0"/>
              <a:t>hill climbing</a:t>
            </a:r>
            <a:r>
              <a:rPr lang="en-IN" sz="2000" dirty="0"/>
              <a:t>.</a:t>
            </a:r>
          </a:p>
          <a:p>
            <a:endParaRPr lang="en-IN" sz="2000" dirty="0"/>
          </a:p>
          <a:p>
            <a:r>
              <a:rPr lang="en-IN" sz="2000" dirty="0"/>
              <a:t> If elevation corresponds to cost, then the aim is to find the lowest valley—a </a:t>
            </a:r>
            <a:r>
              <a:rPr lang="en-IN" sz="2000" b="1" i="1" dirty="0"/>
              <a:t>global minimum</a:t>
            </a:r>
            <a:r>
              <a:rPr lang="en-IN" sz="2000" dirty="0"/>
              <a:t>—and we call it </a:t>
            </a:r>
            <a:r>
              <a:rPr lang="en-IN" sz="2000" b="1" dirty="0"/>
              <a:t>gradient descent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188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Hill-climbing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/>
              <a:t>It keeps track of one current state and on each iteration moves to the neighbouring state with highest value</a:t>
            </a:r>
          </a:p>
          <a:p>
            <a:pPr lvl="1"/>
            <a:r>
              <a:rPr lang="en-IN" sz="2400" dirty="0"/>
              <a:t>that is, it heads in the direction that provides the steepest ascent. </a:t>
            </a:r>
          </a:p>
          <a:p>
            <a:r>
              <a:rPr lang="en-IN" sz="2800" dirty="0"/>
              <a:t>It terminates when it reaches a “peak” where no neighbour has a higher value.</a:t>
            </a:r>
          </a:p>
          <a:p>
            <a:endParaRPr lang="en-IN" sz="2800" dirty="0"/>
          </a:p>
          <a:p>
            <a:r>
              <a:rPr lang="en-IN" sz="2800" dirty="0"/>
              <a:t>Hill climbing does not look ahead beyond the immediate neighbours of the current state.</a:t>
            </a:r>
          </a:p>
        </p:txBody>
      </p:sp>
    </p:spTree>
    <p:extLst>
      <p:ext uri="{BB962C8B-B14F-4D97-AF65-F5344CB8AC3E}">
        <p14:creationId xmlns:p14="http://schemas.microsoft.com/office/powerpoint/2010/main" val="129262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872"/>
            <a:ext cx="9036496" cy="285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62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Hill Descent: Example (Minimizing 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247" b="74145"/>
          <a:stretch/>
        </p:blipFill>
        <p:spPr bwMode="auto">
          <a:xfrm>
            <a:off x="755576" y="2780928"/>
            <a:ext cx="7541907" cy="134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65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Hill Descent: Example (Minimizing 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247" b="74145"/>
          <a:stretch/>
        </p:blipFill>
        <p:spPr bwMode="auto">
          <a:xfrm>
            <a:off x="755576" y="2780928"/>
            <a:ext cx="7541907" cy="134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37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Hill Descent: Example (Minimizing 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64" y="1427090"/>
            <a:ext cx="7449045" cy="5216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201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) \propto e^{\frac{E(x)}{kT}}&#10;\]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16"/>
  <p:tag name="PICTUREFILESIZE" val="870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91438" tIns="45719" rIns="91438" bIns="45719">
        <a:spAutoFit/>
      </a:bodyPr>
      <a:lstStyle>
        <a:defPPr>
          <a:defRPr>
            <a:solidFill>
              <a:schemeClr val="bg2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1244</Words>
  <Application>Microsoft Office PowerPoint</Application>
  <PresentationFormat>On-screen Show (4:3)</PresentationFormat>
  <Paragraphs>115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Wingdings</vt:lpstr>
      <vt:lpstr>Office Theme</vt:lpstr>
      <vt:lpstr>dan-berkeley-nlp-v1</vt:lpstr>
      <vt:lpstr>Local Search Algorithms</vt:lpstr>
      <vt:lpstr>Local Search Algorithms</vt:lpstr>
      <vt:lpstr>PowerPoint Presentation</vt:lpstr>
      <vt:lpstr>PowerPoint Presentation</vt:lpstr>
      <vt:lpstr>Hill-climbing search</vt:lpstr>
      <vt:lpstr>PowerPoint Presentation</vt:lpstr>
      <vt:lpstr>Hill Descent: Example (Minimizing h)</vt:lpstr>
      <vt:lpstr>Hill Descent: Example (Minimizing h)</vt:lpstr>
      <vt:lpstr>Hill Descent: Example (Minimizing h)</vt:lpstr>
      <vt:lpstr>PowerPoint Presentation</vt:lpstr>
      <vt:lpstr>Reduce the number of conflicts</vt:lpstr>
      <vt:lpstr>PowerPoint Presentation</vt:lpstr>
      <vt:lpstr>Types of Hill Climbing Algorithms</vt:lpstr>
      <vt:lpstr>PowerPoint Presentation</vt:lpstr>
      <vt:lpstr>Simulated annealing</vt:lpstr>
      <vt:lpstr>PowerPoint Presentation</vt:lpstr>
      <vt:lpstr>Simulated annealing algorithm</vt:lpstr>
      <vt:lpstr>Simulated Annealing</vt:lpstr>
      <vt:lpstr>Simulated Annealing</vt:lpstr>
      <vt:lpstr>PowerPoint Presentation</vt:lpstr>
      <vt:lpstr>Local beam search</vt:lpstr>
      <vt:lpstr>Genetic algorithms</vt:lpstr>
      <vt:lpstr>Example: N-Queens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</dc:creator>
  <cp:lastModifiedBy>GIRISH GN</cp:lastModifiedBy>
  <cp:revision>17</cp:revision>
  <dcterms:created xsi:type="dcterms:W3CDTF">2022-01-31T11:09:30Z</dcterms:created>
  <dcterms:modified xsi:type="dcterms:W3CDTF">2023-01-24T02:37:34Z</dcterms:modified>
</cp:coreProperties>
</file>