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76" r:id="rId23"/>
    <p:sldId id="277" r:id="rId24"/>
    <p:sldId id="279" r:id="rId25"/>
    <p:sldId id="288" r:id="rId26"/>
    <p:sldId id="280" r:id="rId27"/>
    <p:sldId id="282" r:id="rId28"/>
    <p:sldId id="278" r:id="rId29"/>
    <p:sldId id="289" r:id="rId30"/>
    <p:sldId id="290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4" d="100"/>
          <a:sy n="54" d="100"/>
        </p:scale>
        <p:origin x="-41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C7DFEAF8-8BFB-49F2-874E-566C758330FF}"/>
    <pc:docChg chg="modSld">
      <pc:chgData name="GIRISH GN" userId="625313e3a1b95115" providerId="LiveId" clId="{C7DFEAF8-8BFB-49F2-874E-566C758330FF}" dt="2023-02-08T09:33:33.442" v="8" actId="20577"/>
      <pc:docMkLst>
        <pc:docMk/>
      </pc:docMkLst>
      <pc:sldChg chg="modNotesTx">
        <pc:chgData name="GIRISH GN" userId="625313e3a1b95115" providerId="LiveId" clId="{C7DFEAF8-8BFB-49F2-874E-566C758330FF}" dt="2023-02-08T09:33:33.442" v="8" actId="20577"/>
        <pc:sldMkLst>
          <pc:docMk/>
          <pc:sldMk cId="118939478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8EDB6-30A5-455B-BA3A-80CDD2F74B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3B88D-EF3A-4FD4-B381-871C0EA5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5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9567 1085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3B88D-EF3A-4FD4-B381-871C0EA5620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6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FFDC-9812-4DF1-9865-3D9908EABEE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Constraint Satisfaction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3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/>
          <a:stretch/>
        </p:blipFill>
        <p:spPr bwMode="auto">
          <a:xfrm>
            <a:off x="683568" y="1313240"/>
            <a:ext cx="7991873" cy="45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60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It can be helpful to visualize a CSP as a constraint graph, as shown in Figure. </a:t>
            </a:r>
          </a:p>
          <a:p>
            <a:r>
              <a:rPr lang="en-IN" sz="2400" dirty="0"/>
              <a:t>The nodes of the graph correspond to variables of the problem, and an edge connects any two variables that participate in a constraint.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3329"/>
            <a:ext cx="3888432" cy="32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6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432369" cy="487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1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6656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1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43048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868958"/>
          </a:xfrm>
        </p:spPr>
        <p:txBody>
          <a:bodyPr>
            <a:normAutofit/>
          </a:bodyPr>
          <a:lstStyle/>
          <a:p>
            <a:r>
              <a:rPr lang="en-IN" b="1" dirty="0"/>
              <a:t>Cryptarithmetic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Cryptarithmetic Problem is a type of constraint satisfaction problem where the game is about digits and its unique replacement either with alphabets or other symbols.</a:t>
            </a:r>
          </a:p>
          <a:p>
            <a:endParaRPr lang="en-IN" sz="2400" dirty="0"/>
          </a:p>
          <a:p>
            <a:r>
              <a:rPr lang="en-IN" sz="2400" dirty="0"/>
              <a:t>In </a:t>
            </a:r>
            <a:r>
              <a:rPr lang="en-IN" sz="2400" b="1" dirty="0" err="1"/>
              <a:t>cryptarithmetic</a:t>
            </a:r>
            <a:r>
              <a:rPr lang="en-IN" sz="2400" b="1" dirty="0"/>
              <a:t> problem,</a:t>
            </a:r>
            <a:r>
              <a:rPr lang="en-IN" sz="2400" dirty="0"/>
              <a:t> the digits  (0-9) get substituted by some possible alphabets or symbols.</a:t>
            </a:r>
          </a:p>
          <a:p>
            <a:endParaRPr lang="en-IN" sz="2400" dirty="0"/>
          </a:p>
          <a:p>
            <a:r>
              <a:rPr lang="en-IN" sz="2400" dirty="0"/>
              <a:t> The task in </a:t>
            </a:r>
            <a:r>
              <a:rPr lang="en-IN" sz="2400" dirty="0" err="1"/>
              <a:t>cryptarithmetic</a:t>
            </a:r>
            <a:r>
              <a:rPr lang="en-IN" sz="2400" dirty="0"/>
              <a:t> problem is to substitute each digit with an alphabet to get the result arithmetically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243890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Rules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dirty="0"/>
              <a:t>There should be a unique digit to be replaced with a unique alphabet.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result should satisfy the predefined arithmetic rules, i.e., 2+2 =4, nothing else.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Digits should be from </a:t>
            </a:r>
            <a:r>
              <a:rPr lang="en-IN" sz="2000" b="1" dirty="0"/>
              <a:t>0-9</a:t>
            </a:r>
            <a:r>
              <a:rPr lang="en-IN" sz="2000" dirty="0"/>
              <a:t> only.</a:t>
            </a:r>
          </a:p>
          <a:p>
            <a:pPr fontAlgn="base"/>
            <a:endParaRPr lang="en-IN" sz="2000" dirty="0"/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problem can be solved from both sides, i.e., </a:t>
            </a:r>
            <a:r>
              <a:rPr lang="en-IN" sz="2000" b="1" dirty="0" err="1"/>
              <a:t>lefthand</a:t>
            </a:r>
            <a:r>
              <a:rPr lang="en-IN" sz="2000" b="1" dirty="0"/>
              <a:t> side (L.H.S), or </a:t>
            </a:r>
            <a:r>
              <a:rPr lang="en-IN" sz="2000" b="1" dirty="0" err="1"/>
              <a:t>righthand</a:t>
            </a:r>
            <a:r>
              <a:rPr lang="en-IN" sz="2000" b="1" dirty="0"/>
              <a:t> side (R.H.S)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344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50060" b="4015"/>
          <a:stretch/>
        </p:blipFill>
        <p:spPr bwMode="auto">
          <a:xfrm>
            <a:off x="899592" y="1622333"/>
            <a:ext cx="2839895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5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50060" b="4015"/>
          <a:stretch/>
        </p:blipFill>
        <p:spPr bwMode="auto">
          <a:xfrm>
            <a:off x="899592" y="1622333"/>
            <a:ext cx="2839895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2303968"/>
            <a:ext cx="5084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Variables: {B,A,S,E,L,G,M}</a:t>
            </a:r>
          </a:p>
          <a:p>
            <a:r>
              <a:rPr lang="en-IN" sz="2800" dirty="0"/>
              <a:t>Domain:{0,1,2,3,4,5,6,7,8,9}</a:t>
            </a:r>
          </a:p>
          <a:p>
            <a:r>
              <a:rPr lang="en-IN" sz="2800" dirty="0"/>
              <a:t>Constraint: </a:t>
            </a:r>
            <a:r>
              <a:rPr lang="en-IN" sz="2800" dirty="0" err="1"/>
              <a:t>AllDiffz</a:t>
            </a:r>
            <a:r>
              <a:rPr lang="en-IN" sz="2800" dirty="0"/>
              <a:t>(B,A,S,E,L,G,M)</a:t>
            </a:r>
          </a:p>
        </p:txBody>
      </p:sp>
    </p:spTree>
    <p:extLst>
      <p:ext uri="{BB962C8B-B14F-4D97-AF65-F5344CB8AC3E}">
        <p14:creationId xmlns:p14="http://schemas.microsoft.com/office/powerpoint/2010/main" val="3170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97294"/>
              </p:ext>
            </p:extLst>
          </p:nvPr>
        </p:nvGraphicFramePr>
        <p:xfrm>
          <a:off x="4499992" y="1988840"/>
          <a:ext cx="1512168" cy="263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8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Constraint Satisfaction Problem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problem is solved when each variable has a value that satisfies all the constraints on the variable. A problem described this way is called a </a:t>
            </a:r>
            <a:r>
              <a:rPr lang="en-IN" sz="2400" b="1" dirty="0"/>
              <a:t>constraint satisfaction problem</a:t>
            </a:r>
            <a:r>
              <a:rPr lang="en-IN" sz="2400" dirty="0"/>
              <a:t>, or CSP. 	</a:t>
            </a:r>
          </a:p>
          <a:p>
            <a:endParaRPr lang="en-IN" sz="2400" dirty="0"/>
          </a:p>
          <a:p>
            <a:r>
              <a:rPr lang="en-IN" sz="2400" dirty="0"/>
              <a:t>The main idea is to eliminate large portions of the search space all at once by identifying variable/value combinations that violate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04402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22720"/>
              </p:ext>
            </p:extLst>
          </p:nvPr>
        </p:nvGraphicFramePr>
        <p:xfrm>
          <a:off x="4499992" y="1988840"/>
          <a:ext cx="1512168" cy="263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6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04502"/>
              </p:ext>
            </p:extLst>
          </p:nvPr>
        </p:nvGraphicFramePr>
        <p:xfrm>
          <a:off x="4067944" y="1916832"/>
          <a:ext cx="2160240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51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95733"/>
              </p:ext>
            </p:extLst>
          </p:nvPr>
        </p:nvGraphicFramePr>
        <p:xfrm>
          <a:off x="4067944" y="1916832"/>
          <a:ext cx="310117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7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72499"/>
              </p:ext>
            </p:extLst>
          </p:nvPr>
        </p:nvGraphicFramePr>
        <p:xfrm>
          <a:off x="4067944" y="1916832"/>
          <a:ext cx="3751990" cy="345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83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16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57408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0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3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68696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0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7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17465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0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4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94253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0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96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examples of cryptarithmatic problems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/>
          <a:stretch/>
        </p:blipFill>
        <p:spPr bwMode="auto">
          <a:xfrm>
            <a:off x="1883391" y="2348880"/>
            <a:ext cx="5124610" cy="297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37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636912"/>
            <a:ext cx="3139405" cy="2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99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IN" sz="2400" dirty="0"/>
              <a:t>Constraint satisfaction problem consists of three components, X, D, and C:</a:t>
            </a:r>
          </a:p>
          <a:p>
            <a:pPr lvl="1"/>
            <a:r>
              <a:rPr lang="en-IN" sz="2000" dirty="0"/>
              <a:t>X is a set of variables, {X1,...,X,}.</a:t>
            </a:r>
          </a:p>
          <a:p>
            <a:pPr lvl="1"/>
            <a:r>
              <a:rPr lang="en-IN" sz="2000" dirty="0"/>
              <a:t>D is a set of domains, {D,...,D,}, one for each variable.</a:t>
            </a:r>
          </a:p>
          <a:p>
            <a:pPr lvl="1"/>
            <a:r>
              <a:rPr lang="en-IN" sz="2000" dirty="0"/>
              <a:t>C is a set of constraints that specify allowable combinations of values.</a:t>
            </a:r>
          </a:p>
          <a:p>
            <a:pPr lvl="1"/>
            <a:endParaRPr lang="en-IN" sz="2000" dirty="0"/>
          </a:p>
          <a:p>
            <a:r>
              <a:rPr lang="en-IN" sz="2400" dirty="0"/>
              <a:t>A domain, D, consists of a set of allowable values, {v1,..., </a:t>
            </a:r>
            <a:r>
              <a:rPr lang="en-IN" sz="2400" dirty="0" err="1"/>
              <a:t>vn</a:t>
            </a:r>
            <a:r>
              <a:rPr lang="en-IN" sz="2400" dirty="0"/>
              <a:t>}, for variable X;. </a:t>
            </a:r>
          </a:p>
          <a:p>
            <a:pPr lvl="1"/>
            <a:r>
              <a:rPr lang="en-IN" sz="2000" dirty="0"/>
              <a:t>For example, a Boolean variable would have the domain {</a:t>
            </a:r>
            <a:r>
              <a:rPr lang="en-IN" sz="2000" dirty="0" err="1"/>
              <a:t>true,false</a:t>
            </a:r>
            <a:r>
              <a:rPr lang="en-IN" sz="2000" dirty="0"/>
              <a:t>}.</a:t>
            </a:r>
          </a:p>
          <a:p>
            <a:pPr lvl="1"/>
            <a:endParaRPr lang="en-IN" sz="2000" dirty="0"/>
          </a:p>
          <a:p>
            <a:r>
              <a:rPr lang="en-IN" sz="2400" dirty="0"/>
              <a:t>Each constraint </a:t>
            </a:r>
            <a:r>
              <a:rPr lang="en-IN" sz="2400" dirty="0" err="1"/>
              <a:t>C</a:t>
            </a:r>
            <a:r>
              <a:rPr lang="en-IN" sz="2400" baseline="-25000" dirty="0" err="1"/>
              <a:t>j</a:t>
            </a:r>
            <a:r>
              <a:rPr lang="en-IN" sz="2400" dirty="0"/>
              <a:t> consists of a pair (scope, </a:t>
            </a:r>
            <a:r>
              <a:rPr lang="en-IN" sz="2400" dirty="0" err="1"/>
              <a:t>rel</a:t>
            </a:r>
            <a:r>
              <a:rPr lang="en-IN" sz="2400" dirty="0"/>
              <a:t>), </a:t>
            </a:r>
          </a:p>
          <a:p>
            <a:pPr lvl="1"/>
            <a:r>
              <a:rPr lang="en-IN" sz="2000" dirty="0"/>
              <a:t>where scope is a tuple of variables that participate in the constraint</a:t>
            </a:r>
          </a:p>
          <a:p>
            <a:pPr lvl="1"/>
            <a:r>
              <a:rPr lang="en-IN" sz="2000" dirty="0"/>
              <a:t> </a:t>
            </a:r>
            <a:r>
              <a:rPr lang="en-IN" sz="2000" dirty="0" err="1"/>
              <a:t>rel</a:t>
            </a:r>
            <a:r>
              <a:rPr lang="en-IN" sz="2000" dirty="0"/>
              <a:t> is a relation that defines the values that those variables can take on.</a:t>
            </a:r>
          </a:p>
        </p:txBody>
      </p:sp>
    </p:spTree>
    <p:extLst>
      <p:ext uri="{BB962C8B-B14F-4D97-AF65-F5344CB8AC3E}">
        <p14:creationId xmlns:p14="http://schemas.microsoft.com/office/powerpoint/2010/main" val="3487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3139405" cy="2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856456"/>
              </p:ext>
            </p:extLst>
          </p:nvPr>
        </p:nvGraphicFramePr>
        <p:xfrm>
          <a:off x="3851920" y="1916832"/>
          <a:ext cx="4549080" cy="3424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86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25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25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66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50892"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0338">
                <a:tc>
                  <a:txBody>
                    <a:bodyPr/>
                    <a:lstStyle/>
                    <a:p>
                      <a:r>
                        <a:rPr lang="en-IN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6" y="620688"/>
            <a:ext cx="8461108" cy="554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1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8" r="61620" b="41056"/>
          <a:stretch/>
        </p:blipFill>
        <p:spPr bwMode="auto">
          <a:xfrm>
            <a:off x="287356" y="1746912"/>
            <a:ext cx="3247414" cy="214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77916"/>
              </p:ext>
            </p:extLst>
          </p:nvPr>
        </p:nvGraphicFramePr>
        <p:xfrm>
          <a:off x="4067944" y="1916832"/>
          <a:ext cx="2924082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39829">
                <a:tc>
                  <a:txBody>
                    <a:bodyPr/>
                    <a:lstStyle/>
                    <a:p>
                      <a:r>
                        <a:rPr lang="en-IN" b="0" i="1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1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9200"/>
            <a:ext cx="8280920" cy="574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56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4122"/>
            <a:ext cx="8424936" cy="611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17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relation can be represented as an explicit set of all tuples of values that satisfy the constraint, or as a function that can compute whether a tuple is a member of the relation. </a:t>
            </a:r>
          </a:p>
          <a:p>
            <a:endParaRPr lang="en-IN" sz="2800" dirty="0"/>
          </a:p>
          <a:p>
            <a:pPr lvl="1"/>
            <a:r>
              <a:rPr lang="en-IN" sz="2400" dirty="0"/>
              <a:t>For example, if X1 and X2 both have the domain {1,2,3}, then the constraint saying that X1; must be greater than X2 can be written as,</a:t>
            </a:r>
          </a:p>
          <a:p>
            <a:pPr lvl="1"/>
            <a:endParaRPr lang="en-IN" sz="2400" dirty="0"/>
          </a:p>
          <a:p>
            <a:pPr marL="457200" lvl="1" indent="0">
              <a:buNone/>
            </a:pPr>
            <a:r>
              <a:rPr lang="pt-BR" sz="2400" dirty="0"/>
              <a:t>((X1,X2),{(3,1),(3,2),(2,1)}) or as ((X1, X2), X1 &gt; X2).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49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CSPs deal with assignments of values to variables, {Xi = </a:t>
            </a:r>
            <a:r>
              <a:rPr lang="en-IN" sz="2400" dirty="0" err="1"/>
              <a:t>vi,Xj</a:t>
            </a:r>
            <a:r>
              <a:rPr lang="en-IN" sz="2400" dirty="0"/>
              <a:t> =</a:t>
            </a:r>
            <a:r>
              <a:rPr lang="en-IN" sz="2400" dirty="0" err="1"/>
              <a:t>vj</a:t>
            </a:r>
            <a:r>
              <a:rPr lang="en-IN" sz="2400" dirty="0"/>
              <a:t>,...}. </a:t>
            </a:r>
          </a:p>
          <a:p>
            <a:endParaRPr lang="en-IN" sz="2400" dirty="0"/>
          </a:p>
          <a:p>
            <a:r>
              <a:rPr lang="en-IN" sz="2400" dirty="0"/>
              <a:t>An assignment that does not violate any constraints is called a </a:t>
            </a:r>
            <a:r>
              <a:rPr lang="en-IN" sz="2400" b="1" dirty="0"/>
              <a:t>consistent or legal assignment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/>
              <a:t>complete assignment </a:t>
            </a:r>
            <a:r>
              <a:rPr lang="en-IN" sz="2400" dirty="0"/>
              <a:t>is one in which every variable is assigned a value, and a </a:t>
            </a:r>
            <a:r>
              <a:rPr lang="en-IN" sz="2400" b="1" dirty="0"/>
              <a:t>solution</a:t>
            </a:r>
            <a:r>
              <a:rPr lang="en-IN" sz="2400" dirty="0"/>
              <a:t> to a CSP is a consistent, complete assignment. </a:t>
            </a: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/>
              <a:t>partial assignment </a:t>
            </a:r>
            <a:r>
              <a:rPr lang="en-IN" sz="2400" dirty="0"/>
              <a:t>is one that leaves some variables unassigned, and a partial solution is a partial assignment that is </a:t>
            </a:r>
            <a:r>
              <a:rPr lang="en-IN" sz="2400" b="1" dirty="0"/>
              <a:t>consistent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map of Australia showing each of its states and territories.</a:t>
            </a:r>
          </a:p>
          <a:p>
            <a:r>
              <a:rPr lang="en-IN" sz="2000" dirty="0"/>
              <a:t> We are given the task of </a:t>
            </a:r>
            <a:r>
              <a:rPr lang="en-IN" sz="2000" dirty="0" err="1"/>
              <a:t>coloring</a:t>
            </a:r>
            <a:r>
              <a:rPr lang="en-IN" sz="2000" dirty="0"/>
              <a:t> each region either red, green, or blue in such a way that no two </a:t>
            </a:r>
            <a:r>
              <a:rPr lang="en-IN" sz="2000" dirty="0" err="1"/>
              <a:t>neighboring</a:t>
            </a:r>
            <a:r>
              <a:rPr lang="en-IN" sz="2000" dirty="0"/>
              <a:t> regions have the same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87" y="3068960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IN" sz="2800" dirty="0"/>
              <a:t>We define the variables to be the regions: </a:t>
            </a:r>
          </a:p>
          <a:p>
            <a:pPr marL="457200" lvl="1" indent="0" algn="ctr">
              <a:buNone/>
            </a:pPr>
            <a:r>
              <a:rPr lang="en-IN" sz="2400" dirty="0"/>
              <a:t>X = {WA,NT,Q,NSW,V,SA,T}.</a:t>
            </a:r>
          </a:p>
          <a:p>
            <a:pPr marL="457200" lvl="1" indent="0" algn="ctr">
              <a:buNone/>
            </a:pPr>
            <a:endParaRPr lang="en-IN" sz="2400" dirty="0"/>
          </a:p>
          <a:p>
            <a:r>
              <a:rPr lang="en-IN" sz="2800" dirty="0"/>
              <a:t>The domain of every variable is the set </a:t>
            </a:r>
          </a:p>
          <a:p>
            <a:pPr marL="0" indent="0" algn="ctr">
              <a:buNone/>
            </a:pPr>
            <a:r>
              <a:rPr lang="en-IN" sz="2800" dirty="0"/>
              <a:t>	</a:t>
            </a:r>
            <a:r>
              <a:rPr lang="en-IN" sz="2400" dirty="0"/>
              <a:t>Di = {red, green, blue}.</a:t>
            </a:r>
          </a:p>
          <a:p>
            <a:r>
              <a:rPr lang="en-IN" sz="2800" dirty="0"/>
              <a:t>The constraints require </a:t>
            </a:r>
            <a:r>
              <a:rPr lang="en-IN" sz="2800" dirty="0" err="1"/>
              <a:t>neighboring</a:t>
            </a:r>
            <a:r>
              <a:rPr lang="en-IN" sz="2800" dirty="0"/>
              <a:t> regions to have distinct </a:t>
            </a:r>
            <a:r>
              <a:rPr lang="en-IN" sz="2800" dirty="0" err="1"/>
              <a:t>colors</a:t>
            </a:r>
            <a:r>
              <a:rPr lang="en-IN" sz="2800" dirty="0"/>
              <a:t>. </a:t>
            </a:r>
          </a:p>
          <a:p>
            <a:r>
              <a:rPr lang="en-IN" sz="2800" dirty="0"/>
              <a:t>Since there are nine places where regions border, there are nine constraints:</a:t>
            </a:r>
          </a:p>
          <a:p>
            <a:pPr marL="0" indent="0" algn="ctr">
              <a:buNone/>
            </a:pPr>
            <a:r>
              <a:rPr lang="en-IN" sz="2400" dirty="0"/>
              <a:t>C = {SA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WA,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NT,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Q,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NSW, SA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V,</a:t>
            </a:r>
          </a:p>
          <a:p>
            <a:pPr marL="0" indent="0" algn="ctr">
              <a:buNone/>
            </a:pPr>
            <a:r>
              <a:rPr lang="en-IN" sz="2400" dirty="0"/>
              <a:t>WA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NT, NT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Q, Q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NSW, NSW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V}.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1546287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5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Here we using arc abbreviations; SA </a:t>
            </a:r>
            <a:r>
              <a:rPr lang="en-IN" sz="2800" dirty="0">
                <a:sym typeface="Symbol"/>
              </a:rPr>
              <a:t></a:t>
            </a:r>
            <a:r>
              <a:rPr lang="en-IN" sz="2800" dirty="0"/>
              <a:t> WA is a shortcut for ((SA,WA),SA</a:t>
            </a:r>
            <a:r>
              <a:rPr lang="en-IN" sz="2800" dirty="0">
                <a:sym typeface="Symbol"/>
              </a:rPr>
              <a:t> </a:t>
            </a:r>
            <a:r>
              <a:rPr lang="en-IN" sz="2800" dirty="0"/>
              <a:t> WA),</a:t>
            </a:r>
          </a:p>
          <a:p>
            <a:endParaRPr lang="en-IN" sz="2800" dirty="0"/>
          </a:p>
          <a:p>
            <a:r>
              <a:rPr lang="en-IN" sz="2800" dirty="0"/>
              <a:t>Where SA </a:t>
            </a:r>
            <a:r>
              <a:rPr lang="en-IN" sz="2800" dirty="0">
                <a:sym typeface="Symbol"/>
              </a:rPr>
              <a:t></a:t>
            </a:r>
            <a:r>
              <a:rPr lang="en-IN" sz="2800" dirty="0"/>
              <a:t> WA can be fully enumerated in turn as </a:t>
            </a:r>
          </a:p>
          <a:p>
            <a:pPr marL="0" indent="0">
              <a:buNone/>
            </a:pPr>
            <a:r>
              <a:rPr lang="en-IN" sz="2800" dirty="0"/>
              <a:t>	{(red, green), (red. blue), (green, red), (green, blue), (blue, red), (blue, green) }.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Solutions to this problem?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98" y="4653136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possible solutions to this problem, such as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{WA =red, NT=green, Q= red, NSW = green, V = red, SA=blue, T = red }.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96" y="3782012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911</Words>
  <Application>Microsoft Office PowerPoint</Application>
  <PresentationFormat>On-screen Show (4:3)</PresentationFormat>
  <Paragraphs>356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Constraint Satisfaction Problem</vt:lpstr>
      <vt:lpstr>Constraint Satisfaction Problem (CSP)</vt:lpstr>
      <vt:lpstr>Definition of CSP</vt:lpstr>
      <vt:lpstr>PowerPoint Presentation</vt:lpstr>
      <vt:lpstr>PowerPoint Presentation</vt:lpstr>
      <vt:lpstr>Example problem: Map coloring</vt:lpstr>
      <vt:lpstr>Example problem: Map coloring</vt:lpstr>
      <vt:lpstr>Example problem: Map coloring</vt:lpstr>
      <vt:lpstr>Example problem: Map coloring</vt:lpstr>
      <vt:lpstr>PowerPoint Presentation</vt:lpstr>
      <vt:lpstr>Example problem: Map coloring</vt:lpstr>
      <vt:lpstr>Constraint graph</vt:lpstr>
      <vt:lpstr>Types of CSP</vt:lpstr>
      <vt:lpstr>  </vt:lpstr>
      <vt:lpstr>Cryptarithmetic Problem</vt:lpstr>
      <vt:lpstr>Rules and constraints</vt:lpstr>
      <vt:lpstr>Example-1</vt:lpstr>
      <vt:lpstr>Example-1</vt:lpstr>
      <vt:lpstr>Example-1</vt:lpstr>
      <vt:lpstr>Example-1</vt:lpstr>
      <vt:lpstr>Example-1</vt:lpstr>
      <vt:lpstr>Example-1</vt:lpstr>
      <vt:lpstr>Example-1</vt:lpstr>
      <vt:lpstr>Example-1 Solution</vt:lpstr>
      <vt:lpstr>Example-1 Solution</vt:lpstr>
      <vt:lpstr>Example-1 Solution</vt:lpstr>
      <vt:lpstr>Example-1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HP</cp:lastModifiedBy>
  <cp:revision>30</cp:revision>
  <dcterms:created xsi:type="dcterms:W3CDTF">2022-02-08T04:15:02Z</dcterms:created>
  <dcterms:modified xsi:type="dcterms:W3CDTF">2023-03-07T20:54:36Z</dcterms:modified>
</cp:coreProperties>
</file>