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9" r:id="rId19"/>
    <p:sldId id="280" r:id="rId20"/>
    <p:sldId id="274" r:id="rId21"/>
    <p:sldId id="275" r:id="rId22"/>
    <p:sldId id="276" r:id="rId23"/>
    <p:sldId id="277" r:id="rId24"/>
    <p:sldId id="278" r:id="rId25"/>
    <p:sldId id="289" r:id="rId26"/>
    <p:sldId id="290" r:id="rId27"/>
    <p:sldId id="291" r:id="rId28"/>
    <p:sldId id="292" r:id="rId29"/>
    <p:sldId id="293" r:id="rId30"/>
    <p:sldId id="295" r:id="rId31"/>
    <p:sldId id="296" r:id="rId32"/>
    <p:sldId id="297" r:id="rId33"/>
    <p:sldId id="299" r:id="rId34"/>
    <p:sldId id="300" r:id="rId35"/>
    <p:sldId id="301" r:id="rId36"/>
    <p:sldId id="302" r:id="rId37"/>
    <p:sldId id="303" r:id="rId38"/>
    <p:sldId id="304" r:id="rId39"/>
    <p:sldId id="305" r:id="rId40"/>
    <p:sldId id="306" r:id="rId41"/>
    <p:sldId id="307" r:id="rId42"/>
    <p:sldId id="281" r:id="rId43"/>
    <p:sldId id="282" r:id="rId44"/>
    <p:sldId id="308" r:id="rId45"/>
    <p:sldId id="309" r:id="rId46"/>
    <p:sldId id="283" r:id="rId47"/>
    <p:sldId id="284" r:id="rId48"/>
    <p:sldId id="311" r:id="rId49"/>
    <p:sldId id="285" r:id="rId50"/>
    <p:sldId id="312" r:id="rId51"/>
    <p:sldId id="286" r:id="rId52"/>
    <p:sldId id="287" r:id="rId53"/>
    <p:sldId id="28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10" autoAdjust="0"/>
  </p:normalViewPr>
  <p:slideViewPr>
    <p:cSldViewPr>
      <p:cViewPr varScale="1">
        <p:scale>
          <a:sx n="53" d="100"/>
          <a:sy n="53" d="100"/>
        </p:scale>
        <p:origin x="-18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GN" userId="625313e3a1b95115" providerId="LiveId" clId="{056EC1FC-2508-455F-9CC5-00C1353BB1D9}"/>
    <pc:docChg chg="modSld">
      <pc:chgData name="GIRISH GN" userId="625313e3a1b95115" providerId="LiveId" clId="{056EC1FC-2508-455F-9CC5-00C1353BB1D9}" dt="2023-02-10T04:06:30.958" v="6" actId="6549"/>
      <pc:docMkLst>
        <pc:docMk/>
      </pc:docMkLst>
      <pc:sldChg chg="modNotesTx">
        <pc:chgData name="GIRISH GN" userId="625313e3a1b95115" providerId="LiveId" clId="{056EC1FC-2508-455F-9CC5-00C1353BB1D9}" dt="2023-02-10T04:05:49.950" v="1" actId="20577"/>
        <pc:sldMkLst>
          <pc:docMk/>
          <pc:sldMk cId="4182852295" sldId="266"/>
        </pc:sldMkLst>
      </pc:sldChg>
      <pc:sldChg chg="modNotesTx">
        <pc:chgData name="GIRISH GN" userId="625313e3a1b95115" providerId="LiveId" clId="{056EC1FC-2508-455F-9CC5-00C1353BB1D9}" dt="2023-02-10T04:06:30.958" v="6" actId="6549"/>
        <pc:sldMkLst>
          <pc:docMk/>
          <pc:sldMk cId="1668163323" sldId="268"/>
        </pc:sldMkLst>
      </pc:sldChg>
    </pc:docChg>
  </pc:docChgLst>
  <pc:docChgLst>
    <pc:chgData name="GIRISH GN" userId="625313e3a1b95115" providerId="LiveId" clId="{D0257DA6-072A-4734-BB72-130D83510CC3}"/>
    <pc:docChg chg="modSld">
      <pc:chgData name="GIRISH GN" userId="625313e3a1b95115" providerId="LiveId" clId="{D0257DA6-072A-4734-BB72-130D83510CC3}" dt="2022-08-20T04:53:57.909" v="28"/>
      <pc:docMkLst>
        <pc:docMk/>
      </pc:docMkLst>
      <pc:sldChg chg="modSp mod">
        <pc:chgData name="GIRISH GN" userId="625313e3a1b95115" providerId="LiveId" clId="{D0257DA6-072A-4734-BB72-130D83510CC3}" dt="2022-08-20T04:53:57.909" v="28"/>
        <pc:sldMkLst>
          <pc:docMk/>
          <pc:sldMk cId="1317786799" sldId="256"/>
        </pc:sldMkLst>
        <pc:spChg chg="mod">
          <ac:chgData name="GIRISH GN" userId="625313e3a1b95115" providerId="LiveId" clId="{D0257DA6-072A-4734-BB72-130D83510CC3}" dt="2022-08-20T04:53:57.909" v="28"/>
          <ac:spMkLst>
            <pc:docMk/>
            <pc:sldMk cId="1317786799" sldId="256"/>
            <ac:spMk id="3" creationId="{00000000-0000-0000-0000-000000000000}"/>
          </ac:spMkLst>
        </pc:spChg>
      </pc:sldChg>
      <pc:sldChg chg="modSp mod">
        <pc:chgData name="GIRISH GN" userId="625313e3a1b95115" providerId="LiveId" clId="{D0257DA6-072A-4734-BB72-130D83510CC3}" dt="2022-08-20T04:53:53.582" v="27" actId="20577"/>
        <pc:sldMkLst>
          <pc:docMk/>
          <pc:sldMk cId="1239870128" sldId="257"/>
        </pc:sldMkLst>
        <pc:spChg chg="mod">
          <ac:chgData name="GIRISH GN" userId="625313e3a1b95115" providerId="LiveId" clId="{D0257DA6-072A-4734-BB72-130D83510CC3}" dt="2022-08-20T04:53:53.582" v="27" actId="20577"/>
          <ac:spMkLst>
            <pc:docMk/>
            <pc:sldMk cId="1239870128" sldId="25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80B3FE-B6E4-4532-AC86-E9C4FBE6F4BC}" type="datetimeFigureOut">
              <a:rPr lang="en-IN" smtClean="0"/>
              <a:t>14-02-2023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58616-D74B-4AFE-9747-56BFA5106A57}" type="slidenum">
              <a:rPr lang="en-IN" smtClean="0"/>
              <a:t>‹#›</a:t>
            </a:fld>
            <a:endParaRPr lang="en-IN"/>
          </a:p>
        </p:txBody>
      </p:sp>
    </p:spTree>
    <p:extLst>
      <p:ext uri="{BB962C8B-B14F-4D97-AF65-F5344CB8AC3E}">
        <p14:creationId xmlns:p14="http://schemas.microsoft.com/office/powerpoint/2010/main" val="273345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repeatedly chooses an unassigned variable, and then tries all values in the domain of that variable in turn, trying to extend each one into a solution via a recursive call. If the call succeeds, the solution is returned, and if it fails, the assignment is restored to the previous state, and we try the</a:t>
            </a:r>
          </a:p>
          <a:p>
            <a:r>
              <a:rPr lang="en-IN" sz="1200" b="0" i="0" u="none" strike="noStrike" kern="1200" baseline="0" dirty="0">
                <a:solidFill>
                  <a:schemeClr val="tx1"/>
                </a:solidFill>
                <a:latin typeface="+mn-lt"/>
                <a:ea typeface="+mn-ea"/>
                <a:cs typeface="+mn-cs"/>
              </a:rPr>
              <a:t>next value. If no value works then we return failure. </a:t>
            </a:r>
          </a:p>
          <a:p>
            <a:endParaRPr lang="en-IN" sz="1200" b="1" i="0" u="none" strike="noStrike" kern="1200" baseline="0" dirty="0">
              <a:solidFill>
                <a:schemeClr val="tx1"/>
              </a:solidFill>
              <a:latin typeface="+mn-lt"/>
              <a:ea typeface="+mn-ea"/>
              <a:cs typeface="+mn-cs"/>
            </a:endParaRPr>
          </a:p>
          <a:p>
            <a:r>
              <a:rPr lang="en-IN" sz="1200" b="1" i="0" u="none" strike="noStrike" kern="1200" baseline="0" dirty="0">
                <a:solidFill>
                  <a:schemeClr val="tx1"/>
                </a:solidFill>
                <a:latin typeface="+mn-lt"/>
                <a:ea typeface="+mn-ea"/>
                <a:cs typeface="+mn-cs"/>
              </a:rPr>
              <a:t>Notice that BACKTRACKING-SEARCH keeps only a single representation of a state (assignment)</a:t>
            </a:r>
          </a:p>
          <a:p>
            <a:r>
              <a:rPr lang="en-IN" sz="1200" b="1" i="0" u="none" strike="noStrike" kern="1200" baseline="0" dirty="0">
                <a:solidFill>
                  <a:schemeClr val="tx1"/>
                </a:solidFill>
                <a:latin typeface="+mn-lt"/>
                <a:ea typeface="+mn-ea"/>
                <a:cs typeface="+mn-cs"/>
              </a:rPr>
              <a:t>and alters that representation rather than creating new ones .</a:t>
            </a:r>
            <a:endParaRPr lang="en-IN" b="1" dirty="0"/>
          </a:p>
        </p:txBody>
      </p:sp>
      <p:sp>
        <p:nvSpPr>
          <p:cNvPr id="4" name="Slide Number Placeholder 3"/>
          <p:cNvSpPr>
            <a:spLocks noGrp="1"/>
          </p:cNvSpPr>
          <p:nvPr>
            <p:ph type="sldNum" sz="quarter" idx="10"/>
          </p:nvPr>
        </p:nvSpPr>
        <p:spPr/>
        <p:txBody>
          <a:bodyPr/>
          <a:lstStyle/>
          <a:p>
            <a:fld id="{DDA58616-D74B-4AFE-9747-56BFA5106A57}" type="slidenum">
              <a:rPr lang="en-IN" smtClean="0"/>
              <a:t>4</a:t>
            </a:fld>
            <a:endParaRPr lang="en-IN"/>
          </a:p>
        </p:txBody>
      </p:sp>
    </p:spTree>
    <p:extLst>
      <p:ext uri="{BB962C8B-B14F-4D97-AF65-F5344CB8AC3E}">
        <p14:creationId xmlns:p14="http://schemas.microsoft.com/office/powerpoint/2010/main" val="182149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 (6.3.1) Which variable should be assigned next (SELECT-UNASSIGNED-VARIABLE),</a:t>
            </a:r>
          </a:p>
          <a:p>
            <a:r>
              <a:rPr lang="en-IN" sz="1200" b="0" i="0" u="none" strike="noStrike" kern="1200" baseline="0" dirty="0">
                <a:solidFill>
                  <a:schemeClr val="tx1"/>
                </a:solidFill>
                <a:latin typeface="+mn-lt"/>
                <a:ea typeface="+mn-ea"/>
                <a:cs typeface="+mn-cs"/>
              </a:rPr>
              <a:t>and in what order should its values be tried (ORDER-DOMAIN-VALUES)?</a:t>
            </a:r>
          </a:p>
          <a:p>
            <a:r>
              <a:rPr lang="en-IN" sz="1200" b="0" i="0" u="none" strike="noStrike" kern="1200" baseline="0" dirty="0">
                <a:solidFill>
                  <a:schemeClr val="tx1"/>
                </a:solidFill>
                <a:latin typeface="+mn-lt"/>
                <a:ea typeface="+mn-ea"/>
                <a:cs typeface="+mn-cs"/>
              </a:rPr>
              <a:t>* (6.3.2) What inferences should be performed at each step in the search (INFERENCE)?</a:t>
            </a:r>
          </a:p>
          <a:p>
            <a:r>
              <a:rPr lang="en-IN" sz="1200" b="0" i="0" u="none" strike="noStrike" kern="1200" baseline="0" dirty="0">
                <a:solidFill>
                  <a:schemeClr val="tx1"/>
                </a:solidFill>
                <a:latin typeface="+mn-lt"/>
                <a:ea typeface="+mn-ea"/>
                <a:cs typeface="+mn-cs"/>
              </a:rPr>
              <a:t>+ (6.3.3) Can we BACKTRACK more than one step when appropriate?</a:t>
            </a:r>
          </a:p>
          <a:p>
            <a:r>
              <a:rPr lang="en-IN" sz="1200" b="0" i="0" u="none" strike="noStrike" kern="1200" baseline="0" dirty="0">
                <a:solidFill>
                  <a:schemeClr val="tx1"/>
                </a:solidFill>
                <a:latin typeface="+mn-lt"/>
                <a:ea typeface="+mn-ea"/>
                <a:cs typeface="+mn-cs"/>
              </a:rPr>
              <a:t>* (6.3.4) Can we save and reuse partial results from the search?</a:t>
            </a:r>
            <a:endParaRPr lang="en-IN" dirty="0"/>
          </a:p>
          <a:p>
            <a:endParaRPr lang="en-IN" dirty="0"/>
          </a:p>
        </p:txBody>
      </p:sp>
      <p:sp>
        <p:nvSpPr>
          <p:cNvPr id="4" name="Slide Number Placeholder 3"/>
          <p:cNvSpPr>
            <a:spLocks noGrp="1"/>
          </p:cNvSpPr>
          <p:nvPr>
            <p:ph type="sldNum" sz="quarter" idx="10"/>
          </p:nvPr>
        </p:nvSpPr>
        <p:spPr/>
        <p:txBody>
          <a:bodyPr/>
          <a:lstStyle/>
          <a:p>
            <a:fld id="{DDA58616-D74B-4AFE-9747-56BFA5106A57}" type="slidenum">
              <a:rPr lang="en-IN" smtClean="0"/>
              <a:t>9</a:t>
            </a:fld>
            <a:endParaRPr lang="en-IN"/>
          </a:p>
        </p:txBody>
      </p:sp>
    </p:spTree>
    <p:extLst>
      <p:ext uri="{BB962C8B-B14F-4D97-AF65-F5344CB8AC3E}">
        <p14:creationId xmlns:p14="http://schemas.microsoft.com/office/powerpoint/2010/main" val="3734599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choosing the variable with the fewest “legal” values—is called the</a:t>
            </a:r>
          </a:p>
          <a:p>
            <a:r>
              <a:rPr lang="en-IN" dirty="0"/>
              <a:t>minimum-remaining-values (MRV) heuristic. It also has been called the “most constrained</a:t>
            </a:r>
          </a:p>
          <a:p>
            <a:r>
              <a:rPr lang="en-IN" dirty="0"/>
              <a:t>variable™ or “fail-first” heuristic, the latter because it picks a variable that is most likely to</a:t>
            </a:r>
          </a:p>
          <a:p>
            <a:r>
              <a:rPr lang="en-IN" dirty="0"/>
              <a:t>cause a failure soon, thereby pruning the search tree.</a:t>
            </a:r>
          </a:p>
          <a:p>
            <a:r>
              <a:rPr lang="en-IN" dirty="0"/>
              <a:t>If some variable X has no legal values</a:t>
            </a:r>
          </a:p>
          <a:p>
            <a:r>
              <a:rPr lang="en-IN" dirty="0"/>
              <a:t>left, the MRV heuristic will select X and failure will be detected immediately—avoiding</a:t>
            </a:r>
          </a:p>
          <a:p>
            <a:r>
              <a:rPr lang="en-IN" dirty="0"/>
              <a:t>pointless searches through other variables.</a:t>
            </a:r>
          </a:p>
          <a:p>
            <a:r>
              <a:rPr lang="en-IN" sz="1200" b="0" i="0" u="none" strike="noStrike" kern="1200" baseline="0" dirty="0">
                <a:solidFill>
                  <a:schemeClr val="tx1"/>
                </a:solidFill>
                <a:latin typeface="+mn-lt"/>
                <a:ea typeface="+mn-ea"/>
                <a:cs typeface="+mn-cs"/>
              </a:rPr>
              <a:t>For example, after the assignments for WA = red and NT = green in Figure 6.6, there is only one possible value for SA, so it makes sense to assign SA = blue next rather than</a:t>
            </a:r>
          </a:p>
          <a:p>
            <a:r>
              <a:rPr lang="en-IN" sz="1200" b="0" i="0" u="none" strike="noStrike" kern="1200" baseline="0" dirty="0">
                <a:solidFill>
                  <a:schemeClr val="tx1"/>
                </a:solidFill>
                <a:latin typeface="+mn-lt"/>
                <a:ea typeface="+mn-ea"/>
                <a:cs typeface="+mn-cs"/>
              </a:rPr>
              <a:t>assigning Q. In fact, after SA is assigned, the choices for Q, NSW, and V are all forced.</a:t>
            </a:r>
            <a:endParaRPr lang="en-IN" dirty="0"/>
          </a:p>
          <a:p>
            <a:endParaRPr lang="en-IN" dirty="0"/>
          </a:p>
        </p:txBody>
      </p:sp>
      <p:sp>
        <p:nvSpPr>
          <p:cNvPr id="4" name="Slide Number Placeholder 3"/>
          <p:cNvSpPr>
            <a:spLocks noGrp="1"/>
          </p:cNvSpPr>
          <p:nvPr>
            <p:ph type="sldNum" sz="quarter" idx="10"/>
          </p:nvPr>
        </p:nvSpPr>
        <p:spPr/>
        <p:txBody>
          <a:bodyPr/>
          <a:lstStyle/>
          <a:p>
            <a:fld id="{DDA58616-D74B-4AFE-9747-56BFA5106A57}" type="slidenum">
              <a:rPr lang="en-IN" smtClean="0"/>
              <a:t>10</a:t>
            </a:fld>
            <a:endParaRPr lang="en-IN"/>
          </a:p>
        </p:txBody>
      </p:sp>
    </p:spTree>
    <p:extLst>
      <p:ext uri="{BB962C8B-B14F-4D97-AF65-F5344CB8AC3E}">
        <p14:creationId xmlns:p14="http://schemas.microsoft.com/office/powerpoint/2010/main" val="344303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The MRV heuristic doesn’t help at all in choosing the first region to </a:t>
            </a:r>
            <a:r>
              <a:rPr lang="en-IN" sz="1200" b="0" i="0" u="none" strike="noStrike" kern="1200" baseline="0" dirty="0" err="1">
                <a:solidFill>
                  <a:schemeClr val="tx1"/>
                </a:solidFill>
                <a:latin typeface="+mn-lt"/>
                <a:ea typeface="+mn-ea"/>
                <a:cs typeface="+mn-cs"/>
              </a:rPr>
              <a:t>color</a:t>
            </a:r>
            <a:r>
              <a:rPr lang="en-IN" sz="1200" b="0" i="0" u="none" strike="noStrike" kern="1200" baseline="0" dirty="0">
                <a:solidFill>
                  <a:schemeClr val="tx1"/>
                </a:solidFill>
                <a:latin typeface="+mn-lt"/>
                <a:ea typeface="+mn-ea"/>
                <a:cs typeface="+mn-cs"/>
              </a:rPr>
              <a:t> in Australia,</a:t>
            </a:r>
          </a:p>
          <a:p>
            <a:r>
              <a:rPr lang="en-IN" sz="1200" b="0" i="0" u="none" strike="noStrike" kern="1200" baseline="0" dirty="0">
                <a:solidFill>
                  <a:schemeClr val="tx1"/>
                </a:solidFill>
                <a:latin typeface="+mn-lt"/>
                <a:ea typeface="+mn-ea"/>
                <a:cs typeface="+mn-cs"/>
              </a:rPr>
              <a:t>because initially every region has three legal </a:t>
            </a:r>
            <a:r>
              <a:rPr lang="en-IN" sz="1200" b="0" i="0" u="none" strike="noStrike" kern="1200" baseline="0" dirty="0" err="1">
                <a:solidFill>
                  <a:schemeClr val="tx1"/>
                </a:solidFill>
                <a:latin typeface="+mn-lt"/>
                <a:ea typeface="+mn-ea"/>
                <a:cs typeface="+mn-cs"/>
              </a:rPr>
              <a:t>colors</a:t>
            </a:r>
            <a:r>
              <a:rPr lang="en-IN" sz="1200" b="0" i="0" u="none" strike="noStrike" kern="1200" baseline="0" dirty="0">
                <a:solidFill>
                  <a:schemeClr val="tx1"/>
                </a:solidFill>
                <a:latin typeface="+mn-lt"/>
                <a:ea typeface="+mn-ea"/>
                <a:cs typeface="+mn-cs"/>
              </a:rPr>
              <a:t>. In this case, the degree heuristic comes</a:t>
            </a:r>
          </a:p>
          <a:p>
            <a:r>
              <a:rPr lang="en-IN" sz="1200" b="0" i="0" u="none" strike="noStrike" kern="1200" baseline="0" dirty="0">
                <a:solidFill>
                  <a:schemeClr val="tx1"/>
                </a:solidFill>
                <a:latin typeface="+mn-lt"/>
                <a:ea typeface="+mn-ea"/>
                <a:cs typeface="+mn-cs"/>
              </a:rPr>
              <a:t>in handy. It attempts to reduce the branching factor on future choices by selecting the variable</a:t>
            </a:r>
          </a:p>
          <a:p>
            <a:r>
              <a:rPr lang="en-IN" sz="1200" b="0" i="0" u="none" strike="noStrike" kern="1200" baseline="0" dirty="0">
                <a:solidFill>
                  <a:schemeClr val="tx1"/>
                </a:solidFill>
                <a:latin typeface="+mn-lt"/>
                <a:ea typeface="+mn-ea"/>
                <a:cs typeface="+mn-cs"/>
              </a:rPr>
              <a:t>that is involved in the largest number of constraints on other unassigned variables.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In Figure 6.1, SA is the variable with highest degree, 5; the other variables have degree 2 or 3, except</a:t>
            </a:r>
          </a:p>
          <a:p>
            <a:r>
              <a:rPr lang="en-IN" sz="1200" b="0" i="0" u="none" strike="noStrike" kern="1200" baseline="0" dirty="0">
                <a:solidFill>
                  <a:schemeClr val="tx1"/>
                </a:solidFill>
                <a:latin typeface="+mn-lt"/>
                <a:ea typeface="+mn-ea"/>
                <a:cs typeface="+mn-cs"/>
              </a:rPr>
              <a:t>for T, which has degree 0. In fact, once SA is chosen, applying the degree heuristic solves the</a:t>
            </a:r>
          </a:p>
          <a:p>
            <a:r>
              <a:rPr lang="en-IN" sz="1200" b="0" i="0" u="none" strike="noStrike" kern="1200" baseline="0" dirty="0">
                <a:solidFill>
                  <a:schemeClr val="tx1"/>
                </a:solidFill>
                <a:latin typeface="+mn-lt"/>
                <a:ea typeface="+mn-ea"/>
                <a:cs typeface="+mn-cs"/>
              </a:rPr>
              <a:t>problem without any false steps—you can choose any consistent </a:t>
            </a:r>
            <a:r>
              <a:rPr lang="en-IN" sz="1200" b="0" i="0" u="none" strike="noStrike" kern="1200" baseline="0" dirty="0" err="1">
                <a:solidFill>
                  <a:schemeClr val="tx1"/>
                </a:solidFill>
                <a:latin typeface="+mn-lt"/>
                <a:ea typeface="+mn-ea"/>
                <a:cs typeface="+mn-cs"/>
              </a:rPr>
              <a:t>color</a:t>
            </a:r>
            <a:r>
              <a:rPr lang="en-IN" sz="1200" b="0" i="0" u="none" strike="noStrike" kern="1200" baseline="0" dirty="0">
                <a:solidFill>
                  <a:schemeClr val="tx1"/>
                </a:solidFill>
                <a:latin typeface="+mn-lt"/>
                <a:ea typeface="+mn-ea"/>
                <a:cs typeface="+mn-cs"/>
              </a:rPr>
              <a:t> at each choice point</a:t>
            </a:r>
          </a:p>
          <a:p>
            <a:r>
              <a:rPr lang="en-IN" sz="1200" b="0" i="0" u="none" strike="noStrike" kern="1200" baseline="0" dirty="0">
                <a:solidFill>
                  <a:schemeClr val="tx1"/>
                </a:solidFill>
                <a:latin typeface="+mn-lt"/>
                <a:ea typeface="+mn-ea"/>
                <a:cs typeface="+mn-cs"/>
              </a:rPr>
              <a:t>and still arrive at a solution with no backtracking. </a:t>
            </a:r>
          </a:p>
          <a:p>
            <a:endParaRPr lang="en-IN" sz="1200" b="0" i="0" u="none" strike="noStrike" kern="1200" baseline="0" dirty="0">
              <a:solidFill>
                <a:schemeClr val="tx1"/>
              </a:solidFill>
              <a:latin typeface="+mn-lt"/>
              <a:ea typeface="+mn-ea"/>
              <a:cs typeface="+mn-cs"/>
            </a:endParaRP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The minimum-remaining-values heuristic</a:t>
            </a:r>
          </a:p>
          <a:p>
            <a:r>
              <a:rPr lang="en-IN" sz="1200" b="0" i="0" u="none" strike="noStrike" kern="1200" baseline="0" dirty="0">
                <a:solidFill>
                  <a:schemeClr val="tx1"/>
                </a:solidFill>
                <a:latin typeface="+mn-lt"/>
                <a:ea typeface="+mn-ea"/>
                <a:cs typeface="+mn-cs"/>
              </a:rPr>
              <a:t>is usually a more powerful guide, but the degree heuristic can be useful as a tie-breaker.</a:t>
            </a:r>
            <a:endParaRPr lang="en-IN" dirty="0"/>
          </a:p>
        </p:txBody>
      </p:sp>
      <p:sp>
        <p:nvSpPr>
          <p:cNvPr id="4" name="Slide Number Placeholder 3"/>
          <p:cNvSpPr>
            <a:spLocks noGrp="1"/>
          </p:cNvSpPr>
          <p:nvPr>
            <p:ph type="sldNum" sz="quarter" idx="10"/>
          </p:nvPr>
        </p:nvSpPr>
        <p:spPr/>
        <p:txBody>
          <a:bodyPr/>
          <a:lstStyle/>
          <a:p>
            <a:fld id="{DDA58616-D74B-4AFE-9747-56BFA5106A57}" type="slidenum">
              <a:rPr lang="en-IN" smtClean="0"/>
              <a:t>11</a:t>
            </a:fld>
            <a:endParaRPr lang="en-IN"/>
          </a:p>
        </p:txBody>
      </p:sp>
    </p:spTree>
    <p:extLst>
      <p:ext uri="{BB962C8B-B14F-4D97-AF65-F5344CB8AC3E}">
        <p14:creationId xmlns:p14="http://schemas.microsoft.com/office/powerpoint/2010/main" val="126530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Once a variable has been selected, the algorithm must decide on the order in which to</a:t>
            </a:r>
          </a:p>
          <a:p>
            <a:r>
              <a:rPr lang="en-IN" dirty="0"/>
              <a:t>examine its values. The least-constraining-value heuristic is effective for this. It prefers</a:t>
            </a:r>
          </a:p>
          <a:p>
            <a:r>
              <a:rPr lang="en-IN" dirty="0"/>
              <a:t>the value that rules out the fewest choices for the </a:t>
            </a:r>
            <a:r>
              <a:rPr lang="en-IN" dirty="0" err="1"/>
              <a:t>neighboring</a:t>
            </a:r>
            <a:r>
              <a:rPr lang="en-IN" dirty="0"/>
              <a:t> variables in the </a:t>
            </a:r>
            <a:r>
              <a:rPr lang="en-IN" dirty="0" err="1"/>
              <a:t>constraintgraph</a:t>
            </a:r>
            <a:r>
              <a:rPr lang="en-IN" dirty="0"/>
              <a:t>.</a:t>
            </a:r>
          </a:p>
          <a:p>
            <a:endParaRPr lang="en-IN" dirty="0"/>
          </a:p>
          <a:p>
            <a:r>
              <a:rPr lang="en-IN" dirty="0"/>
              <a:t> For example, suppose that in Figure 6.1 we have generated the partial assignment with WA =red and NT= green and that our next choice is for Q. Blue would be a bad choice</a:t>
            </a:r>
          </a:p>
          <a:p>
            <a:r>
              <a:rPr lang="en-IN" dirty="0"/>
              <a:t>because it eliminates the last legal value left for Q’s </a:t>
            </a:r>
            <a:r>
              <a:rPr lang="en-IN" dirty="0" err="1"/>
              <a:t>neighbor</a:t>
            </a:r>
            <a:r>
              <a:rPr lang="en-IN" dirty="0"/>
              <a:t>, SA. The least-</a:t>
            </a:r>
            <a:r>
              <a:rPr lang="en-IN" dirty="0" err="1"/>
              <a:t>constrainingvalue</a:t>
            </a:r>
            <a:r>
              <a:rPr lang="en-IN" dirty="0"/>
              <a:t> heuristic therefore prefers red to blue. In general, the heuristic is trying to leave the</a:t>
            </a:r>
          </a:p>
          <a:p>
            <a:r>
              <a:rPr lang="en-IN" dirty="0"/>
              <a:t>maximum flexibility for subsequent variable assignments.</a:t>
            </a:r>
          </a:p>
        </p:txBody>
      </p:sp>
      <p:sp>
        <p:nvSpPr>
          <p:cNvPr id="4" name="Slide Number Placeholder 3"/>
          <p:cNvSpPr>
            <a:spLocks noGrp="1"/>
          </p:cNvSpPr>
          <p:nvPr>
            <p:ph type="sldNum" sz="quarter" idx="10"/>
          </p:nvPr>
        </p:nvSpPr>
        <p:spPr/>
        <p:txBody>
          <a:bodyPr/>
          <a:lstStyle/>
          <a:p>
            <a:fld id="{DDA58616-D74B-4AFE-9747-56BFA5106A57}" type="slidenum">
              <a:rPr lang="en-IN" smtClean="0"/>
              <a:t>12</a:t>
            </a:fld>
            <a:endParaRPr lang="en-IN"/>
          </a:p>
        </p:txBody>
      </p:sp>
    </p:spTree>
    <p:extLst>
      <p:ext uri="{BB962C8B-B14F-4D97-AF65-F5344CB8AC3E}">
        <p14:creationId xmlns:p14="http://schemas.microsoft.com/office/powerpoint/2010/main" val="115228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BCE018-FD04-40C6-834D-AA35CD397B6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4085433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BCE018-FD04-40C6-834D-AA35CD397B6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358565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BCE018-FD04-40C6-834D-AA35CD397B6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386502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BCE018-FD04-40C6-834D-AA35CD397B6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54993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BCE018-FD04-40C6-834D-AA35CD397B6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360098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ABCE018-FD04-40C6-834D-AA35CD397B6D}"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117898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ABCE018-FD04-40C6-834D-AA35CD397B6D}" type="datetimeFigureOut">
              <a:rPr lang="en-IN" smtClean="0"/>
              <a:t>14-02-2023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66646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BCE018-FD04-40C6-834D-AA35CD397B6D}" type="datetimeFigureOut">
              <a:rPr lang="en-IN" smtClean="0"/>
              <a:t>14-02-2023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20391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CE018-FD04-40C6-834D-AA35CD397B6D}" type="datetimeFigureOut">
              <a:rPr lang="en-IN" smtClean="0"/>
              <a:t>14-02-2023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42614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BCE018-FD04-40C6-834D-AA35CD397B6D}"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239383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BCE018-FD04-40C6-834D-AA35CD397B6D}"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62914-009D-456D-A5D1-F3BE0FA555E7}" type="slidenum">
              <a:rPr lang="en-IN" smtClean="0"/>
              <a:t>‹#›</a:t>
            </a:fld>
            <a:endParaRPr lang="en-IN"/>
          </a:p>
        </p:txBody>
      </p:sp>
    </p:spTree>
    <p:extLst>
      <p:ext uri="{BB962C8B-B14F-4D97-AF65-F5344CB8AC3E}">
        <p14:creationId xmlns:p14="http://schemas.microsoft.com/office/powerpoint/2010/main" val="394140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CE018-FD04-40C6-834D-AA35CD397B6D}" type="datetimeFigureOut">
              <a:rPr lang="en-IN" smtClean="0"/>
              <a:t>14-02-2023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62914-009D-456D-A5D1-F3BE0FA555E7}" type="slidenum">
              <a:rPr lang="en-IN" smtClean="0"/>
              <a:t>‹#›</a:t>
            </a:fld>
            <a:endParaRPr lang="en-IN"/>
          </a:p>
        </p:txBody>
      </p:sp>
    </p:spTree>
    <p:extLst>
      <p:ext uri="{BB962C8B-B14F-4D97-AF65-F5344CB8AC3E}">
        <p14:creationId xmlns:p14="http://schemas.microsoft.com/office/powerpoint/2010/main" val="762522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Backtracking</a:t>
            </a:r>
          </a:p>
        </p:txBody>
      </p:sp>
      <p:sp>
        <p:nvSpPr>
          <p:cNvPr id="3" name="Subtitle 2"/>
          <p:cNvSpPr>
            <a:spLocks noGrp="1"/>
          </p:cNvSpPr>
          <p:nvPr>
            <p:ph type="subTitle" idx="1"/>
          </p:nvPr>
        </p:nvSpPr>
        <p:spPr/>
        <p:txBody>
          <a:bodyPr/>
          <a:lstStyle/>
          <a:p>
            <a:r>
              <a:rPr lang="en-IN"/>
              <a:t>Constraint Satisfaction Problem</a:t>
            </a:r>
          </a:p>
        </p:txBody>
      </p:sp>
    </p:spTree>
    <p:extLst>
      <p:ext uri="{BB962C8B-B14F-4D97-AF65-F5344CB8AC3E}">
        <p14:creationId xmlns:p14="http://schemas.microsoft.com/office/powerpoint/2010/main" val="131778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72624"/>
            <a:ext cx="8208912" cy="611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85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8" y="692696"/>
            <a:ext cx="8313036" cy="549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82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03" y="548680"/>
            <a:ext cx="8767177" cy="567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16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5" y="548680"/>
            <a:ext cx="9081628" cy="576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12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3988"/>
            <a:ext cx="9144000" cy="603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23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77299"/>
            <a:ext cx="8678752" cy="583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02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50771"/>
            <a:ext cx="8568952" cy="57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66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4" y="476671"/>
            <a:ext cx="9210434" cy="586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35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a:t>
            </a:r>
            <a:r>
              <a:rPr lang="en-IN" dirty="0" err="1"/>
              <a:t>consistentency</a:t>
            </a:r>
            <a:endParaRPr lang="en-IN" dirty="0"/>
          </a:p>
        </p:txBody>
      </p:sp>
      <p:sp>
        <p:nvSpPr>
          <p:cNvPr id="3" name="Content Placeholder 2"/>
          <p:cNvSpPr>
            <a:spLocks noGrp="1"/>
          </p:cNvSpPr>
          <p:nvPr>
            <p:ph idx="1"/>
          </p:nvPr>
        </p:nvSpPr>
        <p:spPr/>
        <p:txBody>
          <a:bodyPr>
            <a:noAutofit/>
          </a:bodyPr>
          <a:lstStyle/>
          <a:p>
            <a:r>
              <a:rPr lang="en-IN" sz="2800" dirty="0"/>
              <a:t>A variable in a CSP is arc-consistent (edge-consistent) if every value in its domain satisfies the variable’s binary constraints.</a:t>
            </a:r>
          </a:p>
          <a:p>
            <a:endParaRPr lang="en-IN" sz="2800" dirty="0"/>
          </a:p>
          <a:p>
            <a:r>
              <a:rPr lang="en-IN" sz="2800" dirty="0"/>
              <a:t>Xi is arc-consistent with respect to another variable </a:t>
            </a:r>
            <a:r>
              <a:rPr lang="en-IN" sz="2800" dirty="0" err="1"/>
              <a:t>Xj</a:t>
            </a:r>
            <a:r>
              <a:rPr lang="en-IN" sz="2800" dirty="0"/>
              <a:t>; if for every value in the current domain Di there is some value in the domain </a:t>
            </a:r>
            <a:r>
              <a:rPr lang="en-IN" sz="2800" dirty="0" err="1"/>
              <a:t>Dj</a:t>
            </a:r>
            <a:r>
              <a:rPr lang="en-IN" sz="2800" dirty="0"/>
              <a:t> that satisfies the binary constraint on the arc (</a:t>
            </a:r>
            <a:r>
              <a:rPr lang="en-IN" sz="2800" dirty="0" err="1"/>
              <a:t>Xi,Xj</a:t>
            </a:r>
            <a:r>
              <a:rPr lang="en-IN" sz="2800" dirty="0"/>
              <a:t>).</a:t>
            </a:r>
          </a:p>
          <a:p>
            <a:endParaRPr lang="en-IN" sz="2800" dirty="0"/>
          </a:p>
          <a:p>
            <a:r>
              <a:rPr lang="en-IN" sz="2800" dirty="0"/>
              <a:t>A graph is arc-consistent if every variable is </a:t>
            </a:r>
            <a:r>
              <a:rPr lang="en-IN" sz="2800" dirty="0" err="1"/>
              <a:t>arcconsistent</a:t>
            </a:r>
            <a:r>
              <a:rPr lang="en-IN" sz="2800" dirty="0"/>
              <a:t> with every other variable.</a:t>
            </a:r>
          </a:p>
        </p:txBody>
      </p:sp>
    </p:spTree>
    <p:extLst>
      <p:ext uri="{BB962C8B-B14F-4D97-AF65-F5344CB8AC3E}">
        <p14:creationId xmlns:p14="http://schemas.microsoft.com/office/powerpoint/2010/main" val="2394382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normAutofit fontScale="77500" lnSpcReduction="20000"/>
          </a:bodyPr>
          <a:lstStyle/>
          <a:p>
            <a:r>
              <a:rPr lang="en-IN" dirty="0"/>
              <a:t>Consider the constraint Y = X</a:t>
            </a:r>
            <a:r>
              <a:rPr lang="en-IN" baseline="30000" dirty="0"/>
              <a:t>2</a:t>
            </a:r>
            <a:r>
              <a:rPr lang="en-IN" dirty="0"/>
              <a:t> </a:t>
            </a:r>
          </a:p>
          <a:p>
            <a:pPr lvl="1"/>
            <a:r>
              <a:rPr lang="en-IN" dirty="0"/>
              <a:t>where the domain of both X and Y is the set of decimal digits. </a:t>
            </a:r>
          </a:p>
          <a:p>
            <a:endParaRPr lang="en-IN" dirty="0"/>
          </a:p>
          <a:p>
            <a:r>
              <a:rPr lang="en-IN" dirty="0"/>
              <a:t>We can write this constraint explicitly as</a:t>
            </a:r>
          </a:p>
          <a:p>
            <a:pPr marL="0" indent="0">
              <a:buNone/>
            </a:pPr>
            <a:r>
              <a:rPr lang="es-ES" dirty="0"/>
              <a:t>	((X,Y),{(0,0),(1,1),(2,4),(3,9)})</a:t>
            </a:r>
          </a:p>
          <a:p>
            <a:pPr marL="0" indent="0">
              <a:buNone/>
            </a:pPr>
            <a:endParaRPr lang="es-ES" dirty="0"/>
          </a:p>
          <a:p>
            <a:r>
              <a:rPr lang="en-IN" dirty="0"/>
              <a:t>To make X arc-consistent with respect to Y, </a:t>
            </a:r>
          </a:p>
          <a:p>
            <a:pPr lvl="1"/>
            <a:r>
              <a:rPr lang="en-IN" dirty="0"/>
              <a:t>we reduce X’s domain to {0, 1,2,3}. </a:t>
            </a:r>
          </a:p>
          <a:p>
            <a:pPr lvl="1"/>
            <a:endParaRPr lang="en-IN" dirty="0"/>
          </a:p>
          <a:p>
            <a:r>
              <a:rPr lang="en-IN" dirty="0"/>
              <a:t>If we also make Y arc-consistent with respect to X, </a:t>
            </a:r>
          </a:p>
          <a:p>
            <a:pPr lvl="1"/>
            <a:r>
              <a:rPr lang="en-IN" dirty="0"/>
              <a:t>then Y’s domain becomes {0, 1,4,9}, and the whole CSP is arc-consistent.</a:t>
            </a:r>
          </a:p>
        </p:txBody>
      </p:sp>
    </p:spTree>
    <p:extLst>
      <p:ext uri="{BB962C8B-B14F-4D97-AF65-F5344CB8AC3E}">
        <p14:creationId xmlns:p14="http://schemas.microsoft.com/office/powerpoint/2010/main" val="273065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Constraint Satisfaction Problem</a:t>
            </a:r>
          </a:p>
        </p:txBody>
      </p:sp>
      <p:sp>
        <p:nvSpPr>
          <p:cNvPr id="3" name="Content Placeholder 2"/>
          <p:cNvSpPr>
            <a:spLocks noGrp="1"/>
          </p:cNvSpPr>
          <p:nvPr>
            <p:ph idx="1"/>
          </p:nvPr>
        </p:nvSpPr>
        <p:spPr>
          <a:xfrm>
            <a:off x="457200" y="1672208"/>
            <a:ext cx="8229600" cy="4781128"/>
          </a:xfrm>
        </p:spPr>
        <p:txBody>
          <a:bodyPr>
            <a:normAutofit fontScale="70000" lnSpcReduction="20000"/>
          </a:bodyPr>
          <a:lstStyle/>
          <a:p>
            <a:r>
              <a:rPr lang="en-IN" dirty="0"/>
              <a:t>Sometimes we can finish the constraint propagation process and still have variables with multiple possible values. </a:t>
            </a:r>
          </a:p>
          <a:p>
            <a:r>
              <a:rPr lang="en-IN" dirty="0"/>
              <a:t>In that case we have to search for a </a:t>
            </a:r>
            <a:r>
              <a:rPr lang="en-IN" b="1" dirty="0"/>
              <a:t>solution</a:t>
            </a:r>
            <a:r>
              <a:rPr lang="en-IN" dirty="0"/>
              <a:t>.</a:t>
            </a:r>
          </a:p>
          <a:p>
            <a:endParaRPr lang="en-IN" dirty="0"/>
          </a:p>
          <a:p>
            <a:r>
              <a:rPr lang="en-IN" dirty="0"/>
              <a:t>For a CSP with n variables of domain size d we would end up with a search tree where all the complete assignments (and thus all the solutions) are leaf nodes at depth n. But notice that the branching factor at the top level would be </a:t>
            </a:r>
            <a:r>
              <a:rPr lang="en-IN" dirty="0" err="1"/>
              <a:t>nd</a:t>
            </a:r>
            <a:r>
              <a:rPr lang="en-IN" dirty="0"/>
              <a:t> because any of d values can be assigned to any of n variables.</a:t>
            </a:r>
          </a:p>
          <a:p>
            <a:endParaRPr lang="en-IN" dirty="0"/>
          </a:p>
          <a:p>
            <a:r>
              <a:rPr lang="en-IN" dirty="0"/>
              <a:t> At the next level, the branching factor is (n — 1)d, and so on for n levels. </a:t>
            </a:r>
          </a:p>
          <a:p>
            <a:endParaRPr lang="en-IN" dirty="0"/>
          </a:p>
          <a:p>
            <a:r>
              <a:rPr lang="en-IN" dirty="0"/>
              <a:t>So the tree has n!.</a:t>
            </a:r>
            <a:r>
              <a:rPr lang="en-IN" dirty="0" err="1"/>
              <a:t>d</a:t>
            </a:r>
            <a:r>
              <a:rPr lang="en-IN" baseline="30000" dirty="0" err="1"/>
              <a:t>n</a:t>
            </a:r>
            <a:r>
              <a:rPr lang="en-IN" dirty="0"/>
              <a:t> leaves, even though there are only </a:t>
            </a:r>
            <a:r>
              <a:rPr lang="en-IN" dirty="0" err="1"/>
              <a:t>d</a:t>
            </a:r>
            <a:r>
              <a:rPr lang="en-IN" baseline="30000" dirty="0" err="1"/>
              <a:t>n</a:t>
            </a:r>
            <a:r>
              <a:rPr lang="en-IN" dirty="0"/>
              <a:t> possible complete assignments!</a:t>
            </a:r>
          </a:p>
        </p:txBody>
      </p:sp>
    </p:spTree>
    <p:extLst>
      <p:ext uri="{BB962C8B-B14F-4D97-AF65-F5344CB8AC3E}">
        <p14:creationId xmlns:p14="http://schemas.microsoft.com/office/powerpoint/2010/main" val="1239870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1" y="476672"/>
            <a:ext cx="8909881" cy="573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593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65915"/>
            <a:ext cx="8784976" cy="6027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896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33794"/>
            <a:ext cx="8712968" cy="593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388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19687"/>
            <a:ext cx="8712968" cy="647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69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1349"/>
            <a:ext cx="8784976" cy="651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395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a:t>AC-3 algorithm</a:t>
            </a:r>
          </a:p>
        </p:txBody>
      </p:sp>
      <p:sp>
        <p:nvSpPr>
          <p:cNvPr id="3" name="Content Placeholder 2"/>
          <p:cNvSpPr>
            <a:spLocks noGrp="1"/>
          </p:cNvSpPr>
          <p:nvPr>
            <p:ph idx="1"/>
          </p:nvPr>
        </p:nvSpPr>
        <p:spPr>
          <a:xfrm>
            <a:off x="457200" y="1340768"/>
            <a:ext cx="8229600" cy="4785395"/>
          </a:xfrm>
        </p:spPr>
        <p:txBody>
          <a:bodyPr>
            <a:normAutofit fontScale="70000" lnSpcReduction="20000"/>
          </a:bodyPr>
          <a:lstStyle/>
          <a:p>
            <a:pPr marL="0" indent="0">
              <a:buNone/>
            </a:pPr>
            <a:r>
              <a:rPr lang="en-IN" dirty="0"/>
              <a:t>We can represent the AC-3 algorithm in 3 steps:</a:t>
            </a:r>
          </a:p>
          <a:p>
            <a:pPr marL="0" indent="0">
              <a:buNone/>
            </a:pPr>
            <a:endParaRPr lang="en-IN" dirty="0"/>
          </a:p>
          <a:p>
            <a:pPr marL="514350" indent="-514350">
              <a:buFont typeface="+mj-lt"/>
              <a:buAutoNum type="arabicPeriod"/>
            </a:pPr>
            <a:r>
              <a:rPr lang="en-IN" dirty="0"/>
              <a:t>Get all the constraints and turn each one into two arcs. For example:</a:t>
            </a:r>
            <a:br>
              <a:rPr lang="en-IN" dirty="0"/>
            </a:br>
            <a:r>
              <a:rPr lang="en-IN" dirty="0"/>
              <a:t>𝐴 &gt; 𝐵 becomes 𝐴 &gt; 𝐵 and 𝐵 &lt; 𝐴.</a:t>
            </a:r>
          </a:p>
          <a:p>
            <a:pPr marL="514350" indent="-514350">
              <a:buFont typeface="+mj-lt"/>
              <a:buAutoNum type="arabicPeriod"/>
            </a:pPr>
            <a:r>
              <a:rPr lang="en-IN" dirty="0"/>
              <a:t>Add all the arcs to a queue.</a:t>
            </a:r>
          </a:p>
          <a:p>
            <a:pPr marL="514350" indent="-514350">
              <a:buFont typeface="+mj-lt"/>
              <a:buAutoNum type="arabicPeriod"/>
            </a:pPr>
            <a:r>
              <a:rPr lang="en-IN" dirty="0"/>
              <a:t>Repeat until the queue is empty:</a:t>
            </a:r>
            <a:br>
              <a:rPr lang="en-IN" dirty="0"/>
            </a:br>
            <a:r>
              <a:rPr lang="en-IN" dirty="0"/>
              <a:t>3.1. Take the first arc (</a:t>
            </a:r>
            <a:r>
              <a:rPr lang="en-IN" b="1" dirty="0"/>
              <a:t>𝑥</a:t>
            </a:r>
            <a:r>
              <a:rPr lang="en-IN" dirty="0"/>
              <a:t>, </a:t>
            </a:r>
            <a:r>
              <a:rPr lang="en-IN" b="1" dirty="0"/>
              <a:t>𝑦</a:t>
            </a:r>
            <a:r>
              <a:rPr lang="en-IN" dirty="0"/>
              <a:t>), off the queue (</a:t>
            </a:r>
            <a:r>
              <a:rPr lang="en-IN" b="1" dirty="0" err="1"/>
              <a:t>dequeue</a:t>
            </a:r>
            <a:r>
              <a:rPr lang="en-IN" dirty="0"/>
              <a:t>).</a:t>
            </a:r>
            <a:br>
              <a:rPr lang="en-IN" dirty="0"/>
            </a:br>
            <a:r>
              <a:rPr lang="en-IN" dirty="0"/>
              <a:t>3.2. For </a:t>
            </a:r>
            <a:r>
              <a:rPr lang="en-IN" b="1" dirty="0"/>
              <a:t>every</a:t>
            </a:r>
            <a:r>
              <a:rPr lang="en-IN" dirty="0"/>
              <a:t> value in the </a:t>
            </a:r>
            <a:r>
              <a:rPr lang="en-IN" b="1" dirty="0"/>
              <a:t>𝑥 </a:t>
            </a:r>
            <a:r>
              <a:rPr lang="en-IN" dirty="0"/>
              <a:t>domain, there must be some value of the </a:t>
            </a:r>
            <a:r>
              <a:rPr lang="en-IN" b="1" dirty="0"/>
              <a:t>𝑦 </a:t>
            </a:r>
            <a:r>
              <a:rPr lang="en-IN" dirty="0"/>
              <a:t>domain.</a:t>
            </a:r>
            <a:br>
              <a:rPr lang="en-IN" dirty="0"/>
            </a:br>
            <a:r>
              <a:rPr lang="en-IN" dirty="0"/>
              <a:t>3.3. Make </a:t>
            </a:r>
            <a:r>
              <a:rPr lang="en-IN" b="1" dirty="0"/>
              <a:t>𝑥</a:t>
            </a:r>
            <a:r>
              <a:rPr lang="en-IN" dirty="0"/>
              <a:t> arc consistent with </a:t>
            </a:r>
            <a:r>
              <a:rPr lang="en-IN" b="1" dirty="0"/>
              <a:t>𝑦</a:t>
            </a:r>
            <a:r>
              <a:rPr lang="en-IN" dirty="0"/>
              <a:t>. To do so, remove values from </a:t>
            </a:r>
            <a:r>
              <a:rPr lang="en-IN" b="1" dirty="0"/>
              <a:t>𝑥 </a:t>
            </a:r>
            <a:r>
              <a:rPr lang="en-IN" dirty="0"/>
              <a:t>domain for which there is no possible corresponding value for </a:t>
            </a:r>
            <a:r>
              <a:rPr lang="en-IN" b="1" dirty="0"/>
              <a:t>𝑦 </a:t>
            </a:r>
            <a:r>
              <a:rPr lang="en-IN" dirty="0"/>
              <a:t>domain.</a:t>
            </a:r>
            <a:br>
              <a:rPr lang="en-IN" dirty="0"/>
            </a:br>
            <a:r>
              <a:rPr lang="en-IN" dirty="0"/>
              <a:t>3.4. If the </a:t>
            </a:r>
            <a:r>
              <a:rPr lang="en-IN" b="1" dirty="0"/>
              <a:t>𝑥 </a:t>
            </a:r>
            <a:r>
              <a:rPr lang="en-IN" dirty="0"/>
              <a:t>domain has changed, add all arcs of the form (</a:t>
            </a:r>
            <a:r>
              <a:rPr lang="en-IN" b="1" dirty="0"/>
              <a:t>𝑘</a:t>
            </a:r>
            <a:r>
              <a:rPr lang="en-IN" dirty="0"/>
              <a:t>, </a:t>
            </a:r>
            <a:r>
              <a:rPr lang="en-IN" b="1" dirty="0"/>
              <a:t>𝑥</a:t>
            </a:r>
            <a:r>
              <a:rPr lang="en-IN" dirty="0"/>
              <a:t>) to the queue (</a:t>
            </a:r>
            <a:r>
              <a:rPr lang="en-IN" b="1" dirty="0" err="1"/>
              <a:t>enqueue</a:t>
            </a:r>
            <a:r>
              <a:rPr lang="en-IN" dirty="0"/>
              <a:t>). Here </a:t>
            </a:r>
            <a:r>
              <a:rPr lang="en-IN" b="1" dirty="0"/>
              <a:t>𝑘 </a:t>
            </a:r>
            <a:r>
              <a:rPr lang="en-IN" dirty="0"/>
              <a:t>is another variable different from </a:t>
            </a:r>
            <a:r>
              <a:rPr lang="en-IN" b="1" dirty="0"/>
              <a:t>𝑦 </a:t>
            </a:r>
            <a:r>
              <a:rPr lang="en-IN" dirty="0"/>
              <a:t>that has a relation to </a:t>
            </a:r>
            <a:r>
              <a:rPr lang="en-IN" b="1" dirty="0"/>
              <a:t>𝑥</a:t>
            </a:r>
            <a:r>
              <a:rPr lang="en-IN" dirty="0"/>
              <a:t>.</a:t>
            </a:r>
          </a:p>
          <a:p>
            <a:endParaRPr lang="en-IN" dirty="0"/>
          </a:p>
        </p:txBody>
      </p:sp>
    </p:spTree>
    <p:extLst>
      <p:ext uri="{BB962C8B-B14F-4D97-AF65-F5344CB8AC3E}">
        <p14:creationId xmlns:p14="http://schemas.microsoft.com/office/powerpoint/2010/main" val="25924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r>
              <a:rPr lang="en-IN" dirty="0"/>
              <a:t>Let’s take this example, where we have three variables 𝐴, 𝐵, and 𝐶 and the constraints: 𝐴 &gt; 𝐵 and 𝐵 = 𝐶.</a:t>
            </a:r>
          </a:p>
          <a:p>
            <a:endParaRPr lang="en-IN" dirty="0"/>
          </a:p>
          <a:p>
            <a:r>
              <a:rPr lang="en-IN" dirty="0"/>
              <a:t>A={1,2,3}</a:t>
            </a:r>
          </a:p>
          <a:p>
            <a:r>
              <a:rPr lang="en-IN" dirty="0"/>
              <a:t>B={1,2,3}</a:t>
            </a:r>
          </a:p>
          <a:p>
            <a:r>
              <a:rPr lang="en-IN" dirty="0"/>
              <a:t>C={1,2,3}</a:t>
            </a:r>
          </a:p>
        </p:txBody>
      </p:sp>
    </p:spTree>
    <p:extLst>
      <p:ext uri="{BB962C8B-B14F-4D97-AF65-F5344CB8AC3E}">
        <p14:creationId xmlns:p14="http://schemas.microsoft.com/office/powerpoint/2010/main" val="3090179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1: Generate All Arcs</a:t>
            </a:r>
          </a:p>
          <a:p>
            <a:pPr marL="0" indent="0">
              <a:buNone/>
            </a:pPr>
            <a:r>
              <a:rPr lang="en-IN" dirty="0"/>
              <a:t>A&gt;B</a:t>
            </a:r>
          </a:p>
          <a:p>
            <a:pPr marL="0" indent="0">
              <a:buNone/>
            </a:pPr>
            <a:r>
              <a:rPr lang="en-IN" dirty="0"/>
              <a:t>B&lt;A</a:t>
            </a:r>
          </a:p>
          <a:p>
            <a:pPr marL="0" indent="0">
              <a:buNone/>
            </a:pPr>
            <a:r>
              <a:rPr lang="en-IN" dirty="0"/>
              <a:t>B=C</a:t>
            </a:r>
          </a:p>
          <a:p>
            <a:pPr marL="0" indent="0">
              <a:buNone/>
            </a:pPr>
            <a:r>
              <a:rPr lang="en-IN" dirty="0"/>
              <a:t>C=B</a:t>
            </a:r>
          </a:p>
        </p:txBody>
      </p:sp>
    </p:spTree>
    <p:extLst>
      <p:ext uri="{BB962C8B-B14F-4D97-AF65-F5344CB8AC3E}">
        <p14:creationId xmlns:p14="http://schemas.microsoft.com/office/powerpoint/2010/main" val="60586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2: Create the Queue</a:t>
            </a:r>
          </a:p>
          <a:p>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282773209"/>
              </p:ext>
            </p:extLst>
          </p:nvPr>
        </p:nvGraphicFramePr>
        <p:xfrm>
          <a:off x="3491880" y="3140968"/>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dirty="0"/>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graphicFrame>
        <p:nvGraphicFramePr>
          <p:cNvPr id="7" name="Table 6"/>
          <p:cNvGraphicFramePr>
            <a:graphicFrameLocks noGrp="1"/>
          </p:cNvGraphicFramePr>
          <p:nvPr>
            <p:extLst>
              <p:ext uri="{D42A27DB-BD31-4B8C-83A1-F6EECF244321}">
                <p14:modId xmlns:p14="http://schemas.microsoft.com/office/powerpoint/2010/main" val="3551888948"/>
              </p:ext>
            </p:extLst>
          </p:nvPr>
        </p:nvGraphicFramePr>
        <p:xfrm>
          <a:off x="7984077" y="2956563"/>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8" name="TextBox 7"/>
          <p:cNvSpPr txBox="1"/>
          <p:nvPr/>
        </p:nvSpPr>
        <p:spPr>
          <a:xfrm>
            <a:off x="8224825" y="2395612"/>
            <a:ext cx="582019" cy="369332"/>
          </a:xfrm>
          <a:prstGeom prst="rect">
            <a:avLst/>
          </a:prstGeom>
          <a:noFill/>
        </p:spPr>
        <p:txBody>
          <a:bodyPr wrap="none" rtlCol="0">
            <a:spAutoFit/>
          </a:bodyPr>
          <a:lstStyle/>
          <a:p>
            <a:r>
              <a:rPr lang="en-IN" dirty="0"/>
              <a:t>Arcs</a:t>
            </a:r>
          </a:p>
        </p:txBody>
      </p:sp>
    </p:spTree>
    <p:extLst>
      <p:ext uri="{BB962C8B-B14F-4D97-AF65-F5344CB8AC3E}">
        <p14:creationId xmlns:p14="http://schemas.microsoft.com/office/powerpoint/2010/main" val="255313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52275527"/>
              </p:ext>
            </p:extLst>
          </p:nvPr>
        </p:nvGraphicFramePr>
        <p:xfrm>
          <a:off x="3491880" y="3140968"/>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15965128"/>
              </p:ext>
            </p:extLst>
          </p:nvPr>
        </p:nvGraphicFramePr>
        <p:xfrm>
          <a:off x="5652120" y="3068960"/>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a:t>
                      </a:r>
                      <a:r>
                        <a:rPr lang="en-IN" sz="2000" b="1" dirty="0">
                          <a:solidFill>
                            <a:srgbClr val="FF0000"/>
                          </a:solidFill>
                        </a:rPr>
                        <a:t>1,</a:t>
                      </a:r>
                      <a:r>
                        <a:rPr lang="en-IN" sz="2000" b="1" dirty="0"/>
                        <a:t>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B={1,2,3}</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C={1,2,3}</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2210161"/>
              </p:ext>
            </p:extLst>
          </p:nvPr>
        </p:nvGraphicFramePr>
        <p:xfrm>
          <a:off x="7984077" y="2956563"/>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224825" y="2395612"/>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15776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714"/>
          <a:stretch/>
        </p:blipFill>
        <p:spPr bwMode="auto">
          <a:xfrm>
            <a:off x="1886" y="332656"/>
            <a:ext cx="9100011" cy="4577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970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40553151"/>
              </p:ext>
            </p:extLst>
          </p:nvPr>
        </p:nvGraphicFramePr>
        <p:xfrm>
          <a:off x="3491880" y="3140968"/>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74713401"/>
              </p:ext>
            </p:extLst>
          </p:nvPr>
        </p:nvGraphicFramePr>
        <p:xfrm>
          <a:off x="5652120" y="3140968"/>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B={1,2,3}</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C={1,2,3}</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37070656"/>
              </p:ext>
            </p:extLst>
          </p:nvPr>
        </p:nvGraphicFramePr>
        <p:xfrm>
          <a:off x="7452320" y="2924944"/>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7693068" y="2363993"/>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1073140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51153776"/>
              </p:ext>
            </p:extLst>
          </p:nvPr>
        </p:nvGraphicFramePr>
        <p:xfrm>
          <a:off x="3491880" y="3140968"/>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91910356"/>
              </p:ext>
            </p:extLst>
          </p:nvPr>
        </p:nvGraphicFramePr>
        <p:xfrm>
          <a:off x="6444208" y="3212976"/>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r>
                        <a:rPr lang="en-IN" sz="2000" b="1" dirty="0">
                          <a:solidFill>
                            <a:srgbClr val="FF0000"/>
                          </a:solidFill>
                        </a:rPr>
                        <a:t>3</a:t>
                      </a:r>
                      <a:r>
                        <a:rPr lang="en-IN" sz="2000" b="1" dirty="0"/>
                        <a:t>}</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C={1,2,3}</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23319535"/>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606561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61725484"/>
              </p:ext>
            </p:extLst>
          </p:nvPr>
        </p:nvGraphicFramePr>
        <p:xfrm>
          <a:off x="3491880" y="3140968"/>
          <a:ext cx="952818" cy="289560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strike="sngStrike" baseline="0"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noStrike" baseline="0" dirty="0">
                          <a:solidFill>
                            <a:srgbClr val="00B050"/>
                          </a:solidFill>
                        </a:rPr>
                        <a:t>A&gt;B</a:t>
                      </a:r>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85475230"/>
              </p:ext>
            </p:extLst>
          </p:nvPr>
        </p:nvGraphicFramePr>
        <p:xfrm>
          <a:off x="5940152" y="3284984"/>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C={1,2,3}</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00697899"/>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2900444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99479415"/>
              </p:ext>
            </p:extLst>
          </p:nvPr>
        </p:nvGraphicFramePr>
        <p:xfrm>
          <a:off x="3491880" y="3140968"/>
          <a:ext cx="952818" cy="289560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strike="sngStrike" baseline="0"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dirty="0">
                          <a:solidFill>
                            <a:srgbClr val="FF0000"/>
                          </a:solidFill>
                        </a:rPr>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noStrike" baseline="0" dirty="0">
                          <a:solidFill>
                            <a:srgbClr val="00B050"/>
                          </a:solidFill>
                        </a:rPr>
                        <a:t>A&gt;B</a:t>
                      </a:r>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73496906"/>
              </p:ext>
            </p:extLst>
          </p:nvPr>
        </p:nvGraphicFramePr>
        <p:xfrm>
          <a:off x="5940152" y="3284984"/>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C={1,2,3}</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15215510"/>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1004050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02646024"/>
              </p:ext>
            </p:extLst>
          </p:nvPr>
        </p:nvGraphicFramePr>
        <p:xfrm>
          <a:off x="3491880" y="3140968"/>
          <a:ext cx="952818" cy="289560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strike="sngStrike" baseline="0"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strike="sngStrike" dirty="0">
                          <a:solidFill>
                            <a:srgbClr val="FF0000"/>
                          </a:solidFill>
                        </a:rPr>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noStrike" baseline="0" dirty="0">
                          <a:solidFill>
                            <a:srgbClr val="00B050"/>
                          </a:solidFill>
                        </a:rPr>
                        <a:t>A&gt;B</a:t>
                      </a:r>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21789048"/>
              </p:ext>
            </p:extLst>
          </p:nvPr>
        </p:nvGraphicFramePr>
        <p:xfrm>
          <a:off x="5940152" y="3284984"/>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C={1,2,3}</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46656894"/>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3053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10891349"/>
              </p:ext>
            </p:extLst>
          </p:nvPr>
        </p:nvGraphicFramePr>
        <p:xfrm>
          <a:off x="3491880" y="3140968"/>
          <a:ext cx="952818" cy="289560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strike="sngStrike" baseline="0"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strike="sngStrike" dirty="0">
                          <a:solidFill>
                            <a:srgbClr val="FF0000"/>
                          </a:solidFill>
                        </a:rPr>
                        <a:t>B=C</a:t>
                      </a:r>
                    </a:p>
                  </a:txBody>
                  <a:tcPr/>
                </a:tc>
                <a:extLst>
                  <a:ext uri="{0D108BD9-81ED-4DB2-BD59-A6C34878D82A}">
                    <a16:rowId xmlns:a16="http://schemas.microsoft.com/office/drawing/2014/main" xmlns="" val="10002"/>
                  </a:ext>
                </a:extLst>
              </a:tr>
              <a:tr h="370840">
                <a:tc>
                  <a:txBody>
                    <a:bodyPr/>
                    <a:lstStyle/>
                    <a:p>
                      <a:r>
                        <a:rPr lang="en-IN" sz="3200" b="1" dirty="0">
                          <a:solidFill>
                            <a:srgbClr val="FF0000"/>
                          </a:solidFill>
                        </a:rPr>
                        <a:t>C=B</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noStrike" baseline="0" dirty="0">
                          <a:solidFill>
                            <a:srgbClr val="00B050"/>
                          </a:solidFill>
                        </a:rPr>
                        <a:t>A&gt;B</a:t>
                      </a:r>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56251590"/>
              </p:ext>
            </p:extLst>
          </p:nvPr>
        </p:nvGraphicFramePr>
        <p:xfrm>
          <a:off x="5940152" y="3284984"/>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a:t>
                      </a:r>
                      <a:r>
                        <a:rPr lang="en-IN" sz="2000" b="1" dirty="0">
                          <a:solidFill>
                            <a:srgbClr val="FF0000"/>
                          </a:solidFill>
                        </a:rPr>
                        <a:t>3</a:t>
                      </a:r>
                      <a:r>
                        <a:rPr lang="en-IN" sz="2000" b="1" dirty="0"/>
                        <a:t>}</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70089852"/>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2427215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1481853"/>
              </p:ext>
            </p:extLst>
          </p:nvPr>
        </p:nvGraphicFramePr>
        <p:xfrm>
          <a:off x="3491880" y="3140968"/>
          <a:ext cx="952818" cy="289560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strike="sngStrike" baseline="0"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strike="sngStrike" dirty="0">
                          <a:solidFill>
                            <a:srgbClr val="FF0000"/>
                          </a:solidFill>
                        </a:rPr>
                        <a:t>B=C</a:t>
                      </a:r>
                    </a:p>
                  </a:txBody>
                  <a:tcPr/>
                </a:tc>
                <a:extLst>
                  <a:ext uri="{0D108BD9-81ED-4DB2-BD59-A6C34878D82A}">
                    <a16:rowId xmlns:a16="http://schemas.microsoft.com/office/drawing/2014/main" xmlns="" val="10002"/>
                  </a:ext>
                </a:extLst>
              </a:tr>
              <a:tr h="370840">
                <a:tc>
                  <a:txBody>
                    <a:bodyPr/>
                    <a:lstStyle/>
                    <a:p>
                      <a:r>
                        <a:rPr lang="en-IN" sz="3200" b="1" strike="sngStrike" dirty="0">
                          <a:solidFill>
                            <a:srgbClr val="FF0000"/>
                          </a:solidFill>
                        </a:rPr>
                        <a:t>C=B</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noStrike" baseline="0" dirty="0">
                          <a:solidFill>
                            <a:srgbClr val="00B050"/>
                          </a:solidFill>
                        </a:rPr>
                        <a:t>A&gt;B</a:t>
                      </a:r>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11436362"/>
              </p:ext>
            </p:extLst>
          </p:nvPr>
        </p:nvGraphicFramePr>
        <p:xfrm>
          <a:off x="5940152" y="3284984"/>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32033409"/>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2768877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93539239"/>
              </p:ext>
            </p:extLst>
          </p:nvPr>
        </p:nvGraphicFramePr>
        <p:xfrm>
          <a:off x="3491880" y="2996952"/>
          <a:ext cx="952818" cy="347472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strike="sngStrike" baseline="0"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strike="sngStrike" dirty="0">
                          <a:solidFill>
                            <a:srgbClr val="FF0000"/>
                          </a:solidFill>
                        </a:rPr>
                        <a:t>B=C</a:t>
                      </a:r>
                    </a:p>
                  </a:txBody>
                  <a:tcPr/>
                </a:tc>
                <a:extLst>
                  <a:ext uri="{0D108BD9-81ED-4DB2-BD59-A6C34878D82A}">
                    <a16:rowId xmlns:a16="http://schemas.microsoft.com/office/drawing/2014/main" xmlns="" val="10002"/>
                  </a:ext>
                </a:extLst>
              </a:tr>
              <a:tr h="370840">
                <a:tc>
                  <a:txBody>
                    <a:bodyPr/>
                    <a:lstStyle/>
                    <a:p>
                      <a:r>
                        <a:rPr lang="en-IN" sz="3200" b="1" strike="sngStrike" dirty="0">
                          <a:solidFill>
                            <a:srgbClr val="FF0000"/>
                          </a:solidFill>
                        </a:rPr>
                        <a:t>C=B</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noStrike" baseline="0" dirty="0">
                          <a:solidFill>
                            <a:srgbClr val="00B050"/>
                          </a:solidFill>
                        </a:rPr>
                        <a:t>A&gt;B</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noStrike" baseline="0" dirty="0">
                          <a:solidFill>
                            <a:srgbClr val="00B050"/>
                          </a:solidFill>
                        </a:rPr>
                        <a:t>B=C</a:t>
                      </a:r>
                    </a:p>
                  </a:txBody>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2313377"/>
              </p:ext>
            </p:extLst>
          </p:nvPr>
        </p:nvGraphicFramePr>
        <p:xfrm>
          <a:off x="5940152" y="3284984"/>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667764"/>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3022442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18996886"/>
              </p:ext>
            </p:extLst>
          </p:nvPr>
        </p:nvGraphicFramePr>
        <p:xfrm>
          <a:off x="3491880" y="2996952"/>
          <a:ext cx="952818" cy="347472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strike="sngStrike" baseline="0"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strike="sngStrike" dirty="0">
                          <a:solidFill>
                            <a:srgbClr val="FF0000"/>
                          </a:solidFill>
                        </a:rPr>
                        <a:t>B=C</a:t>
                      </a:r>
                    </a:p>
                  </a:txBody>
                  <a:tcPr/>
                </a:tc>
                <a:extLst>
                  <a:ext uri="{0D108BD9-81ED-4DB2-BD59-A6C34878D82A}">
                    <a16:rowId xmlns:a16="http://schemas.microsoft.com/office/drawing/2014/main" xmlns="" val="10002"/>
                  </a:ext>
                </a:extLst>
              </a:tr>
              <a:tr h="370840">
                <a:tc>
                  <a:txBody>
                    <a:bodyPr/>
                    <a:lstStyle/>
                    <a:p>
                      <a:r>
                        <a:rPr lang="en-IN" sz="3200" b="1" strike="sngStrike" dirty="0">
                          <a:solidFill>
                            <a:srgbClr val="FF0000"/>
                          </a:solidFill>
                        </a:rPr>
                        <a:t>C=B</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sngStrike" baseline="0" dirty="0">
                          <a:solidFill>
                            <a:srgbClr val="FF0000"/>
                          </a:solidFill>
                        </a:rPr>
                        <a:t>A&gt;B</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noStrike" baseline="0" dirty="0">
                          <a:solidFill>
                            <a:srgbClr val="00B050"/>
                          </a:solidFill>
                        </a:rPr>
                        <a:t>B=C</a:t>
                      </a:r>
                    </a:p>
                  </a:txBody>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32498364"/>
              </p:ext>
            </p:extLst>
          </p:nvPr>
        </p:nvGraphicFramePr>
        <p:xfrm>
          <a:off x="5940152" y="3284984"/>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17359655"/>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937600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 Iterate Over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28964171"/>
              </p:ext>
            </p:extLst>
          </p:nvPr>
        </p:nvGraphicFramePr>
        <p:xfrm>
          <a:off x="3491880" y="2996952"/>
          <a:ext cx="952818" cy="347472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strike="sngStrike" baseline="0"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strike="sngStrike" dirty="0">
                          <a:solidFill>
                            <a:srgbClr val="FF0000"/>
                          </a:solidFill>
                        </a:rPr>
                        <a:t>B=C</a:t>
                      </a:r>
                    </a:p>
                  </a:txBody>
                  <a:tcPr/>
                </a:tc>
                <a:extLst>
                  <a:ext uri="{0D108BD9-81ED-4DB2-BD59-A6C34878D82A}">
                    <a16:rowId xmlns:a16="http://schemas.microsoft.com/office/drawing/2014/main" xmlns="" val="10002"/>
                  </a:ext>
                </a:extLst>
              </a:tr>
              <a:tr h="370840">
                <a:tc>
                  <a:txBody>
                    <a:bodyPr/>
                    <a:lstStyle/>
                    <a:p>
                      <a:r>
                        <a:rPr lang="en-IN" sz="3200" b="1" strike="sngStrike" dirty="0">
                          <a:solidFill>
                            <a:srgbClr val="FF0000"/>
                          </a:solidFill>
                        </a:rPr>
                        <a:t>C=B</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sngStrike" baseline="0" dirty="0">
                          <a:solidFill>
                            <a:srgbClr val="FF0000"/>
                          </a:solidFill>
                        </a:rPr>
                        <a:t>A&gt;B</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sngStrike" baseline="0" dirty="0">
                          <a:solidFill>
                            <a:srgbClr val="FF0000"/>
                          </a:solidFill>
                        </a:rPr>
                        <a:t>B=C</a:t>
                      </a:r>
                    </a:p>
                  </a:txBody>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51320879"/>
              </p:ext>
            </p:extLst>
          </p:nvPr>
        </p:nvGraphicFramePr>
        <p:xfrm>
          <a:off x="5940152" y="3284984"/>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24157989"/>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401237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 y="692696"/>
            <a:ext cx="9159115" cy="547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660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4: Stop if no more arc in the queue</a:t>
            </a:r>
          </a:p>
          <a:p>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14167766"/>
              </p:ext>
            </p:extLst>
          </p:nvPr>
        </p:nvGraphicFramePr>
        <p:xfrm>
          <a:off x="3491880" y="2996952"/>
          <a:ext cx="952818" cy="347472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sngStrike" baseline="0" dirty="0">
                          <a:solidFill>
                            <a:srgbClr val="FF0000"/>
                          </a:solidFill>
                        </a:rPr>
                        <a:t>A&gt;B</a:t>
                      </a:r>
                    </a:p>
                  </a:txBody>
                  <a:tcPr/>
                </a:tc>
                <a:extLst>
                  <a:ext uri="{0D108BD9-81ED-4DB2-BD59-A6C34878D82A}">
                    <a16:rowId xmlns:a16="http://schemas.microsoft.com/office/drawing/2014/main" xmlns="" val="10000"/>
                  </a:ext>
                </a:extLst>
              </a:tr>
              <a:tr h="370840">
                <a:tc>
                  <a:txBody>
                    <a:bodyPr/>
                    <a:lstStyle/>
                    <a:p>
                      <a:r>
                        <a:rPr lang="en-IN" sz="3200" b="1" strike="sngStrike" baseline="0" dirty="0">
                          <a:solidFill>
                            <a:srgbClr val="FF0000"/>
                          </a:solidFill>
                        </a:rPr>
                        <a:t>B&lt;A</a:t>
                      </a:r>
                    </a:p>
                  </a:txBody>
                  <a:tcPr/>
                </a:tc>
                <a:extLst>
                  <a:ext uri="{0D108BD9-81ED-4DB2-BD59-A6C34878D82A}">
                    <a16:rowId xmlns:a16="http://schemas.microsoft.com/office/drawing/2014/main" xmlns="" val="10001"/>
                  </a:ext>
                </a:extLst>
              </a:tr>
              <a:tr h="370840">
                <a:tc>
                  <a:txBody>
                    <a:bodyPr/>
                    <a:lstStyle/>
                    <a:p>
                      <a:r>
                        <a:rPr lang="en-IN" sz="3200" b="1" strike="sngStrike" dirty="0">
                          <a:solidFill>
                            <a:srgbClr val="FF0000"/>
                          </a:solidFill>
                        </a:rPr>
                        <a:t>B=C</a:t>
                      </a:r>
                    </a:p>
                  </a:txBody>
                  <a:tcPr/>
                </a:tc>
                <a:extLst>
                  <a:ext uri="{0D108BD9-81ED-4DB2-BD59-A6C34878D82A}">
                    <a16:rowId xmlns:a16="http://schemas.microsoft.com/office/drawing/2014/main" xmlns="" val="10002"/>
                  </a:ext>
                </a:extLst>
              </a:tr>
              <a:tr h="370840">
                <a:tc>
                  <a:txBody>
                    <a:bodyPr/>
                    <a:lstStyle/>
                    <a:p>
                      <a:r>
                        <a:rPr lang="en-IN" sz="3200" b="1" strike="sngStrike" dirty="0">
                          <a:solidFill>
                            <a:srgbClr val="FF0000"/>
                          </a:solidFill>
                        </a:rPr>
                        <a:t>C=B</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sngStrike" baseline="0" dirty="0">
                          <a:solidFill>
                            <a:srgbClr val="FF0000"/>
                          </a:solidFill>
                        </a:rPr>
                        <a:t>A&gt;B</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b="1" strike="sngStrike" baseline="0" dirty="0">
                          <a:solidFill>
                            <a:srgbClr val="FF0000"/>
                          </a:solidFill>
                        </a:rPr>
                        <a:t>B=C</a:t>
                      </a:r>
                    </a:p>
                  </a:txBody>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36670385"/>
              </p:ext>
            </p:extLst>
          </p:nvPr>
        </p:nvGraphicFramePr>
        <p:xfrm>
          <a:off x="5940152" y="3284984"/>
          <a:ext cx="1211580" cy="210312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xmlns="" val="20000"/>
                    </a:ext>
                  </a:extLst>
                </a:gridCol>
              </a:tblGrid>
              <a:tr h="370840">
                <a:tc>
                  <a:txBody>
                    <a:bodyPr/>
                    <a:lstStyle/>
                    <a:p>
                      <a:r>
                        <a:rPr lang="en-IN" sz="2000" b="1" dirty="0"/>
                        <a:t>A={2,3}</a:t>
                      </a:r>
                    </a:p>
                    <a:p>
                      <a:endParaRPr lang="en-IN" sz="2000" b="1" dirty="0"/>
                    </a:p>
                  </a:txBody>
                  <a:tcPr/>
                </a:tc>
                <a:extLst>
                  <a:ext uri="{0D108BD9-81ED-4DB2-BD59-A6C34878D82A}">
                    <a16:rowId xmlns:a16="http://schemas.microsoft.com/office/drawing/2014/main" xmlns="" val="10000"/>
                  </a:ext>
                </a:extLst>
              </a:tr>
              <a:tr h="370840">
                <a:tc>
                  <a:txBody>
                    <a:bodyPr/>
                    <a:lstStyle/>
                    <a:p>
                      <a:r>
                        <a:rPr lang="en-IN" sz="2000" b="1" dirty="0"/>
                        <a:t>B={1,2}</a:t>
                      </a:r>
                    </a:p>
                    <a:p>
                      <a:endParaRPr lang="en-IN" sz="2000" b="1"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a:t>C={1,2}</a:t>
                      </a:r>
                    </a:p>
                    <a:p>
                      <a:endParaRPr lang="en-IN" sz="2000" b="1"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1982071"/>
              </p:ext>
            </p:extLst>
          </p:nvPr>
        </p:nvGraphicFramePr>
        <p:xfrm>
          <a:off x="8068578" y="2942915"/>
          <a:ext cx="952818" cy="2316480"/>
        </p:xfrm>
        <a:graphic>
          <a:graphicData uri="http://schemas.openxmlformats.org/drawingml/2006/table">
            <a:tbl>
              <a:tblPr firstRow="1" bandRow="1">
                <a:tableStyleId>{5940675A-B579-460E-94D1-54222C63F5DA}</a:tableStyleId>
              </a:tblPr>
              <a:tblGrid>
                <a:gridCol w="952818">
                  <a:extLst>
                    <a:ext uri="{9D8B030D-6E8A-4147-A177-3AD203B41FA5}">
                      <a16:colId xmlns:a16="http://schemas.microsoft.com/office/drawing/2014/main" xmlns="" val="20000"/>
                    </a:ext>
                  </a:extLst>
                </a:gridCol>
              </a:tblGrid>
              <a:tr h="370840">
                <a:tc>
                  <a:txBody>
                    <a:bodyPr/>
                    <a:lstStyle/>
                    <a:p>
                      <a:pPr algn="ctr"/>
                      <a:r>
                        <a:rPr lang="en-IN" sz="3200" b="1" strike="noStrike" baseline="0" dirty="0">
                          <a:solidFill>
                            <a:schemeClr val="tx1"/>
                          </a:solidFill>
                        </a:rPr>
                        <a:t>A&gt;B</a:t>
                      </a:r>
                    </a:p>
                  </a:txBody>
                  <a:tcPr/>
                </a:tc>
                <a:extLst>
                  <a:ext uri="{0D108BD9-81ED-4DB2-BD59-A6C34878D82A}">
                    <a16:rowId xmlns:a16="http://schemas.microsoft.com/office/drawing/2014/main" xmlns="" val="10000"/>
                  </a:ext>
                </a:extLst>
              </a:tr>
              <a:tr h="370840">
                <a:tc>
                  <a:txBody>
                    <a:bodyPr/>
                    <a:lstStyle/>
                    <a:p>
                      <a:r>
                        <a:rPr lang="en-IN" sz="3200" b="1" dirty="0"/>
                        <a:t>B&lt;A</a:t>
                      </a:r>
                    </a:p>
                  </a:txBody>
                  <a:tcPr/>
                </a:tc>
                <a:extLst>
                  <a:ext uri="{0D108BD9-81ED-4DB2-BD59-A6C34878D82A}">
                    <a16:rowId xmlns:a16="http://schemas.microsoft.com/office/drawing/2014/main" xmlns="" val="10001"/>
                  </a:ext>
                </a:extLst>
              </a:tr>
              <a:tr h="370840">
                <a:tc>
                  <a:txBody>
                    <a:bodyPr/>
                    <a:lstStyle/>
                    <a:p>
                      <a:r>
                        <a:rPr lang="en-IN" sz="3200" b="1" dirty="0"/>
                        <a:t>B=C</a:t>
                      </a:r>
                    </a:p>
                  </a:txBody>
                  <a:tcPr/>
                </a:tc>
                <a:extLst>
                  <a:ext uri="{0D108BD9-81ED-4DB2-BD59-A6C34878D82A}">
                    <a16:rowId xmlns:a16="http://schemas.microsoft.com/office/drawing/2014/main" xmlns="" val="10002"/>
                  </a:ext>
                </a:extLst>
              </a:tr>
              <a:tr h="370840">
                <a:tc>
                  <a:txBody>
                    <a:bodyPr/>
                    <a:lstStyle/>
                    <a:p>
                      <a:r>
                        <a:rPr lang="en-IN" sz="3200" b="1" dirty="0"/>
                        <a:t>C=B</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8309326" y="2381964"/>
            <a:ext cx="582019" cy="369332"/>
          </a:xfrm>
          <a:prstGeom prst="rect">
            <a:avLst/>
          </a:prstGeom>
          <a:noFill/>
        </p:spPr>
        <p:txBody>
          <a:bodyPr wrap="none" rtlCol="0">
            <a:spAutoFit/>
          </a:bodyPr>
          <a:lstStyle/>
          <a:p>
            <a:r>
              <a:rPr lang="en-IN" dirty="0"/>
              <a:t>Arcs</a:t>
            </a:r>
          </a:p>
        </p:txBody>
      </p:sp>
      <p:sp>
        <p:nvSpPr>
          <p:cNvPr id="8" name="TextBox 7"/>
          <p:cNvSpPr txBox="1"/>
          <p:nvPr/>
        </p:nvSpPr>
        <p:spPr>
          <a:xfrm>
            <a:off x="3347864" y="2627620"/>
            <a:ext cx="1122423" cy="461665"/>
          </a:xfrm>
          <a:prstGeom prst="rect">
            <a:avLst/>
          </a:prstGeom>
          <a:noFill/>
        </p:spPr>
        <p:txBody>
          <a:bodyPr wrap="none" rtlCol="0">
            <a:spAutoFit/>
          </a:bodyPr>
          <a:lstStyle/>
          <a:p>
            <a:r>
              <a:rPr lang="en-IN" sz="2400" b="1" dirty="0">
                <a:solidFill>
                  <a:srgbClr val="C00000"/>
                </a:solidFill>
              </a:rPr>
              <a:t>Queue:</a:t>
            </a:r>
          </a:p>
        </p:txBody>
      </p:sp>
    </p:spTree>
    <p:extLst>
      <p:ext uri="{BB962C8B-B14F-4D97-AF65-F5344CB8AC3E}">
        <p14:creationId xmlns:p14="http://schemas.microsoft.com/office/powerpoint/2010/main" val="1833336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360010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8640"/>
            <a:ext cx="7839616"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263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67242"/>
            <a:ext cx="8496944" cy="571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174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2400" dirty="0"/>
              <a:t>A Constraint graph is a tree when any two variables are connected by only one path. </a:t>
            </a:r>
          </a:p>
          <a:p>
            <a:endParaRPr lang="en-IN" sz="2400" dirty="0"/>
          </a:p>
          <a:p>
            <a:r>
              <a:rPr lang="en-IN" sz="2400" dirty="0"/>
              <a:t>We will show that any tree-structure CSP can be solved in time linear in the number of variables.</a:t>
            </a:r>
          </a:p>
          <a:p>
            <a:endParaRPr lang="en-IN" sz="2400" dirty="0"/>
          </a:p>
          <a:p>
            <a:r>
              <a:rPr lang="en-IN" sz="2400" dirty="0"/>
              <a:t>The key is a new notion of consistency, called directional arc consistency or DAC.</a:t>
            </a:r>
          </a:p>
          <a:p>
            <a:endParaRPr lang="en-IN" sz="2400" dirty="0"/>
          </a:p>
          <a:p>
            <a:r>
              <a:rPr lang="en-IN" sz="2400" dirty="0"/>
              <a:t> A CSP is defined to be directional arc-consistent under an ordering of variables X1,X2,...,</a:t>
            </a:r>
            <a:r>
              <a:rPr lang="en-IN" sz="2400" dirty="0" err="1"/>
              <a:t>Xn</a:t>
            </a:r>
            <a:r>
              <a:rPr lang="en-IN" sz="2400" dirty="0"/>
              <a:t>, if and only if every Xi is arc consistent with each </a:t>
            </a:r>
            <a:r>
              <a:rPr lang="en-IN" sz="2400" dirty="0" err="1"/>
              <a:t>Xj</a:t>
            </a:r>
            <a:r>
              <a:rPr lang="en-IN" sz="2400" dirty="0"/>
              <a:t> for j &gt; i.</a:t>
            </a:r>
          </a:p>
        </p:txBody>
      </p:sp>
    </p:spTree>
    <p:extLst>
      <p:ext uri="{BB962C8B-B14F-4D97-AF65-F5344CB8AC3E}">
        <p14:creationId xmlns:p14="http://schemas.microsoft.com/office/powerpoint/2010/main" val="2615170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To solve a tree-structured CSP, first pick any variable to be the root of the tree, and choose an ordering of the variables such that each variable appears after its parent in the tree. </a:t>
            </a:r>
          </a:p>
          <a:p>
            <a:endParaRPr lang="en-IN" sz="2400" dirty="0"/>
          </a:p>
          <a:p>
            <a:r>
              <a:rPr lang="en-IN" sz="2400" dirty="0"/>
              <a:t>Such an ordering is called </a:t>
            </a:r>
            <a:r>
              <a:rPr lang="en-IN" sz="2400" b="1" dirty="0"/>
              <a:t>a topological sort</a:t>
            </a:r>
            <a:r>
              <a:rPr lang="en-IN" sz="2400" dirty="0"/>
              <a:t>.</a:t>
            </a:r>
          </a:p>
        </p:txBody>
      </p:sp>
    </p:spTree>
    <p:extLst>
      <p:ext uri="{BB962C8B-B14F-4D97-AF65-F5344CB8AC3E}">
        <p14:creationId xmlns:p14="http://schemas.microsoft.com/office/powerpoint/2010/main" val="736186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4759"/>
            <a:ext cx="8640960" cy="6298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858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25930"/>
            <a:ext cx="8496944" cy="610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157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Once we have a </a:t>
            </a:r>
            <a:r>
              <a:rPr lang="en-IN" sz="2400" b="1" dirty="0"/>
              <a:t>directed arc-consistent graph</a:t>
            </a:r>
            <a:r>
              <a:rPr lang="en-IN" sz="2400" dirty="0"/>
              <a:t>, we can just march down the list of variables and choose any remaining value. </a:t>
            </a:r>
          </a:p>
          <a:p>
            <a:pPr marL="0" indent="0">
              <a:buNone/>
            </a:pPr>
            <a:endParaRPr lang="en-IN" sz="2400" dirty="0"/>
          </a:p>
          <a:p>
            <a:r>
              <a:rPr lang="en-IN" sz="2400" dirty="0"/>
              <a:t>Since each edge from a parent to its child is </a:t>
            </a:r>
            <a:r>
              <a:rPr lang="en-IN" sz="2400" b="1" dirty="0"/>
              <a:t>arc-consistent</a:t>
            </a:r>
            <a:r>
              <a:rPr lang="en-IN" sz="2400" dirty="0"/>
              <a:t>, we know that for any value we choose for the parent, there will be a valid value left to choose for the child.</a:t>
            </a:r>
          </a:p>
          <a:p>
            <a:endParaRPr lang="en-IN" sz="2400" dirty="0"/>
          </a:p>
          <a:p>
            <a:r>
              <a:rPr lang="en-IN" sz="2400" dirty="0"/>
              <a:t>That means we won’t have to backtrack; we can move linearly through the variables.</a:t>
            </a:r>
          </a:p>
        </p:txBody>
      </p:sp>
    </p:spTree>
    <p:extLst>
      <p:ext uri="{BB962C8B-B14F-4D97-AF65-F5344CB8AC3E}">
        <p14:creationId xmlns:p14="http://schemas.microsoft.com/office/powerpoint/2010/main" val="841319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05694"/>
            <a:ext cx="8640960" cy="63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25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4283"/>
            <a:ext cx="8712968" cy="669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395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Cycle </a:t>
            </a:r>
            <a:r>
              <a:rPr lang="en-IN" dirty="0" err="1"/>
              <a:t>Cutset</a:t>
            </a:r>
            <a:r>
              <a:rPr lang="en-IN" dirty="0"/>
              <a:t> Algorithm</a:t>
            </a:r>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IN" sz="2400" dirty="0"/>
              <a:t>Choose a subset S of the CSP’s variables such that the constraint graph becomes a tree after removal of S. is called a cycle </a:t>
            </a:r>
            <a:r>
              <a:rPr lang="en-IN" sz="2400" dirty="0" err="1"/>
              <a:t>cutset</a:t>
            </a:r>
            <a:r>
              <a:rPr lang="en-IN" sz="2400" dirty="0"/>
              <a:t>.</a:t>
            </a:r>
          </a:p>
          <a:p>
            <a:pPr marL="457200" indent="-457200">
              <a:buAutoNum type="arabicPeriod"/>
            </a:pPr>
            <a:endParaRPr lang="en-IN" sz="2400" dirty="0"/>
          </a:p>
          <a:p>
            <a:pPr marL="0" indent="0">
              <a:buNone/>
            </a:pPr>
            <a:r>
              <a:rPr lang="en-IN" sz="2400" dirty="0"/>
              <a:t>2. For each possible assignment to the variables in S that satisfies all constraints on S,</a:t>
            </a:r>
          </a:p>
          <a:p>
            <a:pPr marL="0" indent="0">
              <a:buNone/>
            </a:pPr>
            <a:endParaRPr lang="en-IN" sz="2400" dirty="0"/>
          </a:p>
          <a:p>
            <a:pPr marL="857250" lvl="1" indent="-457200">
              <a:buAutoNum type="alphaLcParenBoth"/>
            </a:pPr>
            <a:r>
              <a:rPr lang="en-IN" sz="2000" dirty="0"/>
              <a:t>remove from the domains of the remaining variables any values that are inconsistent with the assignment for S, and</a:t>
            </a:r>
          </a:p>
          <a:p>
            <a:pPr marL="857250" lvl="1" indent="-457200">
              <a:buAutoNum type="alphaLcParenBoth"/>
            </a:pPr>
            <a:endParaRPr lang="en-IN" sz="2000" dirty="0"/>
          </a:p>
          <a:p>
            <a:pPr marL="400050" lvl="1" indent="0">
              <a:buNone/>
            </a:pPr>
            <a:r>
              <a:rPr lang="en-IN" sz="2000" dirty="0"/>
              <a:t>(b)    if the remaining CSP has a solution, return it together with the assignment for S</a:t>
            </a:r>
          </a:p>
        </p:txBody>
      </p:sp>
    </p:spTree>
    <p:extLst>
      <p:ext uri="{BB962C8B-B14F-4D97-AF65-F5344CB8AC3E}">
        <p14:creationId xmlns:p14="http://schemas.microsoft.com/office/powerpoint/2010/main" val="4022387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94377"/>
            <a:ext cx="8136904" cy="5812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424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53460"/>
            <a:ext cx="8640960" cy="555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4500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26948"/>
            <a:ext cx="8352928" cy="580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942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4" y="332656"/>
            <a:ext cx="9043709" cy="619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23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8910"/>
            <a:ext cx="8712968" cy="608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84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00991"/>
            <a:ext cx="8424936" cy="570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06" y="620688"/>
            <a:ext cx="8478074" cy="5726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97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1617</Words>
  <Application>Microsoft Office PowerPoint</Application>
  <PresentationFormat>On-screen Show (4:3)</PresentationFormat>
  <Paragraphs>317</Paragraphs>
  <Slides>53</Slides>
  <Notes>5</Notes>
  <HiddenSlides>1</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Backtracking</vt:lpstr>
      <vt:lpstr>Constraint Satisfaction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Arc-consistentency</vt:lpstr>
      <vt:lpstr>Example</vt:lpstr>
      <vt:lpstr>PowerPoint Presentation</vt:lpstr>
      <vt:lpstr>PowerPoint Presentation</vt:lpstr>
      <vt:lpstr>PowerPoint Presentation</vt:lpstr>
      <vt:lpstr>PowerPoint Presentation</vt:lpstr>
      <vt:lpstr>PowerPoint Presentation</vt:lpstr>
      <vt:lpstr>AC-3 algorithm</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Cycle Cutset Algorithm</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dc:creator>
  <cp:lastModifiedBy>Girish</cp:lastModifiedBy>
  <cp:revision>21</cp:revision>
  <dcterms:created xsi:type="dcterms:W3CDTF">2022-02-13T15:20:55Z</dcterms:created>
  <dcterms:modified xsi:type="dcterms:W3CDTF">2023-02-14T04:55:29Z</dcterms:modified>
</cp:coreProperties>
</file>