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1045" r:id="rId2"/>
    <p:sldId id="1123" r:id="rId3"/>
    <p:sldId id="1193" r:id="rId4"/>
    <p:sldId id="1204" r:id="rId5"/>
    <p:sldId id="1133" r:id="rId6"/>
    <p:sldId id="1196" r:id="rId7"/>
    <p:sldId id="1197" r:id="rId8"/>
    <p:sldId id="1205" r:id="rId9"/>
    <p:sldId id="1198" r:id="rId10"/>
    <p:sldId id="1199" r:id="rId11"/>
    <p:sldId id="1195" r:id="rId12"/>
    <p:sldId id="1190" r:id="rId13"/>
    <p:sldId id="1141" r:id="rId14"/>
    <p:sldId id="1138" r:id="rId15"/>
    <p:sldId id="1192" r:id="rId16"/>
    <p:sldId id="1140" r:id="rId17"/>
    <p:sldId id="1206" r:id="rId18"/>
    <p:sldId id="1207" r:id="rId19"/>
    <p:sldId id="1208" r:id="rId20"/>
    <p:sldId id="12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0729"/>
  </p:normalViewPr>
  <p:slideViewPr>
    <p:cSldViewPr snapToGrid="0" snapToObjects="1">
      <p:cViewPr varScale="1">
        <p:scale>
          <a:sx n="77" d="100"/>
          <a:sy n="77" d="100"/>
        </p:scale>
        <p:origin x="158" y="67"/>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14639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00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42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33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0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408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89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692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38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5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359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1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76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16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79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3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29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1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2887052"/>
            <a:ext cx="10515600" cy="894622"/>
          </a:xfrm>
        </p:spPr>
        <p:txBody>
          <a:bodyPr/>
          <a:lstStyle/>
          <a:p>
            <a:pPr algn="ctr"/>
            <a:r>
              <a:rPr lang="en-US" dirty="0">
                <a:cs typeface="Calibri" panose="020F0502020204030204" pitchFamily="34" charset="0"/>
              </a:rPr>
              <a:t>Congestion Control in TCP</a:t>
            </a:r>
            <a:endParaRPr lang="en-US" dirty="0"/>
          </a:p>
        </p:txBody>
      </p:sp>
      <p:sp>
        <p:nvSpPr>
          <p:cNvPr id="3" name="Slide Number Placeholder 2">
            <a:extLst>
              <a:ext uri="{FF2B5EF4-FFF2-40B4-BE49-F238E27FC236}">
                <a16:creationId xmlns:a16="http://schemas.microsoft.com/office/drawing/2014/main" id="{2DB81C94-6123-D143-8C6E-7FF67BFA422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sp>
        <p:nvSpPr>
          <p:cNvPr id="6" name="Title 1">
            <a:extLst>
              <a:ext uri="{FF2B5EF4-FFF2-40B4-BE49-F238E27FC236}">
                <a16:creationId xmlns:a16="http://schemas.microsoft.com/office/drawing/2014/main" id="{C1975A08-AA84-4C16-8342-1E0ED0127249}"/>
              </a:ext>
            </a:extLst>
          </p:cNvPr>
          <p:cNvSpPr txBox="1">
            <a:spLocks/>
          </p:cNvSpPr>
          <p:nvPr/>
        </p:nvSpPr>
        <p:spPr>
          <a:xfrm>
            <a:off x="620210" y="5963378"/>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1200" dirty="0">
                <a:solidFill>
                  <a:schemeClr val="tx1"/>
                </a:solidFill>
              </a:rPr>
              <a:t>Slides credits: https://gaia.cs.umass.edu/kurose_ross/ppt.php</a:t>
            </a:r>
          </a:p>
        </p:txBody>
      </p:sp>
    </p:spTree>
    <p:extLst>
      <p:ext uri="{BB962C8B-B14F-4D97-AF65-F5344CB8AC3E}">
        <p14:creationId xmlns:p14="http://schemas.microsoft.com/office/powerpoint/2010/main" val="268142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Congestion Detection (contd.)</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811390" y="1411394"/>
            <a:ext cx="5913501" cy="5446606"/>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lvl="0" indent="-263525">
              <a:buFont typeface="Wingdings"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Case-02: Detection on receiving 3 Duplicate Acknowledgments</a:t>
            </a:r>
          </a:p>
          <a:p>
            <a:pPr marL="736600" lvl="1" indent="-263525">
              <a:buFont typeface="Wingdings" charset="2"/>
              <a:buChar char="§"/>
              <a:defRPr/>
            </a:pPr>
            <a:r>
              <a:rPr lang="en-US" dirty="0">
                <a:solidFill>
                  <a:prstClr val="black"/>
                </a:solidFill>
              </a:rPr>
              <a:t>Sender receives 3 duplicate acknowledgments for a segment.</a:t>
            </a:r>
          </a:p>
          <a:p>
            <a:pPr marL="736600" lvl="1" indent="-263525">
              <a:buFont typeface="Wingdings" charset="2"/>
              <a:buChar char="§"/>
              <a:defRPr/>
            </a:pPr>
            <a:r>
              <a:rPr lang="en-US" dirty="0">
                <a:solidFill>
                  <a:prstClr val="black"/>
                </a:solidFill>
                <a:latin typeface="Calibri" panose="020F0502020204030204"/>
              </a:rPr>
              <a:t>This case suggests the weaker possibility of congestion in the network.</a:t>
            </a:r>
          </a:p>
          <a:p>
            <a:pPr marL="736600" lvl="1" indent="-263525">
              <a:buFont typeface="Wingdings" charset="2"/>
              <a:buChar char="§"/>
              <a:defRPr/>
            </a:pPr>
            <a:r>
              <a:rPr lang="en-US" dirty="0">
                <a:solidFill>
                  <a:prstClr val="black"/>
                </a:solidFill>
                <a:latin typeface="Calibri" panose="020F0502020204030204"/>
              </a:rPr>
              <a:t>A segment has been dropped but few segments sent later may have reached.</a:t>
            </a:r>
          </a:p>
          <a:p>
            <a:pPr marL="393700" lvl="0" indent="-263525">
              <a:buFont typeface="Wingdings"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Reaction:</a:t>
            </a:r>
          </a:p>
          <a:p>
            <a:pPr marL="736600" lvl="1" indent="-263525">
              <a:buFont typeface="Wingdings" charset="2"/>
              <a:buChar char="§"/>
              <a:defRPr/>
            </a:pPr>
            <a:r>
              <a:rPr lang="en-US" dirty="0">
                <a:solidFill>
                  <a:prstClr val="black"/>
                </a:solidFill>
              </a:rPr>
              <a:t>Setting the </a:t>
            </a:r>
            <a:r>
              <a:rPr lang="en-US" dirty="0" err="1">
                <a:solidFill>
                  <a:prstClr val="black"/>
                </a:solidFill>
              </a:rPr>
              <a:t>ssthresh</a:t>
            </a:r>
            <a:r>
              <a:rPr lang="en-US" dirty="0">
                <a:solidFill>
                  <a:prstClr val="black"/>
                </a:solidFill>
              </a:rPr>
              <a:t> to half of the current </a:t>
            </a:r>
            <a:r>
              <a:rPr lang="en-US" dirty="0" err="1">
                <a:solidFill>
                  <a:prstClr val="black"/>
                </a:solidFill>
              </a:rPr>
              <a:t>cwnd</a:t>
            </a:r>
            <a:r>
              <a:rPr lang="en-US" dirty="0">
                <a:solidFill>
                  <a:prstClr val="black"/>
                </a:solidFill>
              </a:rPr>
              <a:t>. Retransmit the missing segment (Fast retransmit)</a:t>
            </a:r>
          </a:p>
          <a:p>
            <a:pPr marL="736600" lvl="1" indent="-263525">
              <a:buFont typeface="Wingdings" charset="2"/>
              <a:buChar char="§"/>
              <a:defRPr/>
            </a:pPr>
            <a:r>
              <a:rPr lang="en-US" dirty="0">
                <a:solidFill>
                  <a:prstClr val="black"/>
                </a:solidFill>
              </a:rPr>
              <a:t>Decreasing the </a:t>
            </a:r>
            <a:r>
              <a:rPr lang="en-US" dirty="0" err="1">
                <a:solidFill>
                  <a:prstClr val="black"/>
                </a:solidFill>
              </a:rPr>
              <a:t>cwnd</a:t>
            </a:r>
            <a:r>
              <a:rPr lang="en-US" dirty="0">
                <a:solidFill>
                  <a:prstClr val="black"/>
                </a:solidFill>
              </a:rPr>
              <a:t> to:</a:t>
            </a:r>
          </a:p>
          <a:p>
            <a:pPr marL="1184275" lvl="2" indent="-263525">
              <a:buFont typeface="Wingdings" charset="2"/>
              <a:buChar char="§"/>
              <a:defRPr/>
            </a:pPr>
            <a:r>
              <a:rPr lang="en-US" dirty="0">
                <a:solidFill>
                  <a:prstClr val="black"/>
                </a:solidFill>
              </a:rPr>
              <a:t>1 MSS and resume the slow start phase (TCP Tahoe).</a:t>
            </a:r>
          </a:p>
          <a:p>
            <a:pPr marL="1184275" lvl="2" indent="-263525">
              <a:buFont typeface="Wingdings" charset="2"/>
              <a:buChar char="§"/>
              <a:defRPr/>
            </a:pPr>
            <a:r>
              <a:rPr lang="en-US" dirty="0" err="1">
                <a:solidFill>
                  <a:prstClr val="black"/>
                </a:solidFill>
              </a:rPr>
              <a:t>ssthresh</a:t>
            </a:r>
            <a:r>
              <a:rPr lang="en-US" dirty="0">
                <a:solidFill>
                  <a:prstClr val="black"/>
                </a:solidFill>
              </a:rPr>
              <a:t> and resume the congestion avoidance phase: additive increase (TCP Reno).</a:t>
            </a:r>
            <a:endParaRPr lang="en-US" dirty="0">
              <a:solidFill>
                <a:prstClr val="black"/>
              </a:solidFill>
              <a:latin typeface="Calibri" panose="020F0502020204030204"/>
            </a:endParaRPr>
          </a:p>
          <a:p>
            <a:pPr marL="736600" lvl="1" indent="-263525">
              <a:buFont typeface="Wingdings" charset="2"/>
              <a:buChar char="§"/>
              <a:defRPr/>
            </a:pPr>
            <a:r>
              <a:rPr lang="en-US" dirty="0">
                <a:solidFill>
                  <a:prstClr val="black"/>
                </a:solidFill>
                <a:latin typeface="Calibri" panose="020F0502020204030204"/>
              </a:rPr>
              <a:t>Fast recovery (if the </a:t>
            </a:r>
            <a:r>
              <a:rPr lang="en-US" dirty="0" err="1">
                <a:solidFill>
                  <a:prstClr val="black"/>
                </a:solidFill>
                <a:latin typeface="Calibri" panose="020F0502020204030204"/>
              </a:rPr>
              <a:t>cwnd</a:t>
            </a:r>
            <a:r>
              <a:rPr lang="en-US" dirty="0">
                <a:solidFill>
                  <a:prstClr val="black"/>
                </a:solidFill>
                <a:latin typeface="Calibri" panose="020F0502020204030204"/>
              </a:rPr>
              <a:t> is decreased to </a:t>
            </a:r>
            <a:r>
              <a:rPr lang="en-US" dirty="0" err="1">
                <a:solidFill>
                  <a:prstClr val="black"/>
                </a:solidFill>
                <a:latin typeface="Calibri" panose="020F0502020204030204"/>
              </a:rPr>
              <a:t>ssthresh</a:t>
            </a:r>
            <a:r>
              <a:rPr lang="en-US" dirty="0">
                <a:solidFill>
                  <a:prstClr val="black"/>
                </a:solidFill>
                <a:latin typeface="Calibri" panose="020F0502020204030204"/>
              </a:rPr>
              <a:t> instead of 1).</a:t>
            </a: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grpSp>
        <p:nvGrpSpPr>
          <p:cNvPr id="5" name="Group 4">
            <a:extLst>
              <a:ext uri="{FF2B5EF4-FFF2-40B4-BE49-F238E27FC236}">
                <a16:creationId xmlns:a16="http://schemas.microsoft.com/office/drawing/2014/main" id="{0F40700A-D7D8-4EDF-B5D8-95D68B4C9307}"/>
              </a:ext>
            </a:extLst>
          </p:cNvPr>
          <p:cNvGrpSpPr/>
          <p:nvPr/>
        </p:nvGrpSpPr>
        <p:grpSpPr>
          <a:xfrm>
            <a:off x="6848212" y="1395649"/>
            <a:ext cx="5054600" cy="3294515"/>
            <a:chOff x="1122324" y="2211908"/>
            <a:chExt cx="5054600" cy="3294515"/>
          </a:xfrm>
        </p:grpSpPr>
        <p:pic>
          <p:nvPicPr>
            <p:cNvPr id="6" name="Picture 5">
              <a:extLst>
                <a:ext uri="{FF2B5EF4-FFF2-40B4-BE49-F238E27FC236}">
                  <a16:creationId xmlns:a16="http://schemas.microsoft.com/office/drawing/2014/main" id="{7F0D18F5-1057-4C72-A84A-E406618B5581}"/>
                </a:ext>
              </a:extLst>
            </p:cNvPr>
            <p:cNvPicPr>
              <a:picLocks noChangeAspect="1"/>
            </p:cNvPicPr>
            <p:nvPr/>
          </p:nvPicPr>
          <p:blipFill>
            <a:blip r:embed="rId3"/>
            <a:stretch>
              <a:fillRect/>
            </a:stretch>
          </p:blipFill>
          <p:spPr>
            <a:xfrm>
              <a:off x="1122324" y="2211908"/>
              <a:ext cx="5054600" cy="3294515"/>
            </a:xfrm>
            <a:prstGeom prst="rect">
              <a:avLst/>
            </a:prstGeom>
          </p:spPr>
        </p:pic>
        <p:sp>
          <p:nvSpPr>
            <p:cNvPr id="7" name="TextBox 6">
              <a:extLst>
                <a:ext uri="{FF2B5EF4-FFF2-40B4-BE49-F238E27FC236}">
                  <a16:creationId xmlns:a16="http://schemas.microsoft.com/office/drawing/2014/main" id="{17388930-AB0F-43CB-8C8A-708AB9224DE6}"/>
                </a:ext>
              </a:extLst>
            </p:cNvPr>
            <p:cNvSpPr txBox="1"/>
            <p:nvPr/>
          </p:nvSpPr>
          <p:spPr>
            <a:xfrm>
              <a:off x="3933748" y="2752174"/>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X</a:t>
              </a:r>
            </a:p>
          </p:txBody>
        </p:sp>
      </p:grpSp>
      <p:sp>
        <p:nvSpPr>
          <p:cNvPr id="8" name="Rectangle 7">
            <a:extLst>
              <a:ext uri="{FF2B5EF4-FFF2-40B4-BE49-F238E27FC236}">
                <a16:creationId xmlns:a16="http://schemas.microsoft.com/office/drawing/2014/main" id="{07502620-A3A4-4299-854E-09273B6CFE75}"/>
              </a:ext>
            </a:extLst>
          </p:cNvPr>
          <p:cNvSpPr/>
          <p:nvPr/>
        </p:nvSpPr>
        <p:spPr>
          <a:xfrm>
            <a:off x="9837999" y="1581957"/>
            <a:ext cx="2133600" cy="248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2EFD351B-F554-4FCC-B1FF-428A81918792}"/>
              </a:ext>
            </a:extLst>
          </p:cNvPr>
          <p:cNvSpPr/>
          <p:nvPr/>
        </p:nvSpPr>
        <p:spPr>
          <a:xfrm>
            <a:off x="8437297" y="3528965"/>
            <a:ext cx="1339323" cy="217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4">
            <a:extLst>
              <a:ext uri="{FF2B5EF4-FFF2-40B4-BE49-F238E27FC236}">
                <a16:creationId xmlns:a16="http://schemas.microsoft.com/office/drawing/2014/main" id="{24E1956A-0964-4439-B296-CE8F13BF5F6A}"/>
              </a:ext>
            </a:extLst>
          </p:cNvPr>
          <p:cNvSpPr txBox="1">
            <a:spLocks noChangeArrowheads="1"/>
          </p:cNvSpPr>
          <p:nvPr/>
        </p:nvSpPr>
        <p:spPr>
          <a:xfrm>
            <a:off x="6288428" y="4957404"/>
            <a:ext cx="5425152" cy="11613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2000" dirty="0">
                <a:solidFill>
                  <a:srgbClr val="C00000"/>
                </a:solidFill>
              </a:rPr>
              <a:t>TCP Tahoe</a:t>
            </a:r>
            <a:r>
              <a:rPr kumimoji="0" lang="en-US" sz="2000" b="0" i="0" u="none" strike="noStrike" kern="1200" cap="none" spc="0" normalizeH="0" baseline="0" noProof="0" dirty="0">
                <a:ln>
                  <a:noFill/>
                </a:ln>
                <a:solidFill>
                  <a:srgbClr val="C00000"/>
                </a:solidFill>
                <a:effectLst/>
                <a:uLnTx/>
                <a:uFillTx/>
              </a:rPr>
              <a:t>: Fast Retransmit</a:t>
            </a:r>
            <a:endParaRPr kumimoji="0" lang="en-US" sz="2000" b="0" i="0" u="none" strike="noStrike" kern="1200" cap="none" spc="0" normalizeH="0" noProof="0" dirty="0">
              <a:ln>
                <a:noFill/>
              </a:ln>
              <a:solidFill>
                <a:srgbClr val="C00000"/>
              </a:solidFill>
              <a:effectLst/>
              <a:uLnTx/>
              <a:uFillTx/>
            </a:endParaRPr>
          </a:p>
          <a:p>
            <a:pPr lvl="0">
              <a:buNone/>
              <a:defRPr/>
            </a:pPr>
            <a:r>
              <a:rPr lang="en-US" sz="2000" dirty="0">
                <a:solidFill>
                  <a:srgbClr val="C00000"/>
                </a:solidFill>
              </a:rPr>
              <a:t>TCP Reno: Fast Retransmit + Fast Recovery</a:t>
            </a:r>
            <a:endParaRPr kumimoji="0" lang="en-US" sz="2000" b="0" i="0" u="none" strike="noStrike" kern="1200" cap="none" spc="0" normalizeH="0" baseline="0" noProof="0" dirty="0">
              <a:ln>
                <a:noFill/>
              </a:ln>
              <a:solidFill>
                <a:srgbClr val="C00000"/>
              </a:solidFill>
              <a:effectLst/>
              <a:uLnTx/>
              <a:uFillTx/>
            </a:endParaRPr>
          </a:p>
        </p:txBody>
      </p:sp>
    </p:spTree>
    <p:extLst>
      <p:ext uri="{BB962C8B-B14F-4D97-AF65-F5344CB8AC3E}">
        <p14:creationId xmlns:p14="http://schemas.microsoft.com/office/powerpoint/2010/main" val="403331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4" end="4"/>
                                            </p:txEl>
                                          </p:spTgt>
                                        </p:tgtEl>
                                        <p:attrNameLst>
                                          <p:attrName>style.visibility</p:attrName>
                                        </p:attrNameLst>
                                      </p:cBhvr>
                                      <p:to>
                                        <p:strVal val="visible"/>
                                      </p:to>
                                    </p:set>
                                    <p:animEffect transition="in" filter="fade">
                                      <p:cBhvr>
                                        <p:cTn id="7" dur="500"/>
                                        <p:tgtEl>
                                          <p:spTgt spid="8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5" end="5"/>
                                            </p:txEl>
                                          </p:spTgt>
                                        </p:tgtEl>
                                        <p:attrNameLst>
                                          <p:attrName>style.visibility</p:attrName>
                                        </p:attrNameLst>
                                      </p:cBhvr>
                                      <p:to>
                                        <p:strVal val="visible"/>
                                      </p:to>
                                    </p:set>
                                    <p:animEffect transition="in" filter="fade">
                                      <p:cBhvr>
                                        <p:cTn id="12" dur="500"/>
                                        <p:tgtEl>
                                          <p:spTgt spid="8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6" end="6"/>
                                            </p:txEl>
                                          </p:spTgt>
                                        </p:tgtEl>
                                        <p:attrNameLst>
                                          <p:attrName>style.visibility</p:attrName>
                                        </p:attrNameLst>
                                      </p:cBhvr>
                                      <p:to>
                                        <p:strVal val="visible"/>
                                      </p:to>
                                    </p:set>
                                    <p:animEffect transition="in" filter="fade">
                                      <p:cBhvr>
                                        <p:cTn id="22" dur="500"/>
                                        <p:tgtEl>
                                          <p:spTgt spid="8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88">
                                            <p:txEl>
                                              <p:pRg st="7" end="7"/>
                                            </p:txEl>
                                          </p:spTgt>
                                        </p:tgtEl>
                                        <p:attrNameLst>
                                          <p:attrName>style.visibility</p:attrName>
                                        </p:attrNameLst>
                                      </p:cBhvr>
                                      <p:to>
                                        <p:strVal val="visible"/>
                                      </p:to>
                                    </p:set>
                                    <p:animEffect transition="in" filter="fade">
                                      <p:cBhvr>
                                        <p:cTn id="30" dur="500"/>
                                        <p:tgtEl>
                                          <p:spTgt spid="88">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8">
                                            <p:txEl>
                                              <p:pRg st="8" end="8"/>
                                            </p:txEl>
                                          </p:spTgt>
                                        </p:tgtEl>
                                        <p:attrNameLst>
                                          <p:attrName>style.visibility</p:attrName>
                                        </p:attrNameLst>
                                      </p:cBhvr>
                                      <p:to>
                                        <p:strVal val="visible"/>
                                      </p:to>
                                    </p:set>
                                    <p:animEffect transition="in" filter="fade">
                                      <p:cBhvr>
                                        <p:cTn id="33" dur="500"/>
                                        <p:tgtEl>
                                          <p:spTgt spid="88">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8">
                                            <p:txEl>
                                              <p:pRg st="9" end="9"/>
                                            </p:txEl>
                                          </p:spTgt>
                                        </p:tgtEl>
                                        <p:attrNameLst>
                                          <p:attrName>style.visibility</p:attrName>
                                        </p:attrNameLst>
                                      </p:cBhvr>
                                      <p:to>
                                        <p:strVal val="visible"/>
                                      </p:to>
                                    </p:set>
                                    <p:animEffect transition="in" filter="fade">
                                      <p:cBhvr>
                                        <p:cTn id="36" dur="500"/>
                                        <p:tgtEl>
                                          <p:spTgt spid="8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8153"/>
            <a:ext cx="11393310" cy="894622"/>
          </a:xfrm>
        </p:spPr>
        <p:txBody>
          <a:bodyPr>
            <a:normAutofit/>
          </a:bodyPr>
          <a:lstStyle/>
          <a:p>
            <a:r>
              <a:rPr lang="en-US" sz="4800" dirty="0"/>
              <a:t>TCP congestion control: AIMD</a:t>
            </a:r>
            <a:endParaRPr lang="en-US" sz="4400" b="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901700" y="1168400"/>
            <a:ext cx="102743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approach: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senders can</a:t>
            </a:r>
            <a:r>
              <a:rPr kumimoji="0" lang="en-US" sz="2800" b="0" i="1"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increase sending rate until packet loss (congestion) occurs, then decrease sending rate on loss event</a:t>
            </a: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141" name="Text Box 13">
            <a:extLst>
              <a:ext uri="{FF2B5EF4-FFF2-40B4-BE49-F238E27FC236}">
                <a16:creationId xmlns:a16="http://schemas.microsoft.com/office/drawing/2014/main" id="{2FD36304-869C-CE42-8550-F12B5FFE2394}"/>
              </a:ext>
            </a:extLst>
          </p:cNvPr>
          <p:cNvSpPr txBox="1">
            <a:spLocks noChangeArrowheads="1"/>
          </p:cNvSpPr>
          <p:nvPr/>
        </p:nvSpPr>
        <p:spPr bwMode="auto">
          <a:xfrm>
            <a:off x="8720063" y="4380805"/>
            <a:ext cx="2737801"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13A3"/>
                </a:solidFill>
                <a:effectLst/>
                <a:uLnTx/>
                <a:uFillTx/>
                <a:latin typeface="Calibri" panose="020F0502020204030204"/>
                <a:ea typeface="ＭＳ Ｐゴシック" charset="0"/>
                <a:cs typeface="+mn-cs"/>
              </a:rPr>
              <a:t>AIMD</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sawtooth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behavior</a:t>
            </a:r>
          </a:p>
        </p:txBody>
      </p:sp>
      <p:sp>
        <p:nvSpPr>
          <p:cNvPr id="35" name="Rectangle 11">
            <a:extLst>
              <a:ext uri="{FF2B5EF4-FFF2-40B4-BE49-F238E27FC236}">
                <a16:creationId xmlns:a16="http://schemas.microsoft.com/office/drawing/2014/main" id="{F39215FA-39B5-484D-8395-F0F1A1C5D622}"/>
              </a:ext>
            </a:extLst>
          </p:cNvPr>
          <p:cNvSpPr>
            <a:spLocks noChangeArrowheads="1"/>
          </p:cNvSpPr>
          <p:nvPr/>
        </p:nvSpPr>
        <p:spPr bwMode="auto">
          <a:xfrm>
            <a:off x="4717339" y="3774454"/>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 name="Line 19">
            <a:extLst>
              <a:ext uri="{FF2B5EF4-FFF2-40B4-BE49-F238E27FC236}">
                <a16:creationId xmlns:a16="http://schemas.microsoft.com/office/drawing/2014/main" id="{D3F6ABF2-92A9-2C40-8D08-91E54606260B}"/>
              </a:ext>
            </a:extLst>
          </p:cNvPr>
          <p:cNvSpPr>
            <a:spLocks noChangeShapeType="1"/>
          </p:cNvSpPr>
          <p:nvPr/>
        </p:nvSpPr>
        <p:spPr bwMode="auto">
          <a:xfrm flipV="1">
            <a:off x="3898189" y="5196854"/>
            <a:ext cx="169863" cy="169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 name="Line 20">
            <a:extLst>
              <a:ext uri="{FF2B5EF4-FFF2-40B4-BE49-F238E27FC236}">
                <a16:creationId xmlns:a16="http://schemas.microsoft.com/office/drawing/2014/main" id="{38434DE2-13CB-044F-991F-ED186F200404}"/>
              </a:ext>
            </a:extLst>
          </p:cNvPr>
          <p:cNvSpPr>
            <a:spLocks noChangeShapeType="1"/>
          </p:cNvSpPr>
          <p:nvPr/>
        </p:nvSpPr>
        <p:spPr bwMode="auto">
          <a:xfrm>
            <a:off x="4079164" y="5185741"/>
            <a:ext cx="0" cy="642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8" name="Line 21">
            <a:extLst>
              <a:ext uri="{FF2B5EF4-FFF2-40B4-BE49-F238E27FC236}">
                <a16:creationId xmlns:a16="http://schemas.microsoft.com/office/drawing/2014/main" id="{1937BB13-75B0-4947-8F7E-C69526352422}"/>
              </a:ext>
            </a:extLst>
          </p:cNvPr>
          <p:cNvSpPr>
            <a:spLocks noChangeShapeType="1"/>
          </p:cNvSpPr>
          <p:nvPr/>
        </p:nvSpPr>
        <p:spPr bwMode="auto">
          <a:xfrm flipV="1">
            <a:off x="4068052" y="4869829"/>
            <a:ext cx="982662"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9" name="Line 22">
            <a:extLst>
              <a:ext uri="{FF2B5EF4-FFF2-40B4-BE49-F238E27FC236}">
                <a16:creationId xmlns:a16="http://schemas.microsoft.com/office/drawing/2014/main" id="{D3110501-FE57-9545-B9AC-7B103AF98E40}"/>
              </a:ext>
            </a:extLst>
          </p:cNvPr>
          <p:cNvSpPr>
            <a:spLocks noChangeShapeType="1"/>
          </p:cNvSpPr>
          <p:nvPr/>
        </p:nvSpPr>
        <p:spPr bwMode="auto">
          <a:xfrm>
            <a:off x="5039602" y="4871416"/>
            <a:ext cx="0" cy="8016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1" name="Line 23">
            <a:extLst>
              <a:ext uri="{FF2B5EF4-FFF2-40B4-BE49-F238E27FC236}">
                <a16:creationId xmlns:a16="http://schemas.microsoft.com/office/drawing/2014/main" id="{AAAA55BA-D404-204C-AECA-45F566AECF40}"/>
              </a:ext>
            </a:extLst>
          </p:cNvPr>
          <p:cNvSpPr>
            <a:spLocks noChangeShapeType="1"/>
          </p:cNvSpPr>
          <p:nvPr/>
        </p:nvSpPr>
        <p:spPr bwMode="auto">
          <a:xfrm flipV="1">
            <a:off x="5031664" y="5168279"/>
            <a:ext cx="525463" cy="5238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3" name="Line 24">
            <a:extLst>
              <a:ext uri="{FF2B5EF4-FFF2-40B4-BE49-F238E27FC236}">
                <a16:creationId xmlns:a16="http://schemas.microsoft.com/office/drawing/2014/main" id="{43AEBE7F-F2BB-5943-A7EA-ACC4591C9E55}"/>
              </a:ext>
            </a:extLst>
          </p:cNvPr>
          <p:cNvSpPr>
            <a:spLocks noChangeShapeType="1"/>
          </p:cNvSpPr>
          <p:nvPr/>
        </p:nvSpPr>
        <p:spPr bwMode="auto">
          <a:xfrm>
            <a:off x="5557127" y="5163516"/>
            <a:ext cx="0" cy="6889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6F7F0A4B-818C-8448-8543-A37DAD19EABE}"/>
              </a:ext>
            </a:extLst>
          </p:cNvPr>
          <p:cNvSpPr>
            <a:spLocks noChangeShapeType="1"/>
          </p:cNvSpPr>
          <p:nvPr/>
        </p:nvSpPr>
        <p:spPr bwMode="auto">
          <a:xfrm flipV="1">
            <a:off x="5568240" y="4849191"/>
            <a:ext cx="969963"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5" name="Line 26">
            <a:extLst>
              <a:ext uri="{FF2B5EF4-FFF2-40B4-BE49-F238E27FC236}">
                <a16:creationId xmlns:a16="http://schemas.microsoft.com/office/drawing/2014/main" id="{19538173-60A5-BC46-A9E4-749776021102}"/>
              </a:ext>
            </a:extLst>
          </p:cNvPr>
          <p:cNvSpPr>
            <a:spLocks noChangeShapeType="1"/>
          </p:cNvSpPr>
          <p:nvPr/>
        </p:nvSpPr>
        <p:spPr bwMode="auto">
          <a:xfrm>
            <a:off x="6533440" y="4849191"/>
            <a:ext cx="11113" cy="8350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6" name="Line 29">
            <a:extLst>
              <a:ext uri="{FF2B5EF4-FFF2-40B4-BE49-F238E27FC236}">
                <a16:creationId xmlns:a16="http://schemas.microsoft.com/office/drawing/2014/main" id="{30FAE305-421D-C042-8E51-7C7D81EEF5FE}"/>
              </a:ext>
            </a:extLst>
          </p:cNvPr>
          <p:cNvSpPr>
            <a:spLocks noChangeShapeType="1"/>
          </p:cNvSpPr>
          <p:nvPr/>
        </p:nvSpPr>
        <p:spPr bwMode="auto">
          <a:xfrm flipV="1">
            <a:off x="6538202" y="5012704"/>
            <a:ext cx="666750" cy="6667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7" name="Line 30">
            <a:extLst>
              <a:ext uri="{FF2B5EF4-FFF2-40B4-BE49-F238E27FC236}">
                <a16:creationId xmlns:a16="http://schemas.microsoft.com/office/drawing/2014/main" id="{031213C2-BAEE-5346-905B-3F89E1716013}"/>
              </a:ext>
            </a:extLst>
          </p:cNvPr>
          <p:cNvSpPr>
            <a:spLocks noChangeShapeType="1"/>
          </p:cNvSpPr>
          <p:nvPr/>
        </p:nvSpPr>
        <p:spPr bwMode="auto">
          <a:xfrm>
            <a:off x="7204952" y="4998416"/>
            <a:ext cx="0" cy="7477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8" name="Line 31">
            <a:extLst>
              <a:ext uri="{FF2B5EF4-FFF2-40B4-BE49-F238E27FC236}">
                <a16:creationId xmlns:a16="http://schemas.microsoft.com/office/drawing/2014/main" id="{AEA390E0-709D-FA45-91DE-52C0460D608A}"/>
              </a:ext>
            </a:extLst>
          </p:cNvPr>
          <p:cNvSpPr>
            <a:spLocks noChangeShapeType="1"/>
          </p:cNvSpPr>
          <p:nvPr/>
        </p:nvSpPr>
        <p:spPr bwMode="auto">
          <a:xfrm flipV="1">
            <a:off x="7195427" y="4746004"/>
            <a:ext cx="876300" cy="10144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53" name="Group 52">
            <a:extLst>
              <a:ext uri="{FF2B5EF4-FFF2-40B4-BE49-F238E27FC236}">
                <a16:creationId xmlns:a16="http://schemas.microsoft.com/office/drawing/2014/main" id="{82C492E2-E058-BD40-8FFC-FCED8F0093C0}"/>
              </a:ext>
            </a:extLst>
          </p:cNvPr>
          <p:cNvGrpSpPr/>
          <p:nvPr/>
        </p:nvGrpSpPr>
        <p:grpSpPr>
          <a:xfrm>
            <a:off x="3439503" y="4254500"/>
            <a:ext cx="4602061" cy="2566366"/>
            <a:chOff x="4099903" y="3937000"/>
            <a:chExt cx="4602061" cy="2566366"/>
          </a:xfrm>
        </p:grpSpPr>
        <p:sp>
          <p:nvSpPr>
            <p:cNvPr id="54" name="Text Box 12">
              <a:extLst>
                <a:ext uri="{FF2B5EF4-FFF2-40B4-BE49-F238E27FC236}">
                  <a16:creationId xmlns:a16="http://schemas.microsoft.com/office/drawing/2014/main" id="{18CC901F-184A-1147-B991-15E650618DC6}"/>
                </a:ext>
              </a:extLst>
            </p:cNvPr>
            <p:cNvSpPr txBox="1">
              <a:spLocks noChangeArrowheads="1"/>
            </p:cNvSpPr>
            <p:nvPr/>
          </p:nvSpPr>
          <p:spPr bwMode="auto">
            <a:xfrm rot="16200000">
              <a:off x="3117142" y="4919761"/>
              <a:ext cx="2273300"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TCP sender  Sending rate</a:t>
              </a:r>
            </a:p>
          </p:txBody>
        </p:sp>
        <p:sp>
          <p:nvSpPr>
            <p:cNvPr id="55" name="Line 17">
              <a:extLst>
                <a:ext uri="{FF2B5EF4-FFF2-40B4-BE49-F238E27FC236}">
                  <a16:creationId xmlns:a16="http://schemas.microsoft.com/office/drawing/2014/main" id="{EF2F6AD0-B3EF-0B4C-88EA-BCCC113FD5FC}"/>
                </a:ext>
              </a:extLst>
            </p:cNvPr>
            <p:cNvSpPr>
              <a:spLocks noChangeShapeType="1"/>
            </p:cNvSpPr>
            <p:nvPr/>
          </p:nvSpPr>
          <p:spPr bwMode="auto">
            <a:xfrm>
              <a:off x="4558589" y="6176341"/>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6" name="Line 18">
              <a:extLst>
                <a:ext uri="{FF2B5EF4-FFF2-40B4-BE49-F238E27FC236}">
                  <a16:creationId xmlns:a16="http://schemas.microsoft.com/office/drawing/2014/main" id="{11B2DFEF-102F-D74F-9B47-304A5DF4E68F}"/>
                </a:ext>
              </a:extLst>
            </p:cNvPr>
            <p:cNvSpPr>
              <a:spLocks noChangeShapeType="1"/>
            </p:cNvSpPr>
            <p:nvPr/>
          </p:nvSpPr>
          <p:spPr bwMode="auto">
            <a:xfrm>
              <a:off x="4546600" y="4203700"/>
              <a:ext cx="877" cy="197422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Text Box 40">
              <a:extLst>
                <a:ext uri="{FF2B5EF4-FFF2-40B4-BE49-F238E27FC236}">
                  <a16:creationId xmlns:a16="http://schemas.microsoft.com/office/drawing/2014/main" id="{27E5BB5F-DA02-D949-9477-C50B724C7125}"/>
                </a:ext>
              </a:extLst>
            </p:cNvPr>
            <p:cNvSpPr txBox="1">
              <a:spLocks noChangeArrowheads="1"/>
            </p:cNvSpPr>
            <p:nvPr/>
          </p:nvSpPr>
          <p:spPr bwMode="auto">
            <a:xfrm>
              <a:off x="6125452" y="6166816"/>
              <a:ext cx="5762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ahoma" charset="0"/>
                  <a:ea typeface="ＭＳ Ｐゴシック" charset="0"/>
                  <a:cs typeface="+mn-cs"/>
                </a:rPr>
                <a:t>time</a:t>
              </a:r>
            </a:p>
          </p:txBody>
        </p:sp>
      </p:grpSp>
      <p:grpSp>
        <p:nvGrpSpPr>
          <p:cNvPr id="9" name="Group 8">
            <a:extLst>
              <a:ext uri="{FF2B5EF4-FFF2-40B4-BE49-F238E27FC236}">
                <a16:creationId xmlns:a16="http://schemas.microsoft.com/office/drawing/2014/main" id="{CE38AC8E-A4ED-7042-8221-EEFB417FF7BA}"/>
              </a:ext>
            </a:extLst>
          </p:cNvPr>
          <p:cNvGrpSpPr/>
          <p:nvPr/>
        </p:nvGrpSpPr>
        <p:grpSpPr>
          <a:xfrm>
            <a:off x="965200" y="2146300"/>
            <a:ext cx="5054600" cy="1905000"/>
            <a:chOff x="0" y="4533900"/>
            <a:chExt cx="4762500" cy="1905000"/>
          </a:xfrm>
        </p:grpSpPr>
        <p:sp>
          <p:nvSpPr>
            <p:cNvPr id="3" name="Rectangle 2">
              <a:extLst>
                <a:ext uri="{FF2B5EF4-FFF2-40B4-BE49-F238E27FC236}">
                  <a16:creationId xmlns:a16="http://schemas.microsoft.com/office/drawing/2014/main" id="{EA9A0FF2-0607-BD44-8404-E086F64972BE}"/>
                </a:ext>
              </a:extLst>
            </p:cNvPr>
            <p:cNvSpPr/>
            <p:nvPr/>
          </p:nvSpPr>
          <p:spPr>
            <a:xfrm>
              <a:off x="406846" y="4737100"/>
              <a:ext cx="4334880" cy="14351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8">
              <a:extLst>
                <a:ext uri="{FF2B5EF4-FFF2-40B4-BE49-F238E27FC236}">
                  <a16:creationId xmlns:a16="http://schemas.microsoft.com/office/drawing/2014/main" id="{83C5ED77-5FA7-AC4C-AB2A-245D62DB4EB6}"/>
                </a:ext>
              </a:extLst>
            </p:cNvPr>
            <p:cNvSpPr>
              <a:spLocks noChangeArrowheads="1"/>
            </p:cNvSpPr>
            <p:nvPr/>
          </p:nvSpPr>
          <p:spPr bwMode="auto">
            <a:xfrm>
              <a:off x="0" y="4991100"/>
              <a:ext cx="47625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a:ea typeface="ＭＳ Ｐゴシック" charset="0"/>
                  <a:cs typeface="+mn-cs"/>
                </a:rPr>
                <a:t>increase sending rate </a:t>
              </a:r>
              <a:r>
                <a:rPr kumimoji="0" lang="en-US" sz="2600" b="0" i="0" u="none" strike="noStrike" kern="1200" cap="none" spc="0" normalizeH="0" baseline="0" noProof="0" dirty="0">
                  <a:ln>
                    <a:noFill/>
                  </a:ln>
                  <a:solidFill>
                    <a:prstClr val="black"/>
                  </a:solidFill>
                  <a:effectLst/>
                  <a:uLnTx/>
                  <a:uFillTx/>
                  <a:latin typeface="Gill Sans MT" charset="0"/>
                  <a:ea typeface="ＭＳ Ｐゴシック" charset="0"/>
                  <a:cs typeface="+mn-cs"/>
                </a:rPr>
                <a:t>by </a:t>
              </a: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 maximum segment size every RTT until loss detected</a:t>
              </a:r>
              <a:endParaRPr kumimoji="0" lang="en-US" sz="26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6" name="Rectangle 8">
              <a:extLst>
                <a:ext uri="{FF2B5EF4-FFF2-40B4-BE49-F238E27FC236}">
                  <a16:creationId xmlns:a16="http://schemas.microsoft.com/office/drawing/2014/main" id="{91ECB6E6-4418-7243-B13D-E7E4DAE72D34}"/>
                </a:ext>
              </a:extLst>
            </p:cNvPr>
            <p:cNvSpPr>
              <a:spLocks noChangeArrowheads="1"/>
            </p:cNvSpPr>
            <p:nvPr/>
          </p:nvSpPr>
          <p:spPr bwMode="auto">
            <a:xfrm>
              <a:off x="508000" y="4533900"/>
              <a:ext cx="26670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A</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dditive </a:t>
              </a: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I</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ncrease</a:t>
              </a:r>
              <a:endParaRPr kumimoji="0" lang="en-US" sz="2800" b="0" i="0" u="none" strike="noStrike" kern="1200" cap="none" spc="0" normalizeH="0" baseline="0" noProof="0" dirty="0">
                <a:ln>
                  <a:noFill/>
                </a:ln>
                <a:solidFill>
                  <a:srgbClr val="00B050"/>
                </a:solidFill>
                <a:effectLst/>
                <a:uLnTx/>
                <a:uFillTx/>
                <a:latin typeface="Gill Sans MT" charset="0"/>
                <a:ea typeface="ＭＳ Ｐゴシック" charset="0"/>
                <a:cs typeface="+mn-cs"/>
              </a:endParaRPr>
            </a:p>
          </p:txBody>
        </p:sp>
      </p:grpSp>
      <p:grpSp>
        <p:nvGrpSpPr>
          <p:cNvPr id="63" name="Group 62">
            <a:extLst>
              <a:ext uri="{FF2B5EF4-FFF2-40B4-BE49-F238E27FC236}">
                <a16:creationId xmlns:a16="http://schemas.microsoft.com/office/drawing/2014/main" id="{29F4C833-80E3-E14A-98F5-D02EBF4C0AC6}"/>
              </a:ext>
            </a:extLst>
          </p:cNvPr>
          <p:cNvGrpSpPr/>
          <p:nvPr/>
        </p:nvGrpSpPr>
        <p:grpSpPr>
          <a:xfrm>
            <a:off x="6007100" y="2197100"/>
            <a:ext cx="4749800" cy="1422400"/>
            <a:chOff x="38100" y="4533900"/>
            <a:chExt cx="4749800" cy="1422400"/>
          </a:xfrm>
        </p:grpSpPr>
        <p:sp>
          <p:nvSpPr>
            <p:cNvPr id="64" name="Rectangle 63">
              <a:extLst>
                <a:ext uri="{FF2B5EF4-FFF2-40B4-BE49-F238E27FC236}">
                  <a16:creationId xmlns:a16="http://schemas.microsoft.com/office/drawing/2014/main" id="{7ED9889A-D576-6948-99EB-B6AAAAF94FF1}"/>
                </a:ext>
              </a:extLst>
            </p:cNvPr>
            <p:cNvSpPr/>
            <p:nvPr/>
          </p:nvSpPr>
          <p:spPr>
            <a:xfrm>
              <a:off x="342900" y="4686300"/>
              <a:ext cx="4267200"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8">
              <a:extLst>
                <a:ext uri="{FF2B5EF4-FFF2-40B4-BE49-F238E27FC236}">
                  <a16:creationId xmlns:a16="http://schemas.microsoft.com/office/drawing/2014/main" id="{12492D08-6387-3C44-BE8F-DFB7A535E296}"/>
                </a:ext>
              </a:extLst>
            </p:cNvPr>
            <p:cNvSpPr>
              <a:spLocks noChangeArrowheads="1"/>
            </p:cNvSpPr>
            <p:nvPr/>
          </p:nvSpPr>
          <p:spPr bwMode="auto">
            <a:xfrm>
              <a:off x="38100" y="4991100"/>
              <a:ext cx="47498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cut sending rate in half at each loss event</a:t>
              </a:r>
              <a:endParaRPr kumimoji="0" lang="en-US" sz="2600" b="0" i="1" u="none" strike="noStrike" kern="1200" cap="none" spc="0" normalizeH="0" baseline="0" noProof="0" dirty="0">
                <a:ln>
                  <a:noFill/>
                </a:ln>
                <a:solidFill>
                  <a:prstClr val="black"/>
                </a:solidFill>
                <a:effectLst/>
                <a:uLnTx/>
                <a:uFillTx/>
                <a:latin typeface="Calibri"/>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6" name="Rectangle 8">
              <a:extLst>
                <a:ext uri="{FF2B5EF4-FFF2-40B4-BE49-F238E27FC236}">
                  <a16:creationId xmlns:a16="http://schemas.microsoft.com/office/drawing/2014/main" id="{4FA342B4-82DA-FE44-A283-F18BBA2F6E1B}"/>
                </a:ext>
              </a:extLst>
            </p:cNvPr>
            <p:cNvSpPr>
              <a:spLocks noChangeArrowheads="1"/>
            </p:cNvSpPr>
            <p:nvPr/>
          </p:nvSpPr>
          <p:spPr bwMode="auto">
            <a:xfrm>
              <a:off x="508000" y="4533900"/>
              <a:ext cx="37465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M</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ultiplicative </a:t>
              </a: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ecrease</a:t>
              </a:r>
              <a:endParaRPr kumimoji="0" lang="en-US" sz="2800" b="0" i="0" u="none" strike="noStrike" kern="1200" cap="none" spc="0" normalizeH="0" baseline="0" noProof="0" dirty="0">
                <a:ln>
                  <a:noFill/>
                </a:ln>
                <a:solidFill>
                  <a:srgbClr val="C00000"/>
                </a:solidFill>
                <a:effectLst/>
                <a:uLnTx/>
                <a:uFillTx/>
                <a:latin typeface="Gill Sans MT" charset="0"/>
                <a:ea typeface="ＭＳ Ｐゴシック" charset="0"/>
                <a:cs typeface="+mn-cs"/>
              </a:endParaRPr>
            </a:p>
          </p:txBody>
        </p:sp>
      </p:grpSp>
      <p:grpSp>
        <p:nvGrpSpPr>
          <p:cNvPr id="33" name="Group 32">
            <a:extLst>
              <a:ext uri="{FF2B5EF4-FFF2-40B4-BE49-F238E27FC236}">
                <a16:creationId xmlns:a16="http://schemas.microsoft.com/office/drawing/2014/main" id="{08B9E571-5EFE-DF45-ABEE-F217088B731C}"/>
              </a:ext>
            </a:extLst>
          </p:cNvPr>
          <p:cNvGrpSpPr/>
          <p:nvPr/>
        </p:nvGrpSpPr>
        <p:grpSpPr>
          <a:xfrm>
            <a:off x="3952943" y="3784600"/>
            <a:ext cx="3599234" cy="1591283"/>
            <a:chOff x="3965643" y="3797300"/>
            <a:chExt cx="3599234" cy="1591283"/>
          </a:xfrm>
        </p:grpSpPr>
        <p:grpSp>
          <p:nvGrpSpPr>
            <p:cNvPr id="32" name="Group 31">
              <a:extLst>
                <a:ext uri="{FF2B5EF4-FFF2-40B4-BE49-F238E27FC236}">
                  <a16:creationId xmlns:a16="http://schemas.microsoft.com/office/drawing/2014/main" id="{B98081F5-35B5-A849-A6DC-D92ECEF0752A}"/>
                </a:ext>
              </a:extLst>
            </p:cNvPr>
            <p:cNvGrpSpPr/>
            <p:nvPr/>
          </p:nvGrpSpPr>
          <p:grpSpPr>
            <a:xfrm>
              <a:off x="3965643" y="4159386"/>
              <a:ext cx="3599234" cy="1229197"/>
              <a:chOff x="3965643" y="4159386"/>
              <a:chExt cx="3599234" cy="1229197"/>
            </a:xfrm>
          </p:grpSpPr>
          <p:cxnSp>
            <p:nvCxnSpPr>
              <p:cNvPr id="11" name="Straight Arrow Connector 10">
                <a:extLst>
                  <a:ext uri="{FF2B5EF4-FFF2-40B4-BE49-F238E27FC236}">
                    <a16:creationId xmlns:a16="http://schemas.microsoft.com/office/drawing/2014/main" id="{01079667-0DAA-D94E-A312-DB3C9977FD14}"/>
                  </a:ext>
                </a:extLst>
              </p:cNvPr>
              <p:cNvCxnSpPr>
                <a:cxnSpLocks/>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E7717F-1A0D-FF4E-812D-3FD618E53878}"/>
                  </a:ext>
                </a:extLst>
              </p:cNvPr>
              <p:cNvCxnSpPr>
                <a:cxnSpLocks/>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125F63-AD27-6B45-AE19-4ABD9BFAAB03}"/>
                  </a:ext>
                </a:extLst>
              </p:cNvPr>
              <p:cNvCxnSpPr>
                <a:cxnSpLocks/>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2EFC86-C803-E843-B374-808FCECBC349}"/>
                  </a:ext>
                </a:extLst>
              </p:cNvPr>
              <p:cNvCxnSpPr>
                <a:cxnSpLocks/>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9D5D13-5D07-4C47-B49B-8AC41BCDCFBB}"/>
                  </a:ext>
                </a:extLst>
              </p:cNvPr>
              <p:cNvCxnSpPr>
                <a:cxnSpLocks/>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49C30FB-E09A-8645-AF59-0F93ED23D5ED}"/>
                  </a:ext>
                </a:extLst>
              </p:cNvPr>
              <p:cNvCxnSpPr>
                <a:cxnSpLocks/>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E80244-8AE8-9244-8BD7-F7A494EF70AA}"/>
                  </a:ext>
                </a:extLst>
              </p:cNvPr>
              <p:cNvCxnSpPr>
                <a:cxnSpLocks/>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CA3311EB-6DA1-BE40-8300-E0A7E76CCC9C}"/>
                </a:ext>
              </a:extLst>
            </p:cNvPr>
            <p:cNvCxnSpPr/>
            <p:nvPr/>
          </p:nvCxnSpPr>
          <p:spPr>
            <a:xfrm>
              <a:off x="5651500" y="3797300"/>
              <a:ext cx="0" cy="381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6745885-D0C9-5C4A-8189-6C1C08532D61}"/>
              </a:ext>
            </a:extLst>
          </p:cNvPr>
          <p:cNvGrpSpPr/>
          <p:nvPr/>
        </p:nvGrpSpPr>
        <p:grpSpPr>
          <a:xfrm>
            <a:off x="4108450" y="3622675"/>
            <a:ext cx="3819526" cy="1695450"/>
            <a:chOff x="4108450" y="3622675"/>
            <a:chExt cx="3819526" cy="1695450"/>
          </a:xfrm>
        </p:grpSpPr>
        <p:grpSp>
          <p:nvGrpSpPr>
            <p:cNvPr id="85" name="Group 84">
              <a:extLst>
                <a:ext uri="{FF2B5EF4-FFF2-40B4-BE49-F238E27FC236}">
                  <a16:creationId xmlns:a16="http://schemas.microsoft.com/office/drawing/2014/main" id="{CE8174FE-3375-6647-833E-1BBA1779B8E0}"/>
                </a:ext>
              </a:extLst>
            </p:cNvPr>
            <p:cNvGrpSpPr/>
            <p:nvPr/>
          </p:nvGrpSpPr>
          <p:grpSpPr>
            <a:xfrm>
              <a:off x="4108450" y="3975100"/>
              <a:ext cx="3819526" cy="1343025"/>
              <a:chOff x="4108450" y="3975100"/>
              <a:chExt cx="3819526" cy="1343025"/>
            </a:xfrm>
          </p:grpSpPr>
          <p:cxnSp>
            <p:nvCxnSpPr>
              <p:cNvPr id="61" name="Straight Arrow Connector 60">
                <a:extLst>
                  <a:ext uri="{FF2B5EF4-FFF2-40B4-BE49-F238E27FC236}">
                    <a16:creationId xmlns:a16="http://schemas.microsoft.com/office/drawing/2014/main" id="{D9182BCB-9C63-4F4E-9BFE-C6ED53E7206A}"/>
                  </a:ext>
                </a:extLst>
              </p:cNvPr>
              <p:cNvCxnSpPr>
                <a:cxnSpLocks/>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530988-F896-F240-A4FD-4D4D80C11F42}"/>
                  </a:ext>
                </a:extLst>
              </p:cNvPr>
              <p:cNvCxnSpPr>
                <a:cxnSpLocks/>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2A9933-F916-0E46-A509-25FD8F001806}"/>
                  </a:ext>
                </a:extLst>
              </p:cNvPr>
              <p:cNvCxnSpPr>
                <a:cxnSpLocks/>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DE4AE1E-DD47-A648-8E75-B628D3E56B38}"/>
                  </a:ext>
                </a:extLst>
              </p:cNvPr>
              <p:cNvCxnSpPr>
                <a:cxnSpLocks/>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C801921-8F99-4345-AADF-C79B5379ABCC}"/>
                  </a:ext>
                </a:extLst>
              </p:cNvPr>
              <p:cNvCxnSpPr>
                <a:cxnSpLocks/>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E7A7E738-8F7C-B641-98A4-26125EAB1AA9}"/>
                </a:ext>
              </a:extLst>
            </p:cNvPr>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Slide Number Placeholder 2">
            <a:extLst>
              <a:ext uri="{FF2B5EF4-FFF2-40B4-BE49-F238E27FC236}">
                <a16:creationId xmlns:a16="http://schemas.microsoft.com/office/drawing/2014/main" id="{F67FBF66-1006-C849-9ABA-320AB4C17D7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291364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par>
                          <p:cTn id="58" fill="hold">
                            <p:stCondLst>
                              <p:cond delay="500"/>
                            </p:stCondLst>
                            <p:childTnLst>
                              <p:par>
                                <p:cTn id="59" presetID="22" presetClass="entr" presetSubtype="1" fill="hold" nodeType="after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childTnLst>
                          </p:cTn>
                        </p:par>
                        <p:par>
                          <p:cTn id="70" fill="hold">
                            <p:stCondLst>
                              <p:cond delay="500"/>
                            </p:stCondLst>
                            <p:childTnLst>
                              <p:par>
                                <p:cTn id="71" presetID="22" presetClass="entr" presetSubtype="1" fill="hold" nodeType="afterEffect">
                                  <p:stCondLst>
                                    <p:cond delay="100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5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dissolve">
                                      <p:cBhvr>
                                        <p:cTn id="78" dur="500"/>
                                        <p:tgtEl>
                                          <p:spTgt spid="141"/>
                                        </p:tgtEl>
                                      </p:cBhvr>
                                    </p:animEffect>
                                  </p:childTnLst>
                                </p:cTn>
                              </p:par>
                              <p:par>
                                <p:cTn id="79" presetID="9" presetClass="exit" presetSubtype="0" fill="hold" nodeType="withEffect">
                                  <p:stCondLst>
                                    <p:cond delay="0"/>
                                  </p:stCondLst>
                                  <p:childTnLst>
                                    <p:animEffect transition="out" filter="dissolve">
                                      <p:cBhvr>
                                        <p:cTn id="80" dur="500"/>
                                        <p:tgtEl>
                                          <p:spTgt spid="88"/>
                                        </p:tgtEl>
                                      </p:cBhvr>
                                    </p:animEffect>
                                    <p:set>
                                      <p:cBhvr>
                                        <p:cTn id="81"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76953"/>
            <a:ext cx="11393310" cy="894622"/>
          </a:xfrm>
        </p:spPr>
        <p:txBody>
          <a:bodyPr>
            <a:normAutofit/>
          </a:bodyPr>
          <a:lstStyle/>
          <a:p>
            <a:r>
              <a:rPr lang="en-US" sz="4800" dirty="0"/>
              <a:t>TCP throughput</a:t>
            </a:r>
            <a:endParaRPr lang="en-US" sz="4400" b="0" dirty="0"/>
          </a:p>
        </p:txBody>
      </p:sp>
      <p:sp>
        <p:nvSpPr>
          <p:cNvPr id="110" name="Rectangle 3">
            <a:extLst>
              <a:ext uri="{FF2B5EF4-FFF2-40B4-BE49-F238E27FC236}">
                <a16:creationId xmlns:a16="http://schemas.microsoft.com/office/drawing/2014/main" id="{2AE4693F-64D3-B14E-9E64-AAA80AA8953E}"/>
              </a:ext>
            </a:extLst>
          </p:cNvPr>
          <p:cNvSpPr txBox="1">
            <a:spLocks noChangeArrowheads="1"/>
          </p:cNvSpPr>
          <p:nvPr/>
        </p:nvSpPr>
        <p:spPr>
          <a:xfrm>
            <a:off x="1143000" y="1235075"/>
            <a:ext cx="106807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avg. TCP throughput as function of window size, RTT?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slow start, assume there is always data to send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 window size </a:t>
            </a: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in bytes)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where loss occurs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avg. window size (# in-flight bytes) is ¾ W</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avg.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thruput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3/4W per RTT</a:t>
            </a:r>
          </a:p>
        </p:txBody>
      </p:sp>
      <p:grpSp>
        <p:nvGrpSpPr>
          <p:cNvPr id="111" name="Group 35">
            <a:extLst>
              <a:ext uri="{FF2B5EF4-FFF2-40B4-BE49-F238E27FC236}">
                <a16:creationId xmlns:a16="http://schemas.microsoft.com/office/drawing/2014/main" id="{2479703A-FA6A-E84F-A637-14C1FE031DFD}"/>
              </a:ext>
            </a:extLst>
          </p:cNvPr>
          <p:cNvGrpSpPr>
            <a:grpSpLocks/>
          </p:cNvGrpSpPr>
          <p:nvPr/>
        </p:nvGrpSpPr>
        <p:grpSpPr bwMode="auto">
          <a:xfrm>
            <a:off x="2360613" y="4173538"/>
            <a:ext cx="4873625" cy="1998662"/>
            <a:chOff x="279" y="2432"/>
            <a:chExt cx="3070" cy="1259"/>
          </a:xfrm>
        </p:grpSpPr>
        <p:sp>
          <p:nvSpPr>
            <p:cNvPr id="112" name="Freeform 26">
              <a:extLst>
                <a:ext uri="{FF2B5EF4-FFF2-40B4-BE49-F238E27FC236}">
                  <a16:creationId xmlns:a16="http://schemas.microsoft.com/office/drawing/2014/main" id="{87BE4853-1141-6346-AB76-7F109427DE7E}"/>
                </a:ext>
              </a:extLst>
            </p:cNvPr>
            <p:cNvSpPr>
              <a:spLocks/>
            </p:cNvSpPr>
            <p:nvPr/>
          </p:nvSpPr>
          <p:spPr bwMode="auto">
            <a:xfrm>
              <a:off x="678" y="2556"/>
              <a:ext cx="2481"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Line 28">
              <a:extLst>
                <a:ext uri="{FF2B5EF4-FFF2-40B4-BE49-F238E27FC236}">
                  <a16:creationId xmlns:a16="http://schemas.microsoft.com/office/drawing/2014/main" id="{EC26311E-99BB-1542-99FB-E558D040D98E}"/>
                </a:ext>
              </a:extLst>
            </p:cNvPr>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4" name="Line 29">
              <a:extLst>
                <a:ext uri="{FF2B5EF4-FFF2-40B4-BE49-F238E27FC236}">
                  <a16:creationId xmlns:a16="http://schemas.microsoft.com/office/drawing/2014/main" id="{FE2B50C7-7D72-3942-9A3E-8BA7DFA0DA2B}"/>
                </a:ext>
              </a:extLst>
            </p:cNvPr>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5" name="Line 31">
              <a:extLst>
                <a:ext uri="{FF2B5EF4-FFF2-40B4-BE49-F238E27FC236}">
                  <a16:creationId xmlns:a16="http://schemas.microsoft.com/office/drawing/2014/main" id="{D7188C24-3E4F-7041-920C-19DDFB19B36C}"/>
                </a:ext>
              </a:extLst>
            </p:cNvPr>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6" name="Line 32">
              <a:extLst>
                <a:ext uri="{FF2B5EF4-FFF2-40B4-BE49-F238E27FC236}">
                  <a16:creationId xmlns:a16="http://schemas.microsoft.com/office/drawing/2014/main" id="{DAE1910D-F0E1-B146-A3C4-50DBFA7AD125}"/>
                </a:ext>
              </a:extLst>
            </p:cNvPr>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7" name="Text Box 33">
              <a:extLst>
                <a:ext uri="{FF2B5EF4-FFF2-40B4-BE49-F238E27FC236}">
                  <a16:creationId xmlns:a16="http://schemas.microsoft.com/office/drawing/2014/main" id="{DF448B5C-FD99-294E-BBAD-2F62F67BC92D}"/>
                </a:ext>
              </a:extLst>
            </p:cNvPr>
            <p:cNvSpPr txBox="1">
              <a:spLocks noChangeArrowheads="1"/>
            </p:cNvSpPr>
            <p:nvPr/>
          </p:nvSpPr>
          <p:spPr bwMode="auto">
            <a:xfrm>
              <a:off x="380" y="2453"/>
              <a:ext cx="23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ahoma" charset="0"/>
                  <a:ea typeface="ＭＳ Ｐゴシック" charset="0"/>
                  <a:cs typeface="+mn-cs"/>
                </a:rPr>
                <a:t>W</a:t>
              </a:r>
            </a:p>
          </p:txBody>
        </p:sp>
        <p:sp>
          <p:nvSpPr>
            <p:cNvPr id="118" name="Text Box 34">
              <a:extLst>
                <a:ext uri="{FF2B5EF4-FFF2-40B4-BE49-F238E27FC236}">
                  <a16:creationId xmlns:a16="http://schemas.microsoft.com/office/drawing/2014/main" id="{534147C9-A806-C44A-BFF0-BF16B2C1BCC3}"/>
                </a:ext>
              </a:extLst>
            </p:cNvPr>
            <p:cNvSpPr txBox="1">
              <a:spLocks noChangeArrowheads="1"/>
            </p:cNvSpPr>
            <p:nvPr/>
          </p:nvSpPr>
          <p:spPr bwMode="auto">
            <a:xfrm>
              <a:off x="279" y="3008"/>
              <a:ext cx="3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ahoma" charset="0"/>
                  <a:ea typeface="ＭＳ Ｐゴシック" charset="0"/>
                  <a:cs typeface="+mn-cs"/>
                </a:rPr>
                <a:t>W/2</a:t>
              </a:r>
            </a:p>
          </p:txBody>
        </p:sp>
      </p:grpSp>
      <p:grpSp>
        <p:nvGrpSpPr>
          <p:cNvPr id="119" name="Group 45">
            <a:extLst>
              <a:ext uri="{FF2B5EF4-FFF2-40B4-BE49-F238E27FC236}">
                <a16:creationId xmlns:a16="http://schemas.microsoft.com/office/drawing/2014/main" id="{5ABBAFA2-06B8-9741-9298-800D1B732926}"/>
              </a:ext>
            </a:extLst>
          </p:cNvPr>
          <p:cNvGrpSpPr>
            <a:grpSpLocks/>
          </p:cNvGrpSpPr>
          <p:nvPr/>
        </p:nvGrpSpPr>
        <p:grpSpPr bwMode="auto">
          <a:xfrm>
            <a:off x="3136901" y="3552826"/>
            <a:ext cx="3795713" cy="620712"/>
            <a:chOff x="1722" y="2139"/>
            <a:chExt cx="2391" cy="391"/>
          </a:xfrm>
        </p:grpSpPr>
        <p:sp>
          <p:nvSpPr>
            <p:cNvPr id="226" name="Text Box 36">
              <a:extLst>
                <a:ext uri="{FF2B5EF4-FFF2-40B4-BE49-F238E27FC236}">
                  <a16:creationId xmlns:a16="http://schemas.microsoft.com/office/drawing/2014/main" id="{DDD56DFE-EB09-104F-A413-BED7F3530A48}"/>
                </a:ext>
              </a:extLst>
            </p:cNvPr>
            <p:cNvSpPr txBox="1">
              <a:spLocks noChangeArrowheads="1"/>
            </p:cNvSpPr>
            <p:nvPr/>
          </p:nvSpPr>
          <p:spPr bwMode="auto">
            <a:xfrm>
              <a:off x="1722" y="2219"/>
              <a:ext cx="134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rPr>
                <a:t>avg TCP thruput = </a:t>
              </a:r>
            </a:p>
          </p:txBody>
        </p:sp>
        <p:grpSp>
          <p:nvGrpSpPr>
            <p:cNvPr id="227" name="Group 44">
              <a:extLst>
                <a:ext uri="{FF2B5EF4-FFF2-40B4-BE49-F238E27FC236}">
                  <a16:creationId xmlns:a16="http://schemas.microsoft.com/office/drawing/2014/main" id="{7F3C094F-37E8-BF4F-A2D1-A321E6F77E52}"/>
                </a:ext>
              </a:extLst>
            </p:cNvPr>
            <p:cNvGrpSpPr>
              <a:grpSpLocks/>
            </p:cNvGrpSpPr>
            <p:nvPr/>
          </p:nvGrpSpPr>
          <p:grpSpPr bwMode="auto">
            <a:xfrm>
              <a:off x="2986" y="2139"/>
              <a:ext cx="1127" cy="391"/>
              <a:chOff x="3498" y="2153"/>
              <a:chExt cx="1127" cy="391"/>
            </a:xfrm>
          </p:grpSpPr>
          <p:sp>
            <p:nvSpPr>
              <p:cNvPr id="228" name="Text Box 37">
                <a:extLst>
                  <a:ext uri="{FF2B5EF4-FFF2-40B4-BE49-F238E27FC236}">
                    <a16:creationId xmlns:a16="http://schemas.microsoft.com/office/drawing/2014/main" id="{2E24271A-6DDD-1648-B2F8-10D2A963FF50}"/>
                  </a:ext>
                </a:extLst>
              </p:cNvPr>
              <p:cNvSpPr txBox="1">
                <a:spLocks noChangeArrowheads="1"/>
              </p:cNvSpPr>
              <p:nvPr/>
            </p:nvSpPr>
            <p:spPr bwMode="auto">
              <a:xfrm>
                <a:off x="3501" y="2153"/>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rPr>
                  <a:t>3</a:t>
                </a:r>
              </a:p>
            </p:txBody>
          </p:sp>
          <p:sp>
            <p:nvSpPr>
              <p:cNvPr id="229" name="Text Box 38">
                <a:extLst>
                  <a:ext uri="{FF2B5EF4-FFF2-40B4-BE49-F238E27FC236}">
                    <a16:creationId xmlns:a16="http://schemas.microsoft.com/office/drawing/2014/main" id="{FB2746A8-19CD-4E42-BB7E-2744F8CAFB22}"/>
                  </a:ext>
                </a:extLst>
              </p:cNvPr>
              <p:cNvSpPr txBox="1">
                <a:spLocks noChangeArrowheads="1"/>
              </p:cNvSpPr>
              <p:nvPr/>
            </p:nvSpPr>
            <p:spPr bwMode="auto">
              <a:xfrm>
                <a:off x="3498" y="2313"/>
                <a:ext cx="1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rPr>
                  <a:t>4</a:t>
                </a:r>
              </a:p>
            </p:txBody>
          </p:sp>
          <p:sp>
            <p:nvSpPr>
              <p:cNvPr id="230" name="Line 39">
                <a:extLst>
                  <a:ext uri="{FF2B5EF4-FFF2-40B4-BE49-F238E27FC236}">
                    <a16:creationId xmlns:a16="http://schemas.microsoft.com/office/drawing/2014/main" id="{8AD172DC-C99E-2844-BA6A-609B98EAD2EC}"/>
                  </a:ext>
                </a:extLst>
              </p:cNvPr>
              <p:cNvSpPr>
                <a:spLocks noChangeShapeType="1"/>
              </p:cNvSpPr>
              <p:nvPr/>
            </p:nvSpPr>
            <p:spPr bwMode="auto">
              <a:xfrm>
                <a:off x="3550" y="2352"/>
                <a:ext cx="8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31" name="Text Box 40">
                <a:extLst>
                  <a:ext uri="{FF2B5EF4-FFF2-40B4-BE49-F238E27FC236}">
                    <a16:creationId xmlns:a16="http://schemas.microsoft.com/office/drawing/2014/main" id="{DD4B149A-D947-844C-BA9A-30A9A4EC2FC5}"/>
                  </a:ext>
                </a:extLst>
              </p:cNvPr>
              <p:cNvSpPr txBox="1">
                <a:spLocks noChangeArrowheads="1"/>
              </p:cNvSpPr>
              <p:nvPr/>
            </p:nvSpPr>
            <p:spPr bwMode="auto">
              <a:xfrm>
                <a:off x="3702" y="2157"/>
                <a:ext cx="24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rPr>
                  <a:t>W</a:t>
                </a:r>
              </a:p>
            </p:txBody>
          </p:sp>
          <p:sp>
            <p:nvSpPr>
              <p:cNvPr id="232" name="Text Box 41">
                <a:extLst>
                  <a:ext uri="{FF2B5EF4-FFF2-40B4-BE49-F238E27FC236}">
                    <a16:creationId xmlns:a16="http://schemas.microsoft.com/office/drawing/2014/main" id="{949B8463-ABEF-E142-BF66-78767BC6FD23}"/>
                  </a:ext>
                </a:extLst>
              </p:cNvPr>
              <p:cNvSpPr txBox="1">
                <a:spLocks noChangeArrowheads="1"/>
              </p:cNvSpPr>
              <p:nvPr/>
            </p:nvSpPr>
            <p:spPr bwMode="auto">
              <a:xfrm>
                <a:off x="3658" y="2309"/>
                <a:ext cx="37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rPr>
                  <a:t>RTT</a:t>
                </a:r>
              </a:p>
            </p:txBody>
          </p:sp>
          <p:sp>
            <p:nvSpPr>
              <p:cNvPr id="233" name="Line 42">
                <a:extLst>
                  <a:ext uri="{FF2B5EF4-FFF2-40B4-BE49-F238E27FC236}">
                    <a16:creationId xmlns:a16="http://schemas.microsoft.com/office/drawing/2014/main" id="{107225BD-E940-704B-9784-A6356D11EE9A}"/>
                  </a:ext>
                </a:extLst>
              </p:cNvPr>
              <p:cNvSpPr>
                <a:spLocks noChangeShapeType="1"/>
              </p:cNvSpPr>
              <p:nvPr/>
            </p:nvSpPr>
            <p:spPr bwMode="auto">
              <a:xfrm>
                <a:off x="3726" y="2352"/>
                <a:ext cx="2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34" name="Text Box 43">
                <a:extLst>
                  <a:ext uri="{FF2B5EF4-FFF2-40B4-BE49-F238E27FC236}">
                    <a16:creationId xmlns:a16="http://schemas.microsoft.com/office/drawing/2014/main" id="{C0D4944B-72B7-EC40-8E2B-25FE3FCEDF1C}"/>
                  </a:ext>
                </a:extLst>
              </p:cNvPr>
              <p:cNvSpPr txBox="1">
                <a:spLocks noChangeArrowheads="1"/>
              </p:cNvSpPr>
              <p:nvPr/>
            </p:nvSpPr>
            <p:spPr bwMode="auto">
              <a:xfrm>
                <a:off x="3975" y="2243"/>
                <a:ext cx="6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ahoma" charset="0"/>
                    <a:ea typeface="ＭＳ Ｐゴシック" charset="0"/>
                    <a:cs typeface="+mn-cs"/>
                  </a:rPr>
                  <a:t>bytes/sec</a:t>
                </a:r>
              </a:p>
            </p:txBody>
          </p:sp>
        </p:grpSp>
      </p:grpSp>
    </p:spTree>
    <p:extLst>
      <p:ext uri="{BB962C8B-B14F-4D97-AF65-F5344CB8AC3E}">
        <p14:creationId xmlns:p14="http://schemas.microsoft.com/office/powerpoint/2010/main" val="307449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232">
            <a:extLst>
              <a:ext uri="{FF2B5EF4-FFF2-40B4-BE49-F238E27FC236}">
                <a16:creationId xmlns:a16="http://schemas.microsoft.com/office/drawing/2014/main" id="{6307814C-A578-6844-80F3-3EBEBD46801B}"/>
              </a:ext>
            </a:extLst>
          </p:cNvPr>
          <p:cNvGrpSpPr/>
          <p:nvPr/>
        </p:nvGrpSpPr>
        <p:grpSpPr>
          <a:xfrm>
            <a:off x="2250281" y="3864630"/>
            <a:ext cx="7691437" cy="2578459"/>
            <a:chOff x="2151063" y="3594045"/>
            <a:chExt cx="7691437" cy="2578459"/>
          </a:xfrm>
        </p:grpSpPr>
        <p:sp>
          <p:nvSpPr>
            <p:cNvPr id="234" name="Freeform 2">
              <a:extLst>
                <a:ext uri="{FF2B5EF4-FFF2-40B4-BE49-F238E27FC236}">
                  <a16:creationId xmlns:a16="http://schemas.microsoft.com/office/drawing/2014/main" id="{90AEE0A7-8DFE-E54C-9D65-202740436377}"/>
                </a:ext>
              </a:extLst>
            </p:cNvPr>
            <p:cNvSpPr>
              <a:spLocks/>
            </p:cNvSpPr>
            <p:nvPr/>
          </p:nvSpPr>
          <p:spPr bwMode="auto">
            <a:xfrm>
              <a:off x="4129957" y="4691367"/>
              <a:ext cx="2849563"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9CDFF9"/>
            </a:solidFill>
            <a:ln>
              <a:noFill/>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34">
              <a:extLst>
                <a:ext uri="{FF2B5EF4-FFF2-40B4-BE49-F238E27FC236}">
                  <a16:creationId xmlns:a16="http://schemas.microsoft.com/office/drawing/2014/main" id="{DE5C1FE8-8C99-9941-8BE3-939EFFCAAAB0}"/>
                </a:ext>
              </a:extLst>
            </p:cNvPr>
            <p:cNvGrpSpPr/>
            <p:nvPr/>
          </p:nvGrpSpPr>
          <p:grpSpPr>
            <a:xfrm>
              <a:off x="5035264" y="5554092"/>
              <a:ext cx="496248" cy="260542"/>
              <a:chOff x="7141236" y="6068702"/>
              <a:chExt cx="496248" cy="260542"/>
            </a:xfrm>
          </p:grpSpPr>
          <p:sp>
            <p:nvSpPr>
              <p:cNvPr id="397" name="Freeform 396">
                <a:extLst>
                  <a:ext uri="{FF2B5EF4-FFF2-40B4-BE49-F238E27FC236}">
                    <a16:creationId xmlns:a16="http://schemas.microsoft.com/office/drawing/2014/main" id="{39D330E3-C044-054C-869F-09C6BD03FF36}"/>
                  </a:ext>
                </a:extLst>
              </p:cNvPr>
              <p:cNvSpPr/>
              <p:nvPr/>
            </p:nvSpPr>
            <p:spPr>
              <a:xfrm>
                <a:off x="7141236" y="6158887"/>
                <a:ext cx="496248" cy="17035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E40000"/>
                  </a:gs>
                  <a:gs pos="21000">
                    <a:schemeClr val="bg1"/>
                  </a:gs>
                  <a:gs pos="51000">
                    <a:srgbClr val="ED356A"/>
                  </a:gs>
                  <a:gs pos="100000">
                    <a:srgbClr val="E4000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98" name="Oval 397">
                <a:extLst>
                  <a:ext uri="{FF2B5EF4-FFF2-40B4-BE49-F238E27FC236}">
                    <a16:creationId xmlns:a16="http://schemas.microsoft.com/office/drawing/2014/main" id="{34A677DD-14B8-B54F-8E7D-FB60B9C560A6}"/>
                  </a:ext>
                </a:extLst>
              </p:cNvPr>
              <p:cNvSpPr/>
              <p:nvPr/>
            </p:nvSpPr>
            <p:spPr>
              <a:xfrm>
                <a:off x="7141522" y="6068702"/>
                <a:ext cx="495647" cy="168664"/>
              </a:xfrm>
              <a:prstGeom prst="ellipse">
                <a:avLst/>
              </a:prstGeom>
              <a:solidFill>
                <a:srgbClr val="FA376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99" name="Group 398">
                <a:extLst>
                  <a:ext uri="{FF2B5EF4-FFF2-40B4-BE49-F238E27FC236}">
                    <a16:creationId xmlns:a16="http://schemas.microsoft.com/office/drawing/2014/main" id="{4E85C207-060D-3D49-8660-980FC224A927}"/>
                  </a:ext>
                </a:extLst>
              </p:cNvPr>
              <p:cNvGrpSpPr/>
              <p:nvPr/>
            </p:nvGrpSpPr>
            <p:grpSpPr>
              <a:xfrm>
                <a:off x="7214834" y="6090139"/>
                <a:ext cx="348960" cy="123931"/>
                <a:chOff x="7786941" y="2884917"/>
                <a:chExt cx="897649" cy="353919"/>
              </a:xfrm>
            </p:grpSpPr>
            <p:sp>
              <p:nvSpPr>
                <p:cNvPr id="400" name="Freeform 399">
                  <a:extLst>
                    <a:ext uri="{FF2B5EF4-FFF2-40B4-BE49-F238E27FC236}">
                      <a16:creationId xmlns:a16="http://schemas.microsoft.com/office/drawing/2014/main" id="{5219831F-5533-2C48-AC8A-F161272566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1" name="Freeform 400">
                  <a:extLst>
                    <a:ext uri="{FF2B5EF4-FFF2-40B4-BE49-F238E27FC236}">
                      <a16:creationId xmlns:a16="http://schemas.microsoft.com/office/drawing/2014/main" id="{3FA22E6E-25E2-8444-A94B-B9F8F9AED7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2" name="Freeform 401">
                  <a:extLst>
                    <a:ext uri="{FF2B5EF4-FFF2-40B4-BE49-F238E27FC236}">
                      <a16:creationId xmlns:a16="http://schemas.microsoft.com/office/drawing/2014/main" id="{F7747A7C-8EA9-6C48-8F13-A0694FF961E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3" name="Freeform 402">
                  <a:extLst>
                    <a:ext uri="{FF2B5EF4-FFF2-40B4-BE49-F238E27FC236}">
                      <a16:creationId xmlns:a16="http://schemas.microsoft.com/office/drawing/2014/main" id="{AE551E9F-7776-7F4E-AA8D-EB09AE1181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6" name="Group 235">
              <a:extLst>
                <a:ext uri="{FF2B5EF4-FFF2-40B4-BE49-F238E27FC236}">
                  <a16:creationId xmlns:a16="http://schemas.microsoft.com/office/drawing/2014/main" id="{6E5418A9-37BD-EC47-B574-97E826D7250C}"/>
                </a:ext>
              </a:extLst>
            </p:cNvPr>
            <p:cNvGrpSpPr/>
            <p:nvPr/>
          </p:nvGrpSpPr>
          <p:grpSpPr>
            <a:xfrm>
              <a:off x="6131364" y="5156690"/>
              <a:ext cx="496248" cy="260542"/>
              <a:chOff x="7493876" y="2774731"/>
              <a:chExt cx="1481958" cy="894622"/>
            </a:xfrm>
          </p:grpSpPr>
          <p:sp>
            <p:nvSpPr>
              <p:cNvPr id="390" name="Freeform 389">
                <a:extLst>
                  <a:ext uri="{FF2B5EF4-FFF2-40B4-BE49-F238E27FC236}">
                    <a16:creationId xmlns:a16="http://schemas.microsoft.com/office/drawing/2014/main" id="{F5B5A25A-2C95-5B4C-8FB7-F605783EFA4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91" name="Oval 390">
                <a:extLst>
                  <a:ext uri="{FF2B5EF4-FFF2-40B4-BE49-F238E27FC236}">
                    <a16:creationId xmlns:a16="http://schemas.microsoft.com/office/drawing/2014/main" id="{2CA4169C-067D-4A49-A081-369DAD0C224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92" name="Group 391">
                <a:extLst>
                  <a:ext uri="{FF2B5EF4-FFF2-40B4-BE49-F238E27FC236}">
                    <a16:creationId xmlns:a16="http://schemas.microsoft.com/office/drawing/2014/main" id="{50519048-C46F-D546-9050-61CEAF77017E}"/>
                  </a:ext>
                </a:extLst>
              </p:cNvPr>
              <p:cNvGrpSpPr/>
              <p:nvPr/>
            </p:nvGrpSpPr>
            <p:grpSpPr>
              <a:xfrm>
                <a:off x="7713663" y="2848339"/>
                <a:ext cx="1042107" cy="425543"/>
                <a:chOff x="7786941" y="2884917"/>
                <a:chExt cx="897649" cy="353919"/>
              </a:xfrm>
            </p:grpSpPr>
            <p:sp>
              <p:nvSpPr>
                <p:cNvPr id="393" name="Freeform 392">
                  <a:extLst>
                    <a:ext uri="{FF2B5EF4-FFF2-40B4-BE49-F238E27FC236}">
                      <a16:creationId xmlns:a16="http://schemas.microsoft.com/office/drawing/2014/main" id="{49DCBD6C-E987-154F-AD91-DB2A356012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4" name="Freeform 393">
                  <a:extLst>
                    <a:ext uri="{FF2B5EF4-FFF2-40B4-BE49-F238E27FC236}">
                      <a16:creationId xmlns:a16="http://schemas.microsoft.com/office/drawing/2014/main" id="{14404909-E9A6-8C4B-9B51-D2EE4A4B84F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5" name="Freeform 394">
                  <a:extLst>
                    <a:ext uri="{FF2B5EF4-FFF2-40B4-BE49-F238E27FC236}">
                      <a16:creationId xmlns:a16="http://schemas.microsoft.com/office/drawing/2014/main" id="{292519AF-5EB3-DF4F-982E-EC0AA7D01C2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6" name="Freeform 395">
                  <a:extLst>
                    <a:ext uri="{FF2B5EF4-FFF2-40B4-BE49-F238E27FC236}">
                      <a16:creationId xmlns:a16="http://schemas.microsoft.com/office/drawing/2014/main" id="{EB30AB85-DF1C-CD4E-AD52-9098D09C7CE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7" name="Group 236">
              <a:extLst>
                <a:ext uri="{FF2B5EF4-FFF2-40B4-BE49-F238E27FC236}">
                  <a16:creationId xmlns:a16="http://schemas.microsoft.com/office/drawing/2014/main" id="{98728E54-1D17-4D45-A363-F346E81E05F7}"/>
                </a:ext>
              </a:extLst>
            </p:cNvPr>
            <p:cNvGrpSpPr/>
            <p:nvPr/>
          </p:nvGrpSpPr>
          <p:grpSpPr>
            <a:xfrm>
              <a:off x="5122533" y="4861037"/>
              <a:ext cx="496248" cy="260542"/>
              <a:chOff x="7493876" y="2774731"/>
              <a:chExt cx="1481958" cy="894622"/>
            </a:xfrm>
          </p:grpSpPr>
          <p:sp>
            <p:nvSpPr>
              <p:cNvPr id="383" name="Freeform 382">
                <a:extLst>
                  <a:ext uri="{FF2B5EF4-FFF2-40B4-BE49-F238E27FC236}">
                    <a16:creationId xmlns:a16="http://schemas.microsoft.com/office/drawing/2014/main" id="{CE4775B1-C508-CF42-AEA5-07A2A815F6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4" name="Oval 383">
                <a:extLst>
                  <a:ext uri="{FF2B5EF4-FFF2-40B4-BE49-F238E27FC236}">
                    <a16:creationId xmlns:a16="http://schemas.microsoft.com/office/drawing/2014/main" id="{92C69B4D-7678-184E-A724-7AD76CCE85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85" name="Group 384">
                <a:extLst>
                  <a:ext uri="{FF2B5EF4-FFF2-40B4-BE49-F238E27FC236}">
                    <a16:creationId xmlns:a16="http://schemas.microsoft.com/office/drawing/2014/main" id="{0E43C550-6DB2-3343-9C12-122696B8D873}"/>
                  </a:ext>
                </a:extLst>
              </p:cNvPr>
              <p:cNvGrpSpPr/>
              <p:nvPr/>
            </p:nvGrpSpPr>
            <p:grpSpPr>
              <a:xfrm>
                <a:off x="7713663" y="2848339"/>
                <a:ext cx="1042107" cy="425543"/>
                <a:chOff x="7786941" y="2884917"/>
                <a:chExt cx="897649" cy="353919"/>
              </a:xfrm>
            </p:grpSpPr>
            <p:sp>
              <p:nvSpPr>
                <p:cNvPr id="386" name="Freeform 385">
                  <a:extLst>
                    <a:ext uri="{FF2B5EF4-FFF2-40B4-BE49-F238E27FC236}">
                      <a16:creationId xmlns:a16="http://schemas.microsoft.com/office/drawing/2014/main" id="{1D2E27C1-1C8A-FE4C-9AED-47BBDC59C5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7" name="Freeform 386">
                  <a:extLst>
                    <a:ext uri="{FF2B5EF4-FFF2-40B4-BE49-F238E27FC236}">
                      <a16:creationId xmlns:a16="http://schemas.microsoft.com/office/drawing/2014/main" id="{4EEDA6B4-A3DC-D842-8F1F-A5E715D2B79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8" name="Freeform 387">
                  <a:extLst>
                    <a:ext uri="{FF2B5EF4-FFF2-40B4-BE49-F238E27FC236}">
                      <a16:creationId xmlns:a16="http://schemas.microsoft.com/office/drawing/2014/main" id="{ED38D75D-6112-D540-88E9-E2A095CC44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9" name="Freeform 388">
                  <a:extLst>
                    <a:ext uri="{FF2B5EF4-FFF2-40B4-BE49-F238E27FC236}">
                      <a16:creationId xmlns:a16="http://schemas.microsoft.com/office/drawing/2014/main" id="{33E74EAF-39D5-314C-B4A9-A9073DB5D3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8" name="Group 237">
              <a:extLst>
                <a:ext uri="{FF2B5EF4-FFF2-40B4-BE49-F238E27FC236}">
                  <a16:creationId xmlns:a16="http://schemas.microsoft.com/office/drawing/2014/main" id="{F485FA0C-AC91-3E4D-AA1D-2D248BAC624D}"/>
                </a:ext>
              </a:extLst>
            </p:cNvPr>
            <p:cNvGrpSpPr/>
            <p:nvPr/>
          </p:nvGrpSpPr>
          <p:grpSpPr>
            <a:xfrm>
              <a:off x="4450588" y="5823254"/>
              <a:ext cx="496248" cy="260542"/>
              <a:chOff x="7493876" y="2774731"/>
              <a:chExt cx="1481958" cy="894622"/>
            </a:xfrm>
          </p:grpSpPr>
          <p:sp>
            <p:nvSpPr>
              <p:cNvPr id="376" name="Freeform 375">
                <a:extLst>
                  <a:ext uri="{FF2B5EF4-FFF2-40B4-BE49-F238E27FC236}">
                    <a16:creationId xmlns:a16="http://schemas.microsoft.com/office/drawing/2014/main" id="{237EDD32-5C1C-FD4C-8E41-6323EE48F96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7" name="Oval 376">
                <a:extLst>
                  <a:ext uri="{FF2B5EF4-FFF2-40B4-BE49-F238E27FC236}">
                    <a16:creationId xmlns:a16="http://schemas.microsoft.com/office/drawing/2014/main" id="{3AA2CC76-F113-C14C-984F-346FA0D1B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8" name="Group 377">
                <a:extLst>
                  <a:ext uri="{FF2B5EF4-FFF2-40B4-BE49-F238E27FC236}">
                    <a16:creationId xmlns:a16="http://schemas.microsoft.com/office/drawing/2014/main" id="{7E39A53A-6A4C-9447-8041-9F0D2A00ED0E}"/>
                  </a:ext>
                </a:extLst>
              </p:cNvPr>
              <p:cNvGrpSpPr/>
              <p:nvPr/>
            </p:nvGrpSpPr>
            <p:grpSpPr>
              <a:xfrm>
                <a:off x="7713663" y="2848339"/>
                <a:ext cx="1042107" cy="425543"/>
                <a:chOff x="7786941" y="2884917"/>
                <a:chExt cx="897649" cy="353919"/>
              </a:xfrm>
            </p:grpSpPr>
            <p:sp>
              <p:nvSpPr>
                <p:cNvPr id="379" name="Freeform 378">
                  <a:extLst>
                    <a:ext uri="{FF2B5EF4-FFF2-40B4-BE49-F238E27FC236}">
                      <a16:creationId xmlns:a16="http://schemas.microsoft.com/office/drawing/2014/main" id="{FD65F441-AFFF-784A-9E7E-A12401A5055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0" name="Freeform 379">
                  <a:extLst>
                    <a:ext uri="{FF2B5EF4-FFF2-40B4-BE49-F238E27FC236}">
                      <a16:creationId xmlns:a16="http://schemas.microsoft.com/office/drawing/2014/main" id="{BDC2E7FE-33B7-6444-B08B-904F22DE214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1" name="Freeform 380">
                  <a:extLst>
                    <a:ext uri="{FF2B5EF4-FFF2-40B4-BE49-F238E27FC236}">
                      <a16:creationId xmlns:a16="http://schemas.microsoft.com/office/drawing/2014/main" id="{41F78A03-BAD1-9143-B9CC-1AB179094E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2" name="Freeform 381">
                  <a:extLst>
                    <a:ext uri="{FF2B5EF4-FFF2-40B4-BE49-F238E27FC236}">
                      <a16:creationId xmlns:a16="http://schemas.microsoft.com/office/drawing/2014/main" id="{64595B59-938C-5946-9606-2F6D25849D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9" name="Group 238">
              <a:extLst>
                <a:ext uri="{FF2B5EF4-FFF2-40B4-BE49-F238E27FC236}">
                  <a16:creationId xmlns:a16="http://schemas.microsoft.com/office/drawing/2014/main" id="{9DABF91B-74EC-F349-B2CC-4C1F22F9D513}"/>
                </a:ext>
              </a:extLst>
            </p:cNvPr>
            <p:cNvGrpSpPr/>
            <p:nvPr/>
          </p:nvGrpSpPr>
          <p:grpSpPr>
            <a:xfrm>
              <a:off x="4094463" y="5164346"/>
              <a:ext cx="496248" cy="260542"/>
              <a:chOff x="7493876" y="2774731"/>
              <a:chExt cx="1481958" cy="894622"/>
            </a:xfrm>
          </p:grpSpPr>
          <p:sp>
            <p:nvSpPr>
              <p:cNvPr id="369" name="Freeform 368">
                <a:extLst>
                  <a:ext uri="{FF2B5EF4-FFF2-40B4-BE49-F238E27FC236}">
                    <a16:creationId xmlns:a16="http://schemas.microsoft.com/office/drawing/2014/main" id="{BDEA1EA3-F38A-6B4E-B686-E5B780B466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0" name="Oval 369">
                <a:extLst>
                  <a:ext uri="{FF2B5EF4-FFF2-40B4-BE49-F238E27FC236}">
                    <a16:creationId xmlns:a16="http://schemas.microsoft.com/office/drawing/2014/main" id="{40277417-D775-4543-81D3-CBD8429CBC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1" name="Group 370">
                <a:extLst>
                  <a:ext uri="{FF2B5EF4-FFF2-40B4-BE49-F238E27FC236}">
                    <a16:creationId xmlns:a16="http://schemas.microsoft.com/office/drawing/2014/main" id="{12C08043-1778-D344-B495-58F751C8DA7E}"/>
                  </a:ext>
                </a:extLst>
              </p:cNvPr>
              <p:cNvGrpSpPr/>
              <p:nvPr/>
            </p:nvGrpSpPr>
            <p:grpSpPr>
              <a:xfrm>
                <a:off x="7713663" y="2848339"/>
                <a:ext cx="1042107" cy="425543"/>
                <a:chOff x="7786941" y="2884917"/>
                <a:chExt cx="897649" cy="353919"/>
              </a:xfrm>
            </p:grpSpPr>
            <p:sp>
              <p:nvSpPr>
                <p:cNvPr id="372" name="Freeform 371">
                  <a:extLst>
                    <a:ext uri="{FF2B5EF4-FFF2-40B4-BE49-F238E27FC236}">
                      <a16:creationId xmlns:a16="http://schemas.microsoft.com/office/drawing/2014/main" id="{AF8DCC46-AFF6-0D40-AA78-E93A5D6A57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3" name="Freeform 372">
                  <a:extLst>
                    <a:ext uri="{FF2B5EF4-FFF2-40B4-BE49-F238E27FC236}">
                      <a16:creationId xmlns:a16="http://schemas.microsoft.com/office/drawing/2014/main" id="{42D06E2B-58AF-804D-B3AC-A51B2995006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4" name="Freeform 373">
                  <a:extLst>
                    <a:ext uri="{FF2B5EF4-FFF2-40B4-BE49-F238E27FC236}">
                      <a16:creationId xmlns:a16="http://schemas.microsoft.com/office/drawing/2014/main" id="{C85306DF-5055-4A49-A2D5-B311428D9DA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5" name="Freeform 374">
                  <a:extLst>
                    <a:ext uri="{FF2B5EF4-FFF2-40B4-BE49-F238E27FC236}">
                      <a16:creationId xmlns:a16="http://schemas.microsoft.com/office/drawing/2014/main" id="{6886B3FF-5963-1C43-9ED1-FAFD9E75F4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40" name="Text Box 8">
              <a:extLst>
                <a:ext uri="{FF2B5EF4-FFF2-40B4-BE49-F238E27FC236}">
                  <a16:creationId xmlns:a16="http://schemas.microsoft.com/office/drawing/2014/main" id="{CA617F7E-E61C-4A43-A504-B5C466B5B3B7}"/>
                </a:ext>
              </a:extLst>
            </p:cNvPr>
            <p:cNvSpPr txBox="1">
              <a:spLocks noChangeArrowheads="1"/>
            </p:cNvSpPr>
            <p:nvPr/>
          </p:nvSpPr>
          <p:spPr bwMode="auto">
            <a:xfrm>
              <a:off x="3019425" y="3594045"/>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cs typeface="+mn-cs"/>
                </a:rPr>
                <a:t>source</a:t>
              </a:r>
              <a:endParaRPr kumimoji="0" lang="en-US" altLang="en-US" sz="2000" b="0" i="1" u="none" strike="noStrike" kern="120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cs typeface="+mn-cs"/>
              </a:endParaRPr>
            </a:p>
          </p:txBody>
        </p:sp>
        <p:sp>
          <p:nvSpPr>
            <p:cNvPr id="241" name="Freeform 10">
              <a:extLst>
                <a:ext uri="{FF2B5EF4-FFF2-40B4-BE49-F238E27FC236}">
                  <a16:creationId xmlns:a16="http://schemas.microsoft.com/office/drawing/2014/main" id="{0F2A6D6D-FD54-8441-8EE4-93E3032F7331}"/>
                </a:ext>
              </a:extLst>
            </p:cNvPr>
            <p:cNvSpPr>
              <a:spLocks/>
            </p:cNvSpPr>
            <p:nvPr/>
          </p:nvSpPr>
          <p:spPr bwMode="auto">
            <a:xfrm flipH="1">
              <a:off x="2481263" y="3925832"/>
              <a:ext cx="326408" cy="1262816"/>
            </a:xfrm>
            <a:custGeom>
              <a:avLst/>
              <a:gdLst>
                <a:gd name="T0" fmla="*/ 2147483647 w 12213"/>
                <a:gd name="T1" fmla="*/ 2147483647 h 10000"/>
                <a:gd name="T2" fmla="*/ 0 w 12213"/>
                <a:gd name="T3" fmla="*/ 0 h 10000"/>
                <a:gd name="T4" fmla="*/ 0 w 12213"/>
                <a:gd name="T5" fmla="*/ 2147483647 h 10000"/>
                <a:gd name="T6" fmla="*/ 2147483647 w 12213"/>
                <a:gd name="T7" fmla="*/ 2147483647 h 10000"/>
                <a:gd name="T8" fmla="*/ 2147483647 w 12213"/>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3" h="10000">
                  <a:moveTo>
                    <a:pt x="11726" y="4661"/>
                  </a:moveTo>
                  <a:lnTo>
                    <a:pt x="0" y="0"/>
                  </a:lnTo>
                  <a:lnTo>
                    <a:pt x="0" y="10000"/>
                  </a:lnTo>
                  <a:lnTo>
                    <a:pt x="12213" y="6473"/>
                  </a:lnTo>
                  <a:lnTo>
                    <a:pt x="11726" y="4661"/>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2" name="Rectangle 23">
              <a:extLst>
                <a:ext uri="{FF2B5EF4-FFF2-40B4-BE49-F238E27FC236}">
                  <a16:creationId xmlns:a16="http://schemas.microsoft.com/office/drawing/2014/main" id="{DC6E8990-AF84-814A-9D80-6AD45A37499C}"/>
                </a:ext>
              </a:extLst>
            </p:cNvPr>
            <p:cNvSpPr>
              <a:spLocks noChangeArrowheads="1"/>
            </p:cNvSpPr>
            <p:nvPr/>
          </p:nvSpPr>
          <p:spPr bwMode="auto">
            <a:xfrm>
              <a:off x="2854326" y="3909956"/>
              <a:ext cx="1062368" cy="12906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3" name="Rectangle 24">
              <a:extLst>
                <a:ext uri="{FF2B5EF4-FFF2-40B4-BE49-F238E27FC236}">
                  <a16:creationId xmlns:a16="http://schemas.microsoft.com/office/drawing/2014/main" id="{95E55C84-C49E-3943-9F63-9BEC1F22570E}"/>
                </a:ext>
              </a:extLst>
            </p:cNvPr>
            <p:cNvSpPr>
              <a:spLocks noChangeArrowheads="1"/>
            </p:cNvSpPr>
            <p:nvPr/>
          </p:nvSpPr>
          <p:spPr bwMode="auto">
            <a:xfrm>
              <a:off x="2814638" y="3949645"/>
              <a:ext cx="1066800" cy="1231900"/>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4" name="Line 25">
              <a:extLst>
                <a:ext uri="{FF2B5EF4-FFF2-40B4-BE49-F238E27FC236}">
                  <a16:creationId xmlns:a16="http://schemas.microsoft.com/office/drawing/2014/main" id="{CCF93ADE-A301-C143-8C67-E051B1982D1A}"/>
                </a:ext>
              </a:extLst>
            </p:cNvPr>
            <p:cNvSpPr>
              <a:spLocks noChangeShapeType="1"/>
            </p:cNvSpPr>
            <p:nvPr/>
          </p:nvSpPr>
          <p:spPr bwMode="auto">
            <a:xfrm>
              <a:off x="2814638" y="42274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5" name="Text Box 26">
              <a:extLst>
                <a:ext uri="{FF2B5EF4-FFF2-40B4-BE49-F238E27FC236}">
                  <a16:creationId xmlns:a16="http://schemas.microsoft.com/office/drawing/2014/main" id="{42EB455E-53D5-394F-8D6D-3CD680F09514}"/>
                </a:ext>
              </a:extLst>
            </p:cNvPr>
            <p:cNvSpPr txBox="1">
              <a:spLocks noChangeArrowheads="1"/>
            </p:cNvSpPr>
            <p:nvPr/>
          </p:nvSpPr>
          <p:spPr bwMode="auto">
            <a:xfrm>
              <a:off x="2773604" y="3957054"/>
              <a:ext cx="1104900" cy="1274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application</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A3"/>
                  </a:solidFill>
                  <a:effectLst/>
                  <a:uLnTx/>
                  <a:uFillTx/>
                  <a:latin typeface="Arial" charset="0"/>
                  <a:ea typeface="ＭＳ Ｐゴシック" charset="0"/>
                </a:rPr>
                <a:t>TCP</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network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physical</a:t>
              </a:r>
            </a:p>
          </p:txBody>
        </p:sp>
        <p:grpSp>
          <p:nvGrpSpPr>
            <p:cNvPr id="246" name="Group 190">
              <a:extLst>
                <a:ext uri="{FF2B5EF4-FFF2-40B4-BE49-F238E27FC236}">
                  <a16:creationId xmlns:a16="http://schemas.microsoft.com/office/drawing/2014/main" id="{8BA07847-1FE2-924D-A5E8-177866F607CF}"/>
                </a:ext>
              </a:extLst>
            </p:cNvPr>
            <p:cNvGrpSpPr>
              <a:grpSpLocks/>
            </p:cNvGrpSpPr>
            <p:nvPr/>
          </p:nvGrpSpPr>
          <p:grpSpPr bwMode="auto">
            <a:xfrm flipH="1">
              <a:off x="2151063" y="4424307"/>
              <a:ext cx="673100" cy="701675"/>
              <a:chOff x="-44" y="1473"/>
              <a:chExt cx="981" cy="1105"/>
            </a:xfrm>
          </p:grpSpPr>
          <p:pic>
            <p:nvPicPr>
              <p:cNvPr id="367" name="Picture 191" descr="desktop_computer_stylized_medium">
                <a:extLst>
                  <a:ext uri="{FF2B5EF4-FFF2-40B4-BE49-F238E27FC236}">
                    <a16:creationId xmlns:a16="http://schemas.microsoft.com/office/drawing/2014/main" id="{D956BEE7-202E-E34B-AB91-3BD63A623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92">
                <a:extLst>
                  <a:ext uri="{FF2B5EF4-FFF2-40B4-BE49-F238E27FC236}">
                    <a16:creationId xmlns:a16="http://schemas.microsoft.com/office/drawing/2014/main" id="{F17D9F48-C0E3-0D40-9073-0128DAB7053E}"/>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47" name="Line 25">
              <a:extLst>
                <a:ext uri="{FF2B5EF4-FFF2-40B4-BE49-F238E27FC236}">
                  <a16:creationId xmlns:a16="http://schemas.microsoft.com/office/drawing/2014/main" id="{74193E7E-ABF4-AB48-B6B3-AD7103E05A80}"/>
                </a:ext>
              </a:extLst>
            </p:cNvPr>
            <p:cNvSpPr>
              <a:spLocks noChangeShapeType="1"/>
            </p:cNvSpPr>
            <p:nvPr/>
          </p:nvSpPr>
          <p:spPr bwMode="auto">
            <a:xfrm>
              <a:off x="2819400" y="4456057"/>
              <a:ext cx="105886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8" name="Line 25">
              <a:extLst>
                <a:ext uri="{FF2B5EF4-FFF2-40B4-BE49-F238E27FC236}">
                  <a16:creationId xmlns:a16="http://schemas.microsoft.com/office/drawing/2014/main" id="{CB00E451-A7AE-EE4F-8835-AF9F763069D9}"/>
                </a:ext>
              </a:extLst>
            </p:cNvPr>
            <p:cNvSpPr>
              <a:spLocks noChangeShapeType="1"/>
            </p:cNvSpPr>
            <p:nvPr/>
          </p:nvSpPr>
          <p:spPr bwMode="auto">
            <a:xfrm>
              <a:off x="2824163" y="46846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9" name="Line 25">
              <a:extLst>
                <a:ext uri="{FF2B5EF4-FFF2-40B4-BE49-F238E27FC236}">
                  <a16:creationId xmlns:a16="http://schemas.microsoft.com/office/drawing/2014/main" id="{9325FC7F-231E-2049-993E-53047EAC0AA3}"/>
                </a:ext>
              </a:extLst>
            </p:cNvPr>
            <p:cNvSpPr>
              <a:spLocks noChangeShapeType="1"/>
            </p:cNvSpPr>
            <p:nvPr/>
          </p:nvSpPr>
          <p:spPr bwMode="auto">
            <a:xfrm>
              <a:off x="2827338" y="4924370"/>
              <a:ext cx="10604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50" name="Group 3">
              <a:extLst>
                <a:ext uri="{FF2B5EF4-FFF2-40B4-BE49-F238E27FC236}">
                  <a16:creationId xmlns:a16="http://schemas.microsoft.com/office/drawing/2014/main" id="{91CBB0DC-066D-D545-9A42-554B9369F9E7}"/>
                </a:ext>
              </a:extLst>
            </p:cNvPr>
            <p:cNvGrpSpPr>
              <a:grpSpLocks/>
            </p:cNvGrpSpPr>
            <p:nvPr/>
          </p:nvGrpSpPr>
          <p:grpSpPr bwMode="auto">
            <a:xfrm>
              <a:off x="7794625" y="3673978"/>
              <a:ext cx="2047875" cy="1620287"/>
              <a:chOff x="4882752" y="4007261"/>
              <a:chExt cx="2046816" cy="1619544"/>
            </a:xfrm>
          </p:grpSpPr>
          <p:sp>
            <p:nvSpPr>
              <p:cNvPr id="267" name="Text Box 54">
                <a:extLst>
                  <a:ext uri="{FF2B5EF4-FFF2-40B4-BE49-F238E27FC236}">
                    <a16:creationId xmlns:a16="http://schemas.microsoft.com/office/drawing/2014/main" id="{4B1FADB6-C548-2742-A709-144F432B18A8}"/>
                  </a:ext>
                </a:extLst>
              </p:cNvPr>
              <p:cNvSpPr txBox="1">
                <a:spLocks noChangeArrowheads="1"/>
              </p:cNvSpPr>
              <p:nvPr/>
            </p:nvSpPr>
            <p:spPr bwMode="auto">
              <a:xfrm>
                <a:off x="4882752" y="4007261"/>
                <a:ext cx="12260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cs typeface="+mn-cs"/>
                  </a:rPr>
                  <a:t>destination</a:t>
                </a:r>
                <a:endParaRPr kumimoji="0" lang="en-US" altLang="en-US" sz="2000" b="0" i="1" u="none" strike="noStrike" kern="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cs typeface="+mn-cs"/>
                </a:endParaRPr>
              </a:p>
            </p:txBody>
          </p:sp>
          <p:grpSp>
            <p:nvGrpSpPr>
              <p:cNvPr id="268" name="Group 2">
                <a:extLst>
                  <a:ext uri="{FF2B5EF4-FFF2-40B4-BE49-F238E27FC236}">
                    <a16:creationId xmlns:a16="http://schemas.microsoft.com/office/drawing/2014/main" id="{8402BF20-88C0-8D4F-80FD-F2C70469D90E}"/>
                  </a:ext>
                </a:extLst>
              </p:cNvPr>
              <p:cNvGrpSpPr>
                <a:grpSpLocks/>
              </p:cNvGrpSpPr>
              <p:nvPr/>
            </p:nvGrpSpPr>
            <p:grpSpPr bwMode="auto">
              <a:xfrm>
                <a:off x="4927179" y="4319856"/>
                <a:ext cx="2002389" cy="1306949"/>
                <a:chOff x="1305623" y="4714561"/>
                <a:chExt cx="2002389" cy="1306949"/>
              </a:xfrm>
            </p:grpSpPr>
            <p:sp>
              <p:nvSpPr>
                <p:cNvPr id="269" name="Freeform 10">
                  <a:extLst>
                    <a:ext uri="{FF2B5EF4-FFF2-40B4-BE49-F238E27FC236}">
                      <a16:creationId xmlns:a16="http://schemas.microsoft.com/office/drawing/2014/main" id="{7DDAA735-CA37-A94C-8CA1-EF813CE4531A}"/>
                    </a:ext>
                  </a:extLst>
                </p:cNvPr>
                <p:cNvSpPr>
                  <a:spLocks/>
                </p:cNvSpPr>
                <p:nvPr/>
              </p:nvSpPr>
              <p:spPr bwMode="auto">
                <a:xfrm>
                  <a:off x="2426569" y="4714561"/>
                  <a:ext cx="288261" cy="1290044"/>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0" name="Rectangle 23">
                  <a:extLst>
                    <a:ext uri="{FF2B5EF4-FFF2-40B4-BE49-F238E27FC236}">
                      <a16:creationId xmlns:a16="http://schemas.microsoft.com/office/drawing/2014/main" id="{BF86F11D-FABB-9D40-B265-1177D7DBB798}"/>
                    </a:ext>
                  </a:extLst>
                </p:cNvPr>
                <p:cNvSpPr>
                  <a:spLocks noChangeArrowheads="1"/>
                </p:cNvSpPr>
                <p:nvPr/>
              </p:nvSpPr>
              <p:spPr bwMode="auto">
                <a:xfrm>
                  <a:off x="1398616" y="4722494"/>
                  <a:ext cx="1045433" cy="12712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1" name="Rectangle 24">
                  <a:extLst>
                    <a:ext uri="{FF2B5EF4-FFF2-40B4-BE49-F238E27FC236}">
                      <a16:creationId xmlns:a16="http://schemas.microsoft.com/office/drawing/2014/main" id="{2212FAEC-F044-1C4B-8B14-241E43D2CF89}"/>
                    </a:ext>
                  </a:extLst>
                </p:cNvPr>
                <p:cNvSpPr>
                  <a:spLocks noChangeArrowheads="1"/>
                </p:cNvSpPr>
                <p:nvPr/>
              </p:nvSpPr>
              <p:spPr bwMode="auto">
                <a:xfrm>
                  <a:off x="1341249" y="4752754"/>
                  <a:ext cx="1067215" cy="1231976"/>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2" name="Line 25">
                  <a:extLst>
                    <a:ext uri="{FF2B5EF4-FFF2-40B4-BE49-F238E27FC236}">
                      <a16:creationId xmlns:a16="http://schemas.microsoft.com/office/drawing/2014/main" id="{DC3501DC-43AA-8B44-B7F6-96A070284A31}"/>
                    </a:ext>
                  </a:extLst>
                </p:cNvPr>
                <p:cNvSpPr>
                  <a:spLocks noChangeShapeType="1"/>
                </p:cNvSpPr>
                <p:nvPr/>
              </p:nvSpPr>
              <p:spPr bwMode="auto">
                <a:xfrm>
                  <a:off x="1341249" y="50313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Text Box 26">
                  <a:extLst>
                    <a:ext uri="{FF2B5EF4-FFF2-40B4-BE49-F238E27FC236}">
                      <a16:creationId xmlns:a16="http://schemas.microsoft.com/office/drawing/2014/main" id="{69C842DB-6938-8446-A480-C9D5EA9045C0}"/>
                    </a:ext>
                  </a:extLst>
                </p:cNvPr>
                <p:cNvSpPr txBox="1">
                  <a:spLocks noChangeArrowheads="1"/>
                </p:cNvSpPr>
                <p:nvPr/>
              </p:nvSpPr>
              <p:spPr bwMode="auto">
                <a:xfrm>
                  <a:off x="1305623" y="4747333"/>
                  <a:ext cx="1104329" cy="1274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application</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A3"/>
                      </a:solidFill>
                      <a:effectLst/>
                      <a:uLnTx/>
                      <a:uFillTx/>
                      <a:latin typeface="Arial" charset="0"/>
                      <a:ea typeface="ＭＳ Ｐゴシック" charset="0"/>
                    </a:rPr>
                    <a:t>TCP</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network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link</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lumMod val="75000"/>
                        </a:srgbClr>
                      </a:solidFill>
                      <a:effectLst/>
                      <a:uLnTx/>
                      <a:uFillTx/>
                      <a:latin typeface="Arial" charset="0"/>
                      <a:ea typeface="ＭＳ Ｐゴシック" charset="0"/>
                    </a:rPr>
                    <a:t>physical</a:t>
                  </a:r>
                </a:p>
              </p:txBody>
            </p:sp>
            <p:grpSp>
              <p:nvGrpSpPr>
                <p:cNvPr id="274" name="Group 190">
                  <a:extLst>
                    <a:ext uri="{FF2B5EF4-FFF2-40B4-BE49-F238E27FC236}">
                      <a16:creationId xmlns:a16="http://schemas.microsoft.com/office/drawing/2014/main" id="{C39AA8F4-A384-D14F-835C-118627DBC0E2}"/>
                    </a:ext>
                  </a:extLst>
                </p:cNvPr>
                <p:cNvGrpSpPr>
                  <a:grpSpLocks/>
                </p:cNvGrpSpPr>
                <p:nvPr/>
              </p:nvGrpSpPr>
              <p:grpSpPr bwMode="auto">
                <a:xfrm flipH="1">
                  <a:off x="2634682" y="5076164"/>
                  <a:ext cx="673330" cy="701684"/>
                  <a:chOff x="-44" y="1473"/>
                  <a:chExt cx="981" cy="1105"/>
                </a:xfrm>
              </p:grpSpPr>
              <p:pic>
                <p:nvPicPr>
                  <p:cNvPr id="365" name="Picture 191" descr="desktop_computer_stylized_medium">
                    <a:extLst>
                      <a:ext uri="{FF2B5EF4-FFF2-40B4-BE49-F238E27FC236}">
                        <a16:creationId xmlns:a16="http://schemas.microsoft.com/office/drawing/2014/main" id="{75D69348-5F97-F745-AD7B-8737FF9EC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92">
                    <a:extLst>
                      <a:ext uri="{FF2B5EF4-FFF2-40B4-BE49-F238E27FC236}">
                        <a16:creationId xmlns:a16="http://schemas.microsoft.com/office/drawing/2014/main" id="{DE7B5F06-F0E7-0B4D-B440-DE1381D866D5}"/>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31" name="Line 25">
                  <a:extLst>
                    <a:ext uri="{FF2B5EF4-FFF2-40B4-BE49-F238E27FC236}">
                      <a16:creationId xmlns:a16="http://schemas.microsoft.com/office/drawing/2014/main" id="{B63E05C1-D79C-3140-8770-0DC5B61A7B3F}"/>
                    </a:ext>
                  </a:extLst>
                </p:cNvPr>
                <p:cNvSpPr>
                  <a:spLocks noChangeShapeType="1"/>
                </p:cNvSpPr>
                <p:nvPr/>
              </p:nvSpPr>
              <p:spPr bwMode="auto">
                <a:xfrm>
                  <a:off x="1345720" y="5260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56" name="Line 25">
                  <a:extLst>
                    <a:ext uri="{FF2B5EF4-FFF2-40B4-BE49-F238E27FC236}">
                      <a16:creationId xmlns:a16="http://schemas.microsoft.com/office/drawing/2014/main" id="{0DB8D764-C7DD-D749-8DAA-C861760CFB91}"/>
                    </a:ext>
                  </a:extLst>
                </p:cNvPr>
                <p:cNvSpPr>
                  <a:spLocks noChangeShapeType="1"/>
                </p:cNvSpPr>
                <p:nvPr/>
              </p:nvSpPr>
              <p:spPr bwMode="auto">
                <a:xfrm>
                  <a:off x="1350191" y="54891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4" name="Line 25">
                  <a:extLst>
                    <a:ext uri="{FF2B5EF4-FFF2-40B4-BE49-F238E27FC236}">
                      <a16:creationId xmlns:a16="http://schemas.microsoft.com/office/drawing/2014/main" id="{89F6EF96-2E93-7247-8F32-49111F2DD241}"/>
                    </a:ext>
                  </a:extLst>
                </p:cNvPr>
                <p:cNvSpPr>
                  <a:spLocks noChangeShapeType="1"/>
                </p:cNvSpPr>
                <p:nvPr/>
              </p:nvSpPr>
              <p:spPr bwMode="auto">
                <a:xfrm>
                  <a:off x="1354662" y="5728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sp>
          <p:nvSpPr>
            <p:cNvPr id="251" name="Freeform 6">
              <a:extLst>
                <a:ext uri="{FF2B5EF4-FFF2-40B4-BE49-F238E27FC236}">
                  <a16:creationId xmlns:a16="http://schemas.microsoft.com/office/drawing/2014/main" id="{166198F4-4235-5446-BB65-8864D4EEC9A1}"/>
                </a:ext>
              </a:extLst>
            </p:cNvPr>
            <p:cNvSpPr>
              <a:spLocks/>
            </p:cNvSpPr>
            <p:nvPr/>
          </p:nvSpPr>
          <p:spPr bwMode="auto">
            <a:xfrm>
              <a:off x="4581324" y="4994579"/>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Freeform 91">
              <a:extLst>
                <a:ext uri="{FF2B5EF4-FFF2-40B4-BE49-F238E27FC236}">
                  <a16:creationId xmlns:a16="http://schemas.microsoft.com/office/drawing/2014/main" id="{53DCE39E-C8A8-5641-9833-00C813F7C6B4}"/>
                </a:ext>
              </a:extLst>
            </p:cNvPr>
            <p:cNvSpPr>
              <a:spLocks/>
            </p:cNvSpPr>
            <p:nvPr/>
          </p:nvSpPr>
          <p:spPr bwMode="auto">
            <a:xfrm>
              <a:off x="5622724" y="4988229"/>
              <a:ext cx="506413"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3" name="Freeform 92">
              <a:extLst>
                <a:ext uri="{FF2B5EF4-FFF2-40B4-BE49-F238E27FC236}">
                  <a16:creationId xmlns:a16="http://schemas.microsoft.com/office/drawing/2014/main" id="{9E088270-3C1F-CF47-B4CB-AED303A1AA5C}"/>
                </a:ext>
              </a:extLst>
            </p:cNvPr>
            <p:cNvSpPr>
              <a:spLocks/>
            </p:cNvSpPr>
            <p:nvPr/>
          </p:nvSpPr>
          <p:spPr bwMode="auto">
            <a:xfrm>
              <a:off x="4557512" y="5380342"/>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93">
              <a:extLst>
                <a:ext uri="{FF2B5EF4-FFF2-40B4-BE49-F238E27FC236}">
                  <a16:creationId xmlns:a16="http://schemas.microsoft.com/office/drawing/2014/main" id="{D4F6429E-0B93-254B-B841-2127CDD89072}"/>
                </a:ext>
              </a:extLst>
            </p:cNvPr>
            <p:cNvSpPr>
              <a:spLocks/>
            </p:cNvSpPr>
            <p:nvPr/>
          </p:nvSpPr>
          <p:spPr bwMode="auto">
            <a:xfrm>
              <a:off x="5505249" y="5356529"/>
              <a:ext cx="630238"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Freeform 94">
              <a:extLst>
                <a:ext uri="{FF2B5EF4-FFF2-40B4-BE49-F238E27FC236}">
                  <a16:creationId xmlns:a16="http://schemas.microsoft.com/office/drawing/2014/main" id="{2BEA6A4B-6ACC-E548-AF57-1F438259AC44}"/>
                </a:ext>
              </a:extLst>
            </p:cNvPr>
            <p:cNvSpPr>
              <a:spLocks/>
            </p:cNvSpPr>
            <p:nvPr/>
          </p:nvSpPr>
          <p:spPr bwMode="auto">
            <a:xfrm>
              <a:off x="6173587" y="5410504"/>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6" name="Freeform 95">
              <a:extLst>
                <a:ext uri="{FF2B5EF4-FFF2-40B4-BE49-F238E27FC236}">
                  <a16:creationId xmlns:a16="http://schemas.microsoft.com/office/drawing/2014/main" id="{E3BE3C0E-7D89-C047-99C2-2E6475D4FD80}"/>
                </a:ext>
              </a:extLst>
            </p:cNvPr>
            <p:cNvSpPr>
              <a:spLocks/>
            </p:cNvSpPr>
            <p:nvPr/>
          </p:nvSpPr>
          <p:spPr bwMode="auto">
            <a:xfrm>
              <a:off x="4936923" y="5943904"/>
              <a:ext cx="970395" cy="81756"/>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96">
              <a:extLst>
                <a:ext uri="{FF2B5EF4-FFF2-40B4-BE49-F238E27FC236}">
                  <a16:creationId xmlns:a16="http://schemas.microsoft.com/office/drawing/2014/main" id="{4762AE60-0604-904D-A97A-70A37FFB5995}"/>
                </a:ext>
              </a:extLst>
            </p:cNvPr>
            <p:cNvSpPr>
              <a:spLocks/>
            </p:cNvSpPr>
            <p:nvPr/>
          </p:nvSpPr>
          <p:spPr bwMode="auto">
            <a:xfrm>
              <a:off x="4400349" y="5424888"/>
              <a:ext cx="193675" cy="404716"/>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Freeform 7">
              <a:extLst>
                <a:ext uri="{FF2B5EF4-FFF2-40B4-BE49-F238E27FC236}">
                  <a16:creationId xmlns:a16="http://schemas.microsoft.com/office/drawing/2014/main" id="{65218BE6-60A3-C64E-AE98-FE5F4FDCBA69}"/>
                </a:ext>
              </a:extLst>
            </p:cNvPr>
            <p:cNvSpPr>
              <a:spLocks/>
            </p:cNvSpPr>
            <p:nvPr/>
          </p:nvSpPr>
          <p:spPr bwMode="auto">
            <a:xfrm>
              <a:off x="3329610" y="4423977"/>
              <a:ext cx="5073926" cy="1298611"/>
            </a:xfrm>
            <a:custGeom>
              <a:avLst/>
              <a:gdLst>
                <a:gd name="T0" fmla="*/ 0 w 5156094"/>
                <a:gd name="T1" fmla="*/ 0 h 1509215"/>
                <a:gd name="T2" fmla="*/ 6961 w 5156094"/>
                <a:gd name="T3" fmla="*/ 1168047 h 1509215"/>
                <a:gd name="T4" fmla="*/ 1131015 w 5156094"/>
                <a:gd name="T5" fmla="*/ 1170389 h 1509215"/>
                <a:gd name="T6" fmla="*/ 1755021 w 5156094"/>
                <a:gd name="T7" fmla="*/ 1490285 h 1509215"/>
                <a:gd name="T8" fmla="*/ 2207298 w 5156094"/>
                <a:gd name="T9" fmla="*/ 1510706 h 1509215"/>
                <a:gd name="T10" fmla="*/ 2988945 w 5156094"/>
                <a:gd name="T11" fmla="*/ 1198737 h 1509215"/>
                <a:gd name="T12" fmla="*/ 3391674 w 5156094"/>
                <a:gd name="T13" fmla="*/ 1210330 h 1509215"/>
                <a:gd name="T14" fmla="*/ 5156412 w 5156094"/>
                <a:gd name="T15" fmla="*/ 1199641 h 1509215"/>
                <a:gd name="T16" fmla="*/ 5126696 w 5156094"/>
                <a:gd name="T17" fmla="*/ 64147 h 1509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207163 w 5156094"/>
                <a:gd name="connsiteY4" fmla="*/ 1509215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5156094 w 5156094"/>
                <a:gd name="connsiteY6" fmla="*/ 1198456 h 1559667"/>
                <a:gd name="connsiteX7" fmla="*/ 5126381 w 5156094"/>
                <a:gd name="connsiteY7" fmla="*/ 64084 h 155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6094" h="1559667">
                  <a:moveTo>
                    <a:pt x="0" y="0"/>
                  </a:moveTo>
                  <a:cubicBezTo>
                    <a:pt x="2320" y="388965"/>
                    <a:pt x="4641" y="777929"/>
                    <a:pt x="6961" y="1166894"/>
                  </a:cubicBezTo>
                  <a:lnTo>
                    <a:pt x="1130946" y="1169234"/>
                  </a:lnTo>
                  <a:lnTo>
                    <a:pt x="1824854" y="1559667"/>
                  </a:lnTo>
                  <a:lnTo>
                    <a:pt x="2145216" y="1553959"/>
                  </a:lnTo>
                  <a:lnTo>
                    <a:pt x="2930257" y="1152811"/>
                  </a:lnTo>
                  <a:lnTo>
                    <a:pt x="5156094" y="1198456"/>
                  </a:lnTo>
                  <a:lnTo>
                    <a:pt x="5126381" y="64084"/>
                  </a:lnTo>
                </a:path>
              </a:pathLst>
            </a:custGeom>
            <a:noFill/>
            <a:ln w="22225">
              <a:solidFill>
                <a:srgbClr val="000090"/>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59" name="Group 258">
              <a:extLst>
                <a:ext uri="{FF2B5EF4-FFF2-40B4-BE49-F238E27FC236}">
                  <a16:creationId xmlns:a16="http://schemas.microsoft.com/office/drawing/2014/main" id="{BA9F4108-2318-8145-849E-8BAD67BD3C2B}"/>
                </a:ext>
              </a:extLst>
            </p:cNvPr>
            <p:cNvGrpSpPr/>
            <p:nvPr/>
          </p:nvGrpSpPr>
          <p:grpSpPr>
            <a:xfrm>
              <a:off x="5868328" y="5862061"/>
              <a:ext cx="496248" cy="260542"/>
              <a:chOff x="7493876" y="2774731"/>
              <a:chExt cx="1481958" cy="894622"/>
            </a:xfrm>
          </p:grpSpPr>
          <p:sp>
            <p:nvSpPr>
              <p:cNvPr id="260" name="Freeform 259">
                <a:extLst>
                  <a:ext uri="{FF2B5EF4-FFF2-40B4-BE49-F238E27FC236}">
                    <a16:creationId xmlns:a16="http://schemas.microsoft.com/office/drawing/2014/main" id="{A9497A97-449F-CB45-B630-229DEE85F9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1" name="Oval 260">
                <a:extLst>
                  <a:ext uri="{FF2B5EF4-FFF2-40B4-BE49-F238E27FC236}">
                    <a16:creationId xmlns:a16="http://schemas.microsoft.com/office/drawing/2014/main" id="{BCDE6187-B288-FC4A-9C8F-9422766377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2" name="Group 261">
                <a:extLst>
                  <a:ext uri="{FF2B5EF4-FFF2-40B4-BE49-F238E27FC236}">
                    <a16:creationId xmlns:a16="http://schemas.microsoft.com/office/drawing/2014/main" id="{C73034EC-E40A-6648-92A0-7262DE08A4CB}"/>
                  </a:ext>
                </a:extLst>
              </p:cNvPr>
              <p:cNvGrpSpPr/>
              <p:nvPr/>
            </p:nvGrpSpPr>
            <p:grpSpPr>
              <a:xfrm>
                <a:off x="7713663" y="2848339"/>
                <a:ext cx="1042107" cy="425543"/>
                <a:chOff x="7786941" y="2884917"/>
                <a:chExt cx="897649" cy="353919"/>
              </a:xfrm>
            </p:grpSpPr>
            <p:sp>
              <p:nvSpPr>
                <p:cNvPr id="263" name="Freeform 262">
                  <a:extLst>
                    <a:ext uri="{FF2B5EF4-FFF2-40B4-BE49-F238E27FC236}">
                      <a16:creationId xmlns:a16="http://schemas.microsoft.com/office/drawing/2014/main" id="{182D8880-3D63-F346-B7BB-1267F093CA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 name="Freeform 263">
                  <a:extLst>
                    <a:ext uri="{FF2B5EF4-FFF2-40B4-BE49-F238E27FC236}">
                      <a16:creationId xmlns:a16="http://schemas.microsoft.com/office/drawing/2014/main" id="{E38BC1DC-FFC3-CA42-98B9-07E8C5E84B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 name="Freeform 264">
                  <a:extLst>
                    <a:ext uri="{FF2B5EF4-FFF2-40B4-BE49-F238E27FC236}">
                      <a16:creationId xmlns:a16="http://schemas.microsoft.com/office/drawing/2014/main" id="{30D56D8E-C34F-4F47-9E6C-D516E06290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Freeform 265">
                  <a:extLst>
                    <a:ext uri="{FF2B5EF4-FFF2-40B4-BE49-F238E27FC236}">
                      <a16:creationId xmlns:a16="http://schemas.microsoft.com/office/drawing/2014/main" id="{C2B06637-7BFA-2849-A10B-4A03CB76E58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0590" y="272143"/>
            <a:ext cx="11393310" cy="894622"/>
          </a:xfrm>
        </p:spPr>
        <p:txBody>
          <a:bodyPr>
            <a:normAutofit/>
          </a:bodyPr>
          <a:lstStyle/>
          <a:p>
            <a:r>
              <a:rPr lang="en-US" sz="4800" dirty="0"/>
              <a:t>Explicit congestion notification </a:t>
            </a:r>
            <a:r>
              <a:rPr lang="en-US" sz="3600" dirty="0"/>
              <a:t>(ECN)</a:t>
            </a:r>
            <a:endParaRPr lang="en-US" sz="4400" b="0" dirty="0"/>
          </a:p>
        </p:txBody>
      </p:sp>
      <p:sp>
        <p:nvSpPr>
          <p:cNvPr id="6" name="Rectangle 4">
            <a:extLst>
              <a:ext uri="{FF2B5EF4-FFF2-40B4-BE49-F238E27FC236}">
                <a16:creationId xmlns:a16="http://schemas.microsoft.com/office/drawing/2014/main" id="{A22F5639-C13F-8347-B6CF-B5A700C7EA84}"/>
              </a:ext>
            </a:extLst>
          </p:cNvPr>
          <p:cNvSpPr txBox="1">
            <a:spLocks noChangeArrowheads="1"/>
          </p:cNvSpPr>
          <p:nvPr/>
        </p:nvSpPr>
        <p:spPr>
          <a:xfrm>
            <a:off x="719638" y="1274465"/>
            <a:ext cx="11177587" cy="26202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8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deployments often implement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network-assisted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congestion control:</a:t>
            </a: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two bits in IP header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ToS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field) marked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by network router</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indicate congestion</a:t>
            </a:r>
          </a:p>
          <a:p>
            <a:pPr marL="800100" marR="0" lvl="1" indent="-215900" algn="l" defTabSz="914400" rtl="0" eaLnBrk="1" fontAlgn="auto" latinLnBrk="0" hangingPunct="1">
              <a:lnSpc>
                <a:spcPct val="90000"/>
              </a:lnSpc>
              <a:spcBef>
                <a:spcPts val="400"/>
              </a:spcBef>
              <a:spcAft>
                <a:spcPts val="0"/>
              </a:spcAft>
              <a:buClr>
                <a:srgbClr val="0000A3"/>
              </a:buClr>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policy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determine marking chosen by network operator</a:t>
            </a: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congestion indication carried to destination</a:t>
            </a: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destination sets ECE bit on ACK segment to notify sender of congestion</a:t>
            </a:r>
          </a:p>
          <a:p>
            <a:pPr marL="457200" marR="0" lvl="0" indent="-215900" algn="l" defTabSz="914400" rtl="0" eaLnBrk="1" fontAlgn="auto" latinLnBrk="0" hangingPunct="1">
              <a:lnSpc>
                <a:spcPct val="90000"/>
              </a:lnSpc>
              <a:spcBef>
                <a:spcPts val="400"/>
              </a:spcBef>
              <a:spcAft>
                <a:spcPts val="0"/>
              </a:spcAft>
              <a:buClr>
                <a:srgbClr val="0000A3"/>
              </a:buClr>
              <a:buSzTx/>
              <a:buFont typeface="Wingdings" charset="2"/>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involves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both IP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(IP header ECN bit marking)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TCP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(TCP header C,E bit marking)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82" name="Group 281">
            <a:extLst>
              <a:ext uri="{FF2B5EF4-FFF2-40B4-BE49-F238E27FC236}">
                <a16:creationId xmlns:a16="http://schemas.microsoft.com/office/drawing/2014/main" id="{C8849046-14FD-4644-B620-44B96406B954}"/>
              </a:ext>
            </a:extLst>
          </p:cNvPr>
          <p:cNvGrpSpPr>
            <a:grpSpLocks/>
          </p:cNvGrpSpPr>
          <p:nvPr/>
        </p:nvGrpSpPr>
        <p:grpSpPr bwMode="auto">
          <a:xfrm>
            <a:off x="3226593" y="5686054"/>
            <a:ext cx="1493838" cy="307975"/>
            <a:chOff x="1502428" y="5844331"/>
            <a:chExt cx="1493249" cy="307777"/>
          </a:xfrm>
        </p:grpSpPr>
        <p:grpSp>
          <p:nvGrpSpPr>
            <p:cNvPr id="283" name="Group 274">
              <a:extLst>
                <a:ext uri="{FF2B5EF4-FFF2-40B4-BE49-F238E27FC236}">
                  <a16:creationId xmlns:a16="http://schemas.microsoft.com/office/drawing/2014/main" id="{D4A58484-7F9A-8E42-8B98-2EEE2F1F3114}"/>
                </a:ext>
              </a:extLst>
            </p:cNvPr>
            <p:cNvGrpSpPr>
              <a:grpSpLocks/>
            </p:cNvGrpSpPr>
            <p:nvPr/>
          </p:nvGrpSpPr>
          <p:grpSpPr bwMode="auto">
            <a:xfrm>
              <a:off x="1502428" y="5844331"/>
              <a:ext cx="1493249" cy="307777"/>
              <a:chOff x="3621632" y="5775938"/>
              <a:chExt cx="1493249" cy="307777"/>
            </a:xfrm>
          </p:grpSpPr>
          <p:grpSp>
            <p:nvGrpSpPr>
              <p:cNvPr id="285" name="Group 275">
                <a:extLst>
                  <a:ext uri="{FF2B5EF4-FFF2-40B4-BE49-F238E27FC236}">
                    <a16:creationId xmlns:a16="http://schemas.microsoft.com/office/drawing/2014/main" id="{B7F414D2-F213-4442-B30E-7406937FD2C5}"/>
                  </a:ext>
                </a:extLst>
              </p:cNvPr>
              <p:cNvGrpSpPr>
                <a:grpSpLocks/>
              </p:cNvGrpSpPr>
              <p:nvPr/>
            </p:nvGrpSpPr>
            <p:grpSpPr bwMode="auto">
              <a:xfrm>
                <a:off x="3999159" y="5783287"/>
                <a:ext cx="806697" cy="257416"/>
                <a:chOff x="-2975754" y="4128742"/>
                <a:chExt cx="1258600" cy="450696"/>
              </a:xfrm>
            </p:grpSpPr>
            <p:sp>
              <p:nvSpPr>
                <p:cNvPr id="287" name="Rectangle 286">
                  <a:extLst>
                    <a:ext uri="{FF2B5EF4-FFF2-40B4-BE49-F238E27FC236}">
                      <a16:creationId xmlns:a16="http://schemas.microsoft.com/office/drawing/2014/main" id="{C5C66AE2-F8B6-3C47-B4BE-66EE478EB9B7}"/>
                    </a:ext>
                  </a:extLst>
                </p:cNvPr>
                <p:cNvSpPr/>
                <p:nvPr/>
              </p:nvSpPr>
              <p:spPr>
                <a:xfrm>
                  <a:off x="-2903722" y="4135317"/>
                  <a:ext cx="1151258" cy="341655"/>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88" name="Rectangle 287">
                  <a:extLst>
                    <a:ext uri="{FF2B5EF4-FFF2-40B4-BE49-F238E27FC236}">
                      <a16:creationId xmlns:a16="http://schemas.microsoft.com/office/drawing/2014/main" id="{2052E598-5C0D-CA41-8C58-28B633036FB2}"/>
                    </a:ext>
                  </a:extLst>
                </p:cNvPr>
                <p:cNvSpPr/>
                <p:nvPr/>
              </p:nvSpPr>
              <p:spPr>
                <a:xfrm>
                  <a:off x="-2968093" y="4221426"/>
                  <a:ext cx="1148783" cy="344432"/>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89" name="Freeform 288">
                  <a:extLst>
                    <a:ext uri="{FF2B5EF4-FFF2-40B4-BE49-F238E27FC236}">
                      <a16:creationId xmlns:a16="http://schemas.microsoft.com/office/drawing/2014/main" id="{113FD0E1-39AF-5E4A-80DC-7B59A17D468C}"/>
                    </a:ext>
                  </a:extLst>
                </p:cNvPr>
                <p:cNvSpPr/>
                <p:nvPr/>
              </p:nvSpPr>
              <p:spPr>
                <a:xfrm>
                  <a:off x="-2975522" y="4129762"/>
                  <a:ext cx="1223057" cy="94441"/>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90" name="Freeform 289">
                  <a:extLst>
                    <a:ext uri="{FF2B5EF4-FFF2-40B4-BE49-F238E27FC236}">
                      <a16:creationId xmlns:a16="http://schemas.microsoft.com/office/drawing/2014/main" id="{FE01C2D5-10A9-FE4C-858A-18EDBA471911}"/>
                    </a:ext>
                  </a:extLst>
                </p:cNvPr>
                <p:cNvSpPr/>
                <p:nvPr/>
              </p:nvSpPr>
              <p:spPr>
                <a:xfrm rot="21211447" flipV="1">
                  <a:off x="-1853972" y="4146428"/>
                  <a:ext cx="136170" cy="433318"/>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grpSp>
          <p:sp>
            <p:nvSpPr>
              <p:cNvPr id="286" name="TextBox 276">
                <a:extLst>
                  <a:ext uri="{FF2B5EF4-FFF2-40B4-BE49-F238E27FC236}">
                    <a16:creationId xmlns:a16="http://schemas.microsoft.com/office/drawing/2014/main" id="{E86D3ADF-23FB-2D4B-91EB-8A44EE48F641}"/>
                  </a:ext>
                </a:extLst>
              </p:cNvPr>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Tahoma" panose="020B0604030504040204" pitchFamily="34" charset="0"/>
                    <a:ea typeface="ＭＳ Ｐゴシック" panose="020B0600070205080204" pitchFamily="34" charset="-128"/>
                    <a:cs typeface="+mn-cs"/>
                  </a:rPr>
                  <a:t>ECN=10</a:t>
                </a:r>
              </a:p>
            </p:txBody>
          </p:sp>
        </p:grpSp>
        <p:cxnSp>
          <p:nvCxnSpPr>
            <p:cNvPr id="284" name="Straight Arrow Connector 15">
              <a:extLst>
                <a:ext uri="{FF2B5EF4-FFF2-40B4-BE49-F238E27FC236}">
                  <a16:creationId xmlns:a16="http://schemas.microsoft.com/office/drawing/2014/main" id="{BF4048C9-7D73-BD4C-9330-448B6EC67A0C}"/>
                </a:ext>
              </a:extLst>
            </p:cNvPr>
            <p:cNvCxnSpPr>
              <a:cxnSpLocks noChangeShapeType="1"/>
            </p:cNvCxnSpPr>
            <p:nvPr/>
          </p:nvCxnSpPr>
          <p:spPr bwMode="auto">
            <a:xfrm flipV="1">
              <a:off x="2150568" y="6133267"/>
              <a:ext cx="612066" cy="1"/>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1" name="Group 290">
            <a:extLst>
              <a:ext uri="{FF2B5EF4-FFF2-40B4-BE49-F238E27FC236}">
                <a16:creationId xmlns:a16="http://schemas.microsoft.com/office/drawing/2014/main" id="{78F68ED1-4B6F-A848-83AB-DCDA89D6132A}"/>
              </a:ext>
            </a:extLst>
          </p:cNvPr>
          <p:cNvGrpSpPr>
            <a:grpSpLocks/>
          </p:cNvGrpSpPr>
          <p:nvPr/>
        </p:nvGrpSpPr>
        <p:grpSpPr bwMode="auto">
          <a:xfrm>
            <a:off x="5345906" y="5617791"/>
            <a:ext cx="1493837" cy="358775"/>
            <a:chOff x="3621632" y="5775938"/>
            <a:chExt cx="1493249" cy="357723"/>
          </a:xfrm>
        </p:grpSpPr>
        <p:grpSp>
          <p:nvGrpSpPr>
            <p:cNvPr id="292" name="Group 13">
              <a:extLst>
                <a:ext uri="{FF2B5EF4-FFF2-40B4-BE49-F238E27FC236}">
                  <a16:creationId xmlns:a16="http://schemas.microsoft.com/office/drawing/2014/main" id="{5FC0ED75-C4B7-964C-AB09-988F3BAEDF94}"/>
                </a:ext>
              </a:extLst>
            </p:cNvPr>
            <p:cNvGrpSpPr>
              <a:grpSpLocks/>
            </p:cNvGrpSpPr>
            <p:nvPr/>
          </p:nvGrpSpPr>
          <p:grpSpPr bwMode="auto">
            <a:xfrm>
              <a:off x="3621632" y="5775938"/>
              <a:ext cx="1493249" cy="307777"/>
              <a:chOff x="3621632" y="5775938"/>
              <a:chExt cx="1493249" cy="307777"/>
            </a:xfrm>
          </p:grpSpPr>
          <p:grpSp>
            <p:nvGrpSpPr>
              <p:cNvPr id="294" name="Group 11">
                <a:extLst>
                  <a:ext uri="{FF2B5EF4-FFF2-40B4-BE49-F238E27FC236}">
                    <a16:creationId xmlns:a16="http://schemas.microsoft.com/office/drawing/2014/main" id="{504596ED-94E0-9144-AEA2-9B1AC3A6EDE8}"/>
                  </a:ext>
                </a:extLst>
              </p:cNvPr>
              <p:cNvGrpSpPr>
                <a:grpSpLocks/>
              </p:cNvGrpSpPr>
              <p:nvPr/>
            </p:nvGrpSpPr>
            <p:grpSpPr bwMode="auto">
              <a:xfrm>
                <a:off x="3999159" y="5783287"/>
                <a:ext cx="806697" cy="257416"/>
                <a:chOff x="-2975754" y="4128742"/>
                <a:chExt cx="1258600" cy="450696"/>
              </a:xfrm>
            </p:grpSpPr>
            <p:sp>
              <p:nvSpPr>
                <p:cNvPr id="296" name="Rectangle 295">
                  <a:extLst>
                    <a:ext uri="{FF2B5EF4-FFF2-40B4-BE49-F238E27FC236}">
                      <a16:creationId xmlns:a16="http://schemas.microsoft.com/office/drawing/2014/main" id="{A7E6A3C2-8DB0-E843-9532-97A06B65BF6B}"/>
                    </a:ext>
                  </a:extLst>
                </p:cNvPr>
                <p:cNvSpPr/>
                <p:nvPr/>
              </p:nvSpPr>
              <p:spPr>
                <a:xfrm>
                  <a:off x="-2903723" y="4135274"/>
                  <a:ext cx="1151259" cy="340871"/>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97" name="Rectangle 296">
                  <a:extLst>
                    <a:ext uri="{FF2B5EF4-FFF2-40B4-BE49-F238E27FC236}">
                      <a16:creationId xmlns:a16="http://schemas.microsoft.com/office/drawing/2014/main" id="{AC7167DD-1A09-B944-A520-D13751F3F4A2}"/>
                    </a:ext>
                  </a:extLst>
                </p:cNvPr>
                <p:cNvSpPr/>
                <p:nvPr/>
              </p:nvSpPr>
              <p:spPr>
                <a:xfrm>
                  <a:off x="-2968095" y="4221184"/>
                  <a:ext cx="1148783" cy="343644"/>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98" name="Freeform 297">
                  <a:extLst>
                    <a:ext uri="{FF2B5EF4-FFF2-40B4-BE49-F238E27FC236}">
                      <a16:creationId xmlns:a16="http://schemas.microsoft.com/office/drawing/2014/main" id="{23136A14-E923-0449-9DA2-7D7B68ADEFB7}"/>
                    </a:ext>
                  </a:extLst>
                </p:cNvPr>
                <p:cNvSpPr/>
                <p:nvPr/>
              </p:nvSpPr>
              <p:spPr>
                <a:xfrm>
                  <a:off x="-2975522" y="4129732"/>
                  <a:ext cx="1223057" cy="94225"/>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299" name="Freeform 298">
                  <a:extLst>
                    <a:ext uri="{FF2B5EF4-FFF2-40B4-BE49-F238E27FC236}">
                      <a16:creationId xmlns:a16="http://schemas.microsoft.com/office/drawing/2014/main" id="{857700B5-A094-3E46-9DFE-B9968548724C}"/>
                    </a:ext>
                  </a:extLst>
                </p:cNvPr>
                <p:cNvSpPr/>
                <p:nvPr/>
              </p:nvSpPr>
              <p:spPr>
                <a:xfrm rot="21211447" flipV="1">
                  <a:off x="-1853974" y="4146360"/>
                  <a:ext cx="136171" cy="432326"/>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grpSp>
          <p:sp>
            <p:nvSpPr>
              <p:cNvPr id="295" name="TextBox 12">
                <a:extLst>
                  <a:ext uri="{FF2B5EF4-FFF2-40B4-BE49-F238E27FC236}">
                    <a16:creationId xmlns:a16="http://schemas.microsoft.com/office/drawing/2014/main" id="{83DF2AC2-F4A3-8341-BA27-93B23E0B8C62}"/>
                  </a:ext>
                </a:extLst>
              </p:cNvPr>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Tahoma" panose="020B0604030504040204" pitchFamily="34" charset="0"/>
                    <a:ea typeface="ＭＳ Ｐゴシック" panose="020B0600070205080204" pitchFamily="34" charset="-128"/>
                    <a:cs typeface="+mn-cs"/>
                  </a:rPr>
                  <a:t>ECN=</a:t>
                </a:r>
                <a:r>
                  <a:rPr kumimoji="0" lang="en-US" altLang="en-US" sz="1400" b="0" i="0" u="none" strike="noStrike" kern="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11</a:t>
                </a:r>
              </a:p>
            </p:txBody>
          </p:sp>
        </p:grpSp>
        <p:cxnSp>
          <p:nvCxnSpPr>
            <p:cNvPr id="293" name="Straight Arrow Connector 286">
              <a:extLst>
                <a:ext uri="{FF2B5EF4-FFF2-40B4-BE49-F238E27FC236}">
                  <a16:creationId xmlns:a16="http://schemas.microsoft.com/office/drawing/2014/main" id="{0ECC51B7-58FF-1745-ABC7-DC7D16E1E77B}"/>
                </a:ext>
              </a:extLst>
            </p:cNvPr>
            <p:cNvCxnSpPr>
              <a:cxnSpLocks noChangeShapeType="1"/>
            </p:cNvCxnSpPr>
            <p:nvPr/>
          </p:nvCxnSpPr>
          <p:spPr bwMode="auto">
            <a:xfrm flipV="1">
              <a:off x="4483694" y="5949896"/>
              <a:ext cx="457353" cy="183765"/>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0" name="Group 299">
            <a:extLst>
              <a:ext uri="{FF2B5EF4-FFF2-40B4-BE49-F238E27FC236}">
                <a16:creationId xmlns:a16="http://schemas.microsoft.com/office/drawing/2014/main" id="{60BC64D6-7715-054E-AF11-7FFDBEF3B85F}"/>
              </a:ext>
            </a:extLst>
          </p:cNvPr>
          <p:cNvGrpSpPr>
            <a:grpSpLocks/>
          </p:cNvGrpSpPr>
          <p:nvPr/>
        </p:nvGrpSpPr>
        <p:grpSpPr bwMode="auto">
          <a:xfrm>
            <a:off x="4058443" y="4376366"/>
            <a:ext cx="3983038" cy="379413"/>
            <a:chOff x="2334273" y="4534486"/>
            <a:chExt cx="3981995" cy="378689"/>
          </a:xfrm>
        </p:grpSpPr>
        <p:grpSp>
          <p:nvGrpSpPr>
            <p:cNvPr id="301" name="Group 27">
              <a:extLst>
                <a:ext uri="{FF2B5EF4-FFF2-40B4-BE49-F238E27FC236}">
                  <a16:creationId xmlns:a16="http://schemas.microsoft.com/office/drawing/2014/main" id="{14426F0E-58BD-1040-801B-29B3D72CAFB9}"/>
                </a:ext>
              </a:extLst>
            </p:cNvPr>
            <p:cNvGrpSpPr>
              <a:grpSpLocks/>
            </p:cNvGrpSpPr>
            <p:nvPr/>
          </p:nvGrpSpPr>
          <p:grpSpPr bwMode="auto">
            <a:xfrm>
              <a:off x="3508876" y="4534486"/>
              <a:ext cx="1493249" cy="307777"/>
              <a:chOff x="3508876" y="4414358"/>
              <a:chExt cx="1493249" cy="307777"/>
            </a:xfrm>
          </p:grpSpPr>
          <p:sp>
            <p:nvSpPr>
              <p:cNvPr id="304" name="Rectangle 303">
                <a:extLst>
                  <a:ext uri="{FF2B5EF4-FFF2-40B4-BE49-F238E27FC236}">
                    <a16:creationId xmlns:a16="http://schemas.microsoft.com/office/drawing/2014/main" id="{562BEC04-208B-AF43-8603-4D650744166E}"/>
                  </a:ext>
                </a:extLst>
              </p:cNvPr>
              <p:cNvSpPr/>
              <p:nvPr/>
            </p:nvSpPr>
            <p:spPr>
              <a:xfrm>
                <a:off x="3907074" y="4428619"/>
                <a:ext cx="736407" cy="194890"/>
              </a:xfrm>
              <a:prstGeom prst="rect">
                <a:avLst/>
              </a:prstGeom>
              <a:solidFill>
                <a:srgbClr val="008000"/>
              </a:solidFill>
              <a:ln w="12700">
                <a:solidFill>
                  <a:srgbClr val="00CC99">
                    <a:lumMod val="50000"/>
                  </a:srgbClr>
                </a:solidFill>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charset="0"/>
                  <a:cs typeface="ＭＳ Ｐゴシック" charset="0"/>
                </a:endParaRPr>
              </a:p>
            </p:txBody>
          </p:sp>
          <p:sp>
            <p:nvSpPr>
              <p:cNvPr id="305" name="Rectangle 298">
                <a:extLst>
                  <a:ext uri="{FF2B5EF4-FFF2-40B4-BE49-F238E27FC236}">
                    <a16:creationId xmlns:a16="http://schemas.microsoft.com/office/drawing/2014/main" id="{4B8356E7-805C-B94C-8997-8E1623302AD2}"/>
                  </a:ext>
                </a:extLst>
              </p:cNvPr>
              <p:cNvSpPr>
                <a:spLocks noChangeArrowheads="1"/>
              </p:cNvSpPr>
              <p:nvPr/>
            </p:nvSpPr>
            <p:spPr bwMode="auto">
              <a:xfrm>
                <a:off x="3863891" y="4478563"/>
                <a:ext cx="737073" cy="196032"/>
              </a:xfrm>
              <a:prstGeom prst="rect">
                <a:avLst/>
              </a:prstGeom>
              <a:solidFill>
                <a:srgbClr val="0000FF"/>
              </a:solidFill>
              <a:ln w="12700">
                <a:solidFill>
                  <a:srgbClr val="000090"/>
                </a:solidFill>
                <a:miter lim="800000"/>
                <a:headEnd/>
                <a:tailEnd/>
              </a:ln>
            </p:spPr>
            <p:txBody>
              <a:bodyPr wrap="none"/>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6" name="Freeform 299">
                <a:extLst>
                  <a:ext uri="{FF2B5EF4-FFF2-40B4-BE49-F238E27FC236}">
                    <a16:creationId xmlns:a16="http://schemas.microsoft.com/office/drawing/2014/main" id="{1BE10154-BCB6-F24B-8AEE-60D80B19309B}"/>
                  </a:ext>
                </a:extLst>
              </p:cNvPr>
              <p:cNvSpPr>
                <a:spLocks/>
              </p:cNvSpPr>
              <p:nvPr/>
            </p:nvSpPr>
            <p:spPr bwMode="auto">
              <a:xfrm>
                <a:off x="3859775" y="4425511"/>
                <a:ext cx="783947" cy="53534"/>
              </a:xfrm>
              <a:custGeom>
                <a:avLst/>
                <a:gdLst>
                  <a:gd name="T0" fmla="*/ 0 w 1223105"/>
                  <a:gd name="T1" fmla="*/ 9475 h 93730"/>
                  <a:gd name="T2" fmla="*/ 11863 w 1223105"/>
                  <a:gd name="T3" fmla="*/ 0 h 93730"/>
                  <a:gd name="T4" fmla="*/ 206422 w 1223105"/>
                  <a:gd name="T5" fmla="*/ 499 h 93730"/>
                  <a:gd name="T6" fmla="*/ 192977 w 1223105"/>
                  <a:gd name="T7" fmla="*/ 9975 h 93730"/>
                  <a:gd name="T8" fmla="*/ 0 w 1223105"/>
                  <a:gd name="T9" fmla="*/ 9475 h 93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105" h="93730">
                    <a:moveTo>
                      <a:pt x="0" y="89042"/>
                    </a:moveTo>
                    <a:lnTo>
                      <a:pt x="70293" y="0"/>
                    </a:lnTo>
                    <a:lnTo>
                      <a:pt x="1223105" y="4687"/>
                    </a:lnTo>
                    <a:lnTo>
                      <a:pt x="1143439" y="93730"/>
                    </a:lnTo>
                    <a:lnTo>
                      <a:pt x="0" y="89042"/>
                    </a:lnTo>
                    <a:close/>
                  </a:path>
                </a:pathLst>
              </a:custGeom>
              <a:solidFill>
                <a:srgbClr val="3366FF"/>
              </a:solidFill>
              <a:ln w="9525">
                <a:solidFill>
                  <a:srgbClr val="000090"/>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Freeform 300">
                <a:extLst>
                  <a:ext uri="{FF2B5EF4-FFF2-40B4-BE49-F238E27FC236}">
                    <a16:creationId xmlns:a16="http://schemas.microsoft.com/office/drawing/2014/main" id="{440256A1-2AE5-1548-8E6E-089AE8C63C4D}"/>
                  </a:ext>
                </a:extLst>
              </p:cNvPr>
              <p:cNvSpPr>
                <a:spLocks/>
              </p:cNvSpPr>
              <p:nvPr/>
            </p:nvSpPr>
            <p:spPr bwMode="auto">
              <a:xfrm rot="21211447" flipV="1">
                <a:off x="4579084" y="4434448"/>
                <a:ext cx="87388" cy="248479"/>
              </a:xfrm>
              <a:custGeom>
                <a:avLst/>
                <a:gdLst>
                  <a:gd name="T0" fmla="*/ 6079 w 136342"/>
                  <a:gd name="T1" fmla="*/ 4406 h 891908"/>
                  <a:gd name="T2" fmla="*/ 0 w 136342"/>
                  <a:gd name="T3" fmla="*/ 0 h 891908"/>
                  <a:gd name="T4" fmla="*/ 17030 w 136342"/>
                  <a:gd name="T5" fmla="*/ 1037 h 891908"/>
                  <a:gd name="T6" fmla="*/ 23010 w 136342"/>
                  <a:gd name="T7" fmla="*/ 5373 h 891908"/>
                  <a:gd name="T8" fmla="*/ 6079 w 136342"/>
                  <a:gd name="T9" fmla="*/ 4406 h 8919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342" h="891908">
                    <a:moveTo>
                      <a:pt x="36019" y="731496"/>
                    </a:moveTo>
                    <a:lnTo>
                      <a:pt x="0" y="1"/>
                    </a:lnTo>
                    <a:lnTo>
                      <a:pt x="100909" y="172120"/>
                    </a:lnTo>
                    <a:lnTo>
                      <a:pt x="136342" y="891907"/>
                    </a:lnTo>
                    <a:lnTo>
                      <a:pt x="36019" y="731496"/>
                    </a:lnTo>
                    <a:close/>
                  </a:path>
                </a:pathLst>
              </a:custGeom>
              <a:solidFill>
                <a:srgbClr val="3366FF"/>
              </a:solidFill>
              <a:ln w="9525">
                <a:solidFill>
                  <a:srgbClr val="000090"/>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8" name="TextBox 296">
                <a:extLst>
                  <a:ext uri="{FF2B5EF4-FFF2-40B4-BE49-F238E27FC236}">
                    <a16:creationId xmlns:a16="http://schemas.microsoft.com/office/drawing/2014/main" id="{6ED803C2-8474-FE4B-A4EC-6A4A5A09C26A}"/>
                  </a:ext>
                </a:extLst>
              </p:cNvPr>
              <p:cNvSpPr txBox="1">
                <a:spLocks noChangeArrowheads="1"/>
              </p:cNvSpPr>
              <p:nvPr/>
            </p:nvSpPr>
            <p:spPr bwMode="auto">
              <a:xfrm>
                <a:off x="3508876" y="441435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Tahoma" panose="020B0604030504040204" pitchFamily="34" charset="0"/>
                    <a:ea typeface="ＭＳ Ｐゴシック" panose="020B0600070205080204" pitchFamily="34" charset="-128"/>
                    <a:cs typeface="+mn-cs"/>
                  </a:rPr>
                  <a:t>ECE=</a:t>
                </a:r>
                <a:r>
                  <a:rPr kumimoji="0" lang="en-US" altLang="en-US" sz="1400" b="0" i="0" u="none" strike="noStrike" kern="0" cap="none" spc="0" normalizeH="0" baseline="0" noProof="0">
                    <a:ln>
                      <a:noFill/>
                    </a:ln>
                    <a:solidFill>
                      <a:srgbClr val="FF0000"/>
                    </a:solidFill>
                    <a:effectLst/>
                    <a:uLnTx/>
                    <a:uFillTx/>
                    <a:latin typeface="Tahoma" panose="020B0604030504040204" pitchFamily="34" charset="0"/>
                    <a:ea typeface="ＭＳ Ｐゴシック" panose="020B0600070205080204" pitchFamily="34" charset="-128"/>
                    <a:cs typeface="+mn-cs"/>
                  </a:rPr>
                  <a:t>1</a:t>
                </a:r>
              </a:p>
            </p:txBody>
          </p:sp>
        </p:grpSp>
        <p:cxnSp>
          <p:nvCxnSpPr>
            <p:cNvPr id="302" name="Straight Arrow Connector 294">
              <a:extLst>
                <a:ext uri="{FF2B5EF4-FFF2-40B4-BE49-F238E27FC236}">
                  <a16:creationId xmlns:a16="http://schemas.microsoft.com/office/drawing/2014/main" id="{0333EB21-19EB-154E-B507-83BF3413D133}"/>
                </a:ext>
              </a:extLst>
            </p:cNvPr>
            <p:cNvCxnSpPr>
              <a:cxnSpLocks noChangeShapeType="1"/>
            </p:cNvCxnSpPr>
            <p:nvPr/>
          </p:nvCxnSpPr>
          <p:spPr bwMode="auto">
            <a:xfrm flipH="1" flipV="1">
              <a:off x="3801047" y="4905427"/>
              <a:ext cx="697737" cy="7748"/>
            </a:xfrm>
            <a:prstGeom prst="straightConnector1">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Straight Arrow Connector 25">
              <a:extLst>
                <a:ext uri="{FF2B5EF4-FFF2-40B4-BE49-F238E27FC236}">
                  <a16:creationId xmlns:a16="http://schemas.microsoft.com/office/drawing/2014/main" id="{84C1CFE8-8FA7-D24B-BB80-A5D410D91E1F}"/>
                </a:ext>
              </a:extLst>
            </p:cNvPr>
            <p:cNvCxnSpPr>
              <a:cxnSpLocks noChangeShapeType="1"/>
            </p:cNvCxnSpPr>
            <p:nvPr/>
          </p:nvCxnSpPr>
          <p:spPr bwMode="auto">
            <a:xfrm flipH="1">
              <a:off x="2334273" y="4839428"/>
              <a:ext cx="3981995" cy="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 name="Group 308">
            <a:extLst>
              <a:ext uri="{FF2B5EF4-FFF2-40B4-BE49-F238E27FC236}">
                <a16:creationId xmlns:a16="http://schemas.microsoft.com/office/drawing/2014/main" id="{E9859027-FE60-9841-9FE7-A58E608A269A}"/>
              </a:ext>
            </a:extLst>
          </p:cNvPr>
          <p:cNvGrpSpPr>
            <a:grpSpLocks/>
          </p:cNvGrpSpPr>
          <p:nvPr/>
        </p:nvGrpSpPr>
        <p:grpSpPr bwMode="auto">
          <a:xfrm>
            <a:off x="2626518" y="6003554"/>
            <a:ext cx="1160463" cy="461962"/>
            <a:chOff x="902416" y="6160831"/>
            <a:chExt cx="1160369" cy="462226"/>
          </a:xfrm>
        </p:grpSpPr>
        <p:sp>
          <p:nvSpPr>
            <p:cNvPr id="310" name="TextBox 29">
              <a:extLst>
                <a:ext uri="{FF2B5EF4-FFF2-40B4-BE49-F238E27FC236}">
                  <a16:creationId xmlns:a16="http://schemas.microsoft.com/office/drawing/2014/main" id="{82440900-2334-F946-90EB-5FA8637ADF05}"/>
                </a:ext>
              </a:extLst>
            </p:cNvPr>
            <p:cNvSpPr txBox="1">
              <a:spLocks noChangeArrowheads="1"/>
            </p:cNvSpPr>
            <p:nvPr/>
          </p:nvSpPr>
          <p:spPr bwMode="auto">
            <a:xfrm>
              <a:off x="902416" y="6315280"/>
              <a:ext cx="116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IP datagram</a:t>
              </a:r>
            </a:p>
          </p:txBody>
        </p:sp>
        <p:cxnSp>
          <p:nvCxnSpPr>
            <p:cNvPr id="311" name="Straight Connector 31">
              <a:extLst>
                <a:ext uri="{FF2B5EF4-FFF2-40B4-BE49-F238E27FC236}">
                  <a16:creationId xmlns:a16="http://schemas.microsoft.com/office/drawing/2014/main" id="{80F4CA72-3CF5-FA41-9EB4-A49E55C16864}"/>
                </a:ext>
              </a:extLst>
            </p:cNvPr>
            <p:cNvCxnSpPr>
              <a:cxnSpLocks noChangeShapeType="1"/>
            </p:cNvCxnSpPr>
            <p:nvPr/>
          </p:nvCxnSpPr>
          <p:spPr bwMode="auto">
            <a:xfrm flipH="1">
              <a:off x="1785033" y="6160831"/>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2" name="Group 311">
            <a:extLst>
              <a:ext uri="{FF2B5EF4-FFF2-40B4-BE49-F238E27FC236}">
                <a16:creationId xmlns:a16="http://schemas.microsoft.com/office/drawing/2014/main" id="{D82A29D1-4C9E-CE44-A5D6-40B408BEA390}"/>
              </a:ext>
            </a:extLst>
          </p:cNvPr>
          <p:cNvGrpSpPr>
            <a:grpSpLocks/>
          </p:cNvGrpSpPr>
          <p:nvPr/>
        </p:nvGrpSpPr>
        <p:grpSpPr bwMode="auto">
          <a:xfrm>
            <a:off x="6257131" y="3838204"/>
            <a:ext cx="1620837" cy="515937"/>
            <a:chOff x="4531899" y="3996483"/>
            <a:chExt cx="1620957" cy="514832"/>
          </a:xfrm>
        </p:grpSpPr>
        <p:sp>
          <p:nvSpPr>
            <p:cNvPr id="313" name="TextBox 312">
              <a:extLst>
                <a:ext uri="{FF2B5EF4-FFF2-40B4-BE49-F238E27FC236}">
                  <a16:creationId xmlns:a16="http://schemas.microsoft.com/office/drawing/2014/main" id="{17530F4E-F3B8-5644-978B-F46D05030A46}"/>
                </a:ext>
              </a:extLst>
            </p:cNvPr>
            <p:cNvSpPr txBox="1">
              <a:spLocks noChangeArrowheads="1"/>
            </p:cNvSpPr>
            <p:nvPr/>
          </p:nvSpPr>
          <p:spPr bwMode="auto">
            <a:xfrm>
              <a:off x="4531899" y="3996483"/>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TCP ACK segment</a:t>
              </a:r>
            </a:p>
          </p:txBody>
        </p:sp>
        <p:cxnSp>
          <p:nvCxnSpPr>
            <p:cNvPr id="314" name="Straight Connector 313">
              <a:extLst>
                <a:ext uri="{FF2B5EF4-FFF2-40B4-BE49-F238E27FC236}">
                  <a16:creationId xmlns:a16="http://schemas.microsoft.com/office/drawing/2014/main" id="{6343044A-858C-F34D-BCBF-FD46442A2B7E}"/>
                </a:ext>
              </a:extLst>
            </p:cNvPr>
            <p:cNvCxnSpPr>
              <a:cxnSpLocks noChangeShapeType="1"/>
            </p:cNvCxnSpPr>
            <p:nvPr/>
          </p:nvCxnSpPr>
          <p:spPr bwMode="auto">
            <a:xfrm flipH="1">
              <a:off x="4632144" y="4271060"/>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1" name="Slide Number Placeholder 2">
            <a:extLst>
              <a:ext uri="{FF2B5EF4-FFF2-40B4-BE49-F238E27FC236}">
                <a16:creationId xmlns:a16="http://schemas.microsoft.com/office/drawing/2014/main" id="{4FCB648B-CD96-D64D-8CCB-A39CAC1D995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20270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left)">
                                      <p:cBhvr>
                                        <p:cTn id="15" dur="500"/>
                                        <p:tgtEl>
                                          <p:spTgt spid="28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dissolve">
                                      <p:cBhvr>
                                        <p:cTn id="19" dur="500"/>
                                        <p:tgtEl>
                                          <p:spTgt spid="30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dissolve">
                                      <p:cBhvr>
                                        <p:cTn id="24" dur="500"/>
                                        <p:tgtEl>
                                          <p:spTgt spid="6">
                                            <p:txEl>
                                              <p:pRg st="3" end="3"/>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wipe(left)">
                                      <p:cBhvr>
                                        <p:cTn id="28" dur="5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dissolve">
                                      <p:cBhvr>
                                        <p:cTn id="33" dur="500"/>
                                        <p:tgtEl>
                                          <p:spTgt spid="6">
                                            <p:txEl>
                                              <p:pRg st="4" end="4"/>
                                            </p:txEl>
                                          </p:spTgt>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wipe(right)">
                                      <p:cBhvr>
                                        <p:cTn id="37" dur="500"/>
                                        <p:tgtEl>
                                          <p:spTgt spid="300"/>
                                        </p:tgtEl>
                                      </p:cBhvr>
                                    </p:animEffect>
                                  </p:childTnLst>
                                </p:cTn>
                              </p:par>
                              <p:par>
                                <p:cTn id="38" presetID="9" presetClass="entr" presetSubtype="0" fill="hold" nodeType="withEffect">
                                  <p:stCondLst>
                                    <p:cond delay="0"/>
                                  </p:stCondLst>
                                  <p:childTnLst>
                                    <p:set>
                                      <p:cBhvr>
                                        <p:cTn id="39" dur="1" fill="hold">
                                          <p:stCondLst>
                                            <p:cond delay="0"/>
                                          </p:stCondLst>
                                        </p:cTn>
                                        <p:tgtEl>
                                          <p:spTgt spid="312"/>
                                        </p:tgtEl>
                                        <p:attrNameLst>
                                          <p:attrName>style.visibility</p:attrName>
                                        </p:attrNameLst>
                                      </p:cBhvr>
                                      <p:to>
                                        <p:strVal val="visible"/>
                                      </p:to>
                                    </p:set>
                                    <p:animEffect transition="in" filter="dissolve">
                                      <p:cBhvr>
                                        <p:cTn id="40" dur="500"/>
                                        <p:tgtEl>
                                          <p:spTgt spid="3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dissolve">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DDBB9026-12F2-A349-BFEF-8C31C7F86092}"/>
              </a:ext>
            </a:extLst>
          </p:cNvPr>
          <p:cNvGrpSpPr/>
          <p:nvPr/>
        </p:nvGrpSpPr>
        <p:grpSpPr>
          <a:xfrm>
            <a:off x="7593761" y="3434252"/>
            <a:ext cx="1100814" cy="719137"/>
            <a:chOff x="7493876" y="2774731"/>
            <a:chExt cx="1481958" cy="894622"/>
          </a:xfrm>
        </p:grpSpPr>
        <p:sp>
          <p:nvSpPr>
            <p:cNvPr id="104" name="Freeform 103">
              <a:extLst>
                <a:ext uri="{FF2B5EF4-FFF2-40B4-BE49-F238E27FC236}">
                  <a16:creationId xmlns:a16="http://schemas.microsoft.com/office/drawing/2014/main" id="{2EAD1D45-E7DC-F546-BF28-5736213413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5" name="Oval 104">
              <a:extLst>
                <a:ext uri="{FF2B5EF4-FFF2-40B4-BE49-F238E27FC236}">
                  <a16:creationId xmlns:a16="http://schemas.microsoft.com/office/drawing/2014/main" id="{C917A520-A78E-6F4B-A627-C017D0408DA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6" name="Group 105">
              <a:extLst>
                <a:ext uri="{FF2B5EF4-FFF2-40B4-BE49-F238E27FC236}">
                  <a16:creationId xmlns:a16="http://schemas.microsoft.com/office/drawing/2014/main" id="{515FCDD6-C861-564F-B521-7551F1A8280E}"/>
                </a:ext>
              </a:extLst>
            </p:cNvPr>
            <p:cNvGrpSpPr/>
            <p:nvPr/>
          </p:nvGrpSpPr>
          <p:grpSpPr>
            <a:xfrm>
              <a:off x="7713663" y="2848339"/>
              <a:ext cx="1042107" cy="425543"/>
              <a:chOff x="7786941" y="2884917"/>
              <a:chExt cx="897649" cy="353919"/>
            </a:xfrm>
          </p:grpSpPr>
          <p:sp>
            <p:nvSpPr>
              <p:cNvPr id="107" name="Freeform 106">
                <a:extLst>
                  <a:ext uri="{FF2B5EF4-FFF2-40B4-BE49-F238E27FC236}">
                    <a16:creationId xmlns:a16="http://schemas.microsoft.com/office/drawing/2014/main" id="{EB9B6B9B-3107-CD48-AEC1-E65E25BE6AC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id="{B5DD3803-6AF8-3847-B395-2589873795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id="{DA65177F-9EDB-4144-8C88-7E37D8240A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97906B30-472F-354C-82AF-33220C002B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5" name="Group 94">
            <a:extLst>
              <a:ext uri="{FF2B5EF4-FFF2-40B4-BE49-F238E27FC236}">
                <a16:creationId xmlns:a16="http://schemas.microsoft.com/office/drawing/2014/main" id="{70DB66D8-759D-3E45-8AD9-CC358022D572}"/>
              </a:ext>
            </a:extLst>
          </p:cNvPr>
          <p:cNvGrpSpPr/>
          <p:nvPr/>
        </p:nvGrpSpPr>
        <p:grpSpPr>
          <a:xfrm>
            <a:off x="5720127" y="3438633"/>
            <a:ext cx="1100814" cy="719137"/>
            <a:chOff x="7493876" y="2774731"/>
            <a:chExt cx="1481958" cy="894622"/>
          </a:xfrm>
        </p:grpSpPr>
        <p:sp>
          <p:nvSpPr>
            <p:cNvPr id="96" name="Freeform 95">
              <a:extLst>
                <a:ext uri="{FF2B5EF4-FFF2-40B4-BE49-F238E27FC236}">
                  <a16:creationId xmlns:a16="http://schemas.microsoft.com/office/drawing/2014/main" id="{E483E17D-400D-C84C-8056-02B78CDD0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7" name="Oval 96">
              <a:extLst>
                <a:ext uri="{FF2B5EF4-FFF2-40B4-BE49-F238E27FC236}">
                  <a16:creationId xmlns:a16="http://schemas.microsoft.com/office/drawing/2014/main" id="{318D9153-5EE4-3340-BCD3-478931CFC7F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8" name="Group 97">
              <a:extLst>
                <a:ext uri="{FF2B5EF4-FFF2-40B4-BE49-F238E27FC236}">
                  <a16:creationId xmlns:a16="http://schemas.microsoft.com/office/drawing/2014/main" id="{DAAFD939-A5C2-6A45-BE89-14CD8870A576}"/>
                </a:ext>
              </a:extLst>
            </p:cNvPr>
            <p:cNvGrpSpPr/>
            <p:nvPr/>
          </p:nvGrpSpPr>
          <p:grpSpPr>
            <a:xfrm>
              <a:off x="7713663" y="2848339"/>
              <a:ext cx="1042107" cy="425543"/>
              <a:chOff x="7786941" y="2884917"/>
              <a:chExt cx="897649" cy="353919"/>
            </a:xfrm>
          </p:grpSpPr>
          <p:sp>
            <p:nvSpPr>
              <p:cNvPr id="99" name="Freeform 98">
                <a:extLst>
                  <a:ext uri="{FF2B5EF4-FFF2-40B4-BE49-F238E27FC236}">
                    <a16:creationId xmlns:a16="http://schemas.microsoft.com/office/drawing/2014/main" id="{762F9A94-D8D0-934F-94BA-2BF1A64428C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id="{205790B6-6F8F-394F-AEFC-DC10F8B5D5D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355156BC-1504-E74B-8008-40A919B5BE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216A1E01-4397-904B-AF75-454F94DE10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719" y="271755"/>
            <a:ext cx="11393310" cy="894622"/>
          </a:xfrm>
        </p:spPr>
        <p:txBody>
          <a:bodyPr>
            <a:normAutofit/>
          </a:bodyPr>
          <a:lstStyle/>
          <a:p>
            <a:r>
              <a:rPr lang="en-US" sz="4800" dirty="0"/>
              <a:t>TCP fairness</a:t>
            </a:r>
            <a:endParaRPr lang="en-US" sz="4400" b="0" dirty="0"/>
          </a:p>
        </p:txBody>
      </p:sp>
      <p:sp>
        <p:nvSpPr>
          <p:cNvPr id="15" name="Rectangle 4">
            <a:extLst>
              <a:ext uri="{FF2B5EF4-FFF2-40B4-BE49-F238E27FC236}">
                <a16:creationId xmlns:a16="http://schemas.microsoft.com/office/drawing/2014/main" id="{FC515608-44C0-AE4F-9716-2C57F89C9FF4}"/>
              </a:ext>
            </a:extLst>
          </p:cNvPr>
          <p:cNvSpPr txBox="1">
            <a:spLocks noChangeArrowheads="1"/>
          </p:cNvSpPr>
          <p:nvPr/>
        </p:nvSpPr>
        <p:spPr>
          <a:xfrm>
            <a:off x="876300" y="1271325"/>
            <a:ext cx="10174288" cy="10890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Fairness goal:</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if</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 K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TCP sessions share same bottleneck link of bandwidth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each should have average rate of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R/K</a:t>
            </a:r>
          </a:p>
        </p:txBody>
      </p:sp>
      <p:sp>
        <p:nvSpPr>
          <p:cNvPr id="61" name="Line 68">
            <a:extLst>
              <a:ext uri="{FF2B5EF4-FFF2-40B4-BE49-F238E27FC236}">
                <a16:creationId xmlns:a16="http://schemas.microsoft.com/office/drawing/2014/main" id="{CDC7342A-49E4-EA42-944C-558FC96B498E}"/>
              </a:ext>
            </a:extLst>
          </p:cNvPr>
          <p:cNvSpPr>
            <a:spLocks noChangeShapeType="1"/>
          </p:cNvSpPr>
          <p:nvPr/>
        </p:nvSpPr>
        <p:spPr bwMode="auto">
          <a:xfrm flipV="1">
            <a:off x="6816123" y="3752849"/>
            <a:ext cx="819151" cy="8919"/>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Rectangle 25">
            <a:extLst>
              <a:ext uri="{FF2B5EF4-FFF2-40B4-BE49-F238E27FC236}">
                <a16:creationId xmlns:a16="http://schemas.microsoft.com/office/drawing/2014/main" id="{75F28C3D-FB3C-2547-B5A0-31713944D0F9}"/>
              </a:ext>
            </a:extLst>
          </p:cNvPr>
          <p:cNvSpPr>
            <a:spLocks noChangeArrowheads="1"/>
          </p:cNvSpPr>
          <p:nvPr/>
        </p:nvSpPr>
        <p:spPr bwMode="auto">
          <a:xfrm>
            <a:off x="6986588" y="3552825"/>
            <a:ext cx="147637" cy="200025"/>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1" name="Rectangle 26">
            <a:extLst>
              <a:ext uri="{FF2B5EF4-FFF2-40B4-BE49-F238E27FC236}">
                <a16:creationId xmlns:a16="http://schemas.microsoft.com/office/drawing/2014/main" id="{2FFB7F49-0A17-8244-A6C8-A042CD8FF570}"/>
              </a:ext>
            </a:extLst>
          </p:cNvPr>
          <p:cNvSpPr>
            <a:spLocks noChangeArrowheads="1"/>
          </p:cNvSpPr>
          <p:nvPr/>
        </p:nvSpPr>
        <p:spPr bwMode="auto">
          <a:xfrm>
            <a:off x="6296025" y="3614738"/>
            <a:ext cx="147638" cy="200025"/>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2" name="Rectangle 27">
            <a:extLst>
              <a:ext uri="{FF2B5EF4-FFF2-40B4-BE49-F238E27FC236}">
                <a16:creationId xmlns:a16="http://schemas.microsoft.com/office/drawing/2014/main" id="{506AE97C-512B-D047-B5C2-A8583E61E051}"/>
              </a:ext>
            </a:extLst>
          </p:cNvPr>
          <p:cNvSpPr>
            <a:spLocks noChangeArrowheads="1"/>
          </p:cNvSpPr>
          <p:nvPr/>
        </p:nvSpPr>
        <p:spPr bwMode="auto">
          <a:xfrm>
            <a:off x="6586538" y="3552825"/>
            <a:ext cx="147637" cy="200025"/>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28">
            <a:extLst>
              <a:ext uri="{FF2B5EF4-FFF2-40B4-BE49-F238E27FC236}">
                <a16:creationId xmlns:a16="http://schemas.microsoft.com/office/drawing/2014/main" id="{D7035546-992D-A546-9880-E3DFD92C39EA}"/>
              </a:ext>
            </a:extLst>
          </p:cNvPr>
          <p:cNvSpPr txBox="1">
            <a:spLocks noChangeArrowheads="1"/>
          </p:cNvSpPr>
          <p:nvPr/>
        </p:nvSpPr>
        <p:spPr bwMode="auto">
          <a:xfrm>
            <a:off x="2370566" y="2468215"/>
            <a:ext cx="233826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connection 1</a:t>
            </a:r>
          </a:p>
        </p:txBody>
      </p:sp>
      <p:sp>
        <p:nvSpPr>
          <p:cNvPr id="84" name="Text Box 29">
            <a:extLst>
              <a:ext uri="{FF2B5EF4-FFF2-40B4-BE49-F238E27FC236}">
                <a16:creationId xmlns:a16="http://schemas.microsoft.com/office/drawing/2014/main" id="{7297E699-0BA6-F14E-9015-0764C0BCD193}"/>
              </a:ext>
            </a:extLst>
          </p:cNvPr>
          <p:cNvSpPr txBox="1">
            <a:spLocks noChangeArrowheads="1"/>
          </p:cNvSpPr>
          <p:nvPr/>
        </p:nvSpPr>
        <p:spPr bwMode="auto">
          <a:xfrm>
            <a:off x="5510979" y="4275418"/>
            <a:ext cx="1518813"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bottleneck</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router</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capacity R</a:t>
            </a:r>
          </a:p>
        </p:txBody>
      </p:sp>
      <p:sp>
        <p:nvSpPr>
          <p:cNvPr id="85" name="Freeform 40">
            <a:extLst>
              <a:ext uri="{FF2B5EF4-FFF2-40B4-BE49-F238E27FC236}">
                <a16:creationId xmlns:a16="http://schemas.microsoft.com/office/drawing/2014/main" id="{7B18511C-E0F5-ED42-B886-442969765A2C}"/>
              </a:ext>
            </a:extLst>
          </p:cNvPr>
          <p:cNvSpPr>
            <a:spLocks/>
          </p:cNvSpPr>
          <p:nvPr/>
        </p:nvSpPr>
        <p:spPr bwMode="auto">
          <a:xfrm>
            <a:off x="4765675" y="2967952"/>
            <a:ext cx="4227323"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Rectangle 41">
            <a:extLst>
              <a:ext uri="{FF2B5EF4-FFF2-40B4-BE49-F238E27FC236}">
                <a16:creationId xmlns:a16="http://schemas.microsoft.com/office/drawing/2014/main" id="{B87FB624-4166-674A-B3AB-E61FF504C187}"/>
              </a:ext>
            </a:extLst>
          </p:cNvPr>
          <p:cNvSpPr>
            <a:spLocks noChangeArrowheads="1"/>
          </p:cNvSpPr>
          <p:nvPr/>
        </p:nvSpPr>
        <p:spPr bwMode="auto">
          <a:xfrm>
            <a:off x="6457950" y="3614738"/>
            <a:ext cx="147638" cy="200025"/>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Freeform 42">
            <a:extLst>
              <a:ext uri="{FF2B5EF4-FFF2-40B4-BE49-F238E27FC236}">
                <a16:creationId xmlns:a16="http://schemas.microsoft.com/office/drawing/2014/main" id="{219FFC1B-3A12-DC4B-B53E-9BB5E48658B7}"/>
              </a:ext>
            </a:extLst>
          </p:cNvPr>
          <p:cNvSpPr>
            <a:spLocks/>
          </p:cNvSpPr>
          <p:nvPr/>
        </p:nvSpPr>
        <p:spPr bwMode="auto">
          <a:xfrm>
            <a:off x="4724400" y="3763963"/>
            <a:ext cx="4268598"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48">
            <a:extLst>
              <a:ext uri="{FF2B5EF4-FFF2-40B4-BE49-F238E27FC236}">
                <a16:creationId xmlns:a16="http://schemas.microsoft.com/office/drawing/2014/main" id="{1859B4C2-A97D-4B48-B306-9FC98BD5A129}"/>
              </a:ext>
            </a:extLst>
          </p:cNvPr>
          <p:cNvSpPr txBox="1">
            <a:spLocks noChangeArrowheads="1"/>
          </p:cNvSpPr>
          <p:nvPr/>
        </p:nvSpPr>
        <p:spPr bwMode="auto">
          <a:xfrm>
            <a:off x="2354381" y="4692948"/>
            <a:ext cx="233826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connection 2</a:t>
            </a:r>
          </a:p>
        </p:txBody>
      </p:sp>
      <p:grpSp>
        <p:nvGrpSpPr>
          <p:cNvPr id="89" name="Group 69">
            <a:extLst>
              <a:ext uri="{FF2B5EF4-FFF2-40B4-BE49-F238E27FC236}">
                <a16:creationId xmlns:a16="http://schemas.microsoft.com/office/drawing/2014/main" id="{E41C4D8C-20B4-204B-B9D2-EF53C43D06A8}"/>
              </a:ext>
            </a:extLst>
          </p:cNvPr>
          <p:cNvGrpSpPr>
            <a:grpSpLocks/>
          </p:cNvGrpSpPr>
          <p:nvPr/>
        </p:nvGrpSpPr>
        <p:grpSpPr bwMode="auto">
          <a:xfrm>
            <a:off x="3975100" y="2860675"/>
            <a:ext cx="766763" cy="704850"/>
            <a:chOff x="-44" y="1473"/>
            <a:chExt cx="981" cy="1105"/>
          </a:xfrm>
        </p:grpSpPr>
        <p:pic>
          <p:nvPicPr>
            <p:cNvPr id="90" name="Picture 70" descr="desktop_computer_stylized_medium">
              <a:extLst>
                <a:ext uri="{FF2B5EF4-FFF2-40B4-BE49-F238E27FC236}">
                  <a16:creationId xmlns:a16="http://schemas.microsoft.com/office/drawing/2014/main" id="{0A14B506-3AAE-F546-9A74-AC6072F15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71">
              <a:extLst>
                <a:ext uri="{FF2B5EF4-FFF2-40B4-BE49-F238E27FC236}">
                  <a16:creationId xmlns:a16="http://schemas.microsoft.com/office/drawing/2014/main" id="{F6DE560E-4DD1-2842-AD9C-065090AD368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2" name="Group 72">
            <a:extLst>
              <a:ext uri="{FF2B5EF4-FFF2-40B4-BE49-F238E27FC236}">
                <a16:creationId xmlns:a16="http://schemas.microsoft.com/office/drawing/2014/main" id="{D4B132ED-F65A-8349-9956-0282CD84A913}"/>
              </a:ext>
            </a:extLst>
          </p:cNvPr>
          <p:cNvGrpSpPr>
            <a:grpSpLocks/>
          </p:cNvGrpSpPr>
          <p:nvPr/>
        </p:nvGrpSpPr>
        <p:grpSpPr bwMode="auto">
          <a:xfrm>
            <a:off x="3978275" y="4106863"/>
            <a:ext cx="766763" cy="704850"/>
            <a:chOff x="-44" y="1473"/>
            <a:chExt cx="981" cy="1105"/>
          </a:xfrm>
        </p:grpSpPr>
        <p:pic>
          <p:nvPicPr>
            <p:cNvPr id="93" name="Picture 73" descr="desktop_computer_stylized_medium">
              <a:extLst>
                <a:ext uri="{FF2B5EF4-FFF2-40B4-BE49-F238E27FC236}">
                  <a16:creationId xmlns:a16="http://schemas.microsoft.com/office/drawing/2014/main" id="{4A386E2E-C0EC-8A47-9B1E-88CB80A47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Freeform 74">
              <a:extLst>
                <a:ext uri="{FF2B5EF4-FFF2-40B4-BE49-F238E27FC236}">
                  <a16:creationId xmlns:a16="http://schemas.microsoft.com/office/drawing/2014/main" id="{021EC07F-1EE7-F54E-88B9-7C2A3644AA1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BB114D03-0978-4146-94B8-68FCC4AA26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04157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34526"/>
            <a:ext cx="11393310" cy="894622"/>
          </a:xfrm>
        </p:spPr>
        <p:txBody>
          <a:bodyPr>
            <a:normAutofit/>
          </a:bodyPr>
          <a:lstStyle/>
          <a:p>
            <a:r>
              <a:rPr lang="en-US" sz="4800" dirty="0"/>
              <a:t>Q: is TCP Fair?</a:t>
            </a:r>
            <a:endParaRPr lang="en-US" sz="4400" b="0" dirty="0"/>
          </a:p>
        </p:txBody>
      </p:sp>
      <p:sp>
        <p:nvSpPr>
          <p:cNvPr id="37" name="Rectangle 3">
            <a:extLst>
              <a:ext uri="{FF2B5EF4-FFF2-40B4-BE49-F238E27FC236}">
                <a16:creationId xmlns:a16="http://schemas.microsoft.com/office/drawing/2014/main" id="{F376200C-B032-3845-A02F-653A6DB1CA80}"/>
              </a:ext>
            </a:extLst>
          </p:cNvPr>
          <p:cNvSpPr txBox="1">
            <a:spLocks noChangeArrowheads="1"/>
          </p:cNvSpPr>
          <p:nvPr/>
        </p:nvSpPr>
        <p:spPr>
          <a:xfrm>
            <a:off x="1028116" y="1209675"/>
            <a:ext cx="1064318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two competing TCP sessions:</a:t>
            </a:r>
          </a:p>
          <a:p>
            <a:pPr marL="457200" marR="0" lvl="0" indent="-2159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additive increase gives slope of 1, as throughout increases</a:t>
            </a:r>
          </a:p>
          <a:p>
            <a:pPr marL="457200" marR="0" lvl="0" indent="-2159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multiplicative decrease decreases throughput proportionally </a:t>
            </a:r>
          </a:p>
        </p:txBody>
      </p:sp>
      <p:sp>
        <p:nvSpPr>
          <p:cNvPr id="58" name="Line 4">
            <a:extLst>
              <a:ext uri="{FF2B5EF4-FFF2-40B4-BE49-F238E27FC236}">
                <a16:creationId xmlns:a16="http://schemas.microsoft.com/office/drawing/2014/main" id="{DBA281FC-CC2B-3B4C-8CA6-4EDCC95E7FC5}"/>
              </a:ext>
            </a:extLst>
          </p:cNvPr>
          <p:cNvSpPr>
            <a:spLocks noChangeShapeType="1"/>
          </p:cNvSpPr>
          <p:nvPr/>
        </p:nvSpPr>
        <p:spPr bwMode="auto">
          <a:xfrm>
            <a:off x="1701800" y="6091237"/>
            <a:ext cx="3638550" cy="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5">
            <a:extLst>
              <a:ext uri="{FF2B5EF4-FFF2-40B4-BE49-F238E27FC236}">
                <a16:creationId xmlns:a16="http://schemas.microsoft.com/office/drawing/2014/main" id="{B4E196DB-854B-3549-98E9-F41F0D1F00AE}"/>
              </a:ext>
            </a:extLst>
          </p:cNvPr>
          <p:cNvSpPr>
            <a:spLocks noChangeShapeType="1"/>
          </p:cNvSpPr>
          <p:nvPr/>
        </p:nvSpPr>
        <p:spPr bwMode="auto">
          <a:xfrm flipV="1">
            <a:off x="1701800" y="2995612"/>
            <a:ext cx="0" cy="308610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6">
            <a:extLst>
              <a:ext uri="{FF2B5EF4-FFF2-40B4-BE49-F238E27FC236}">
                <a16:creationId xmlns:a16="http://schemas.microsoft.com/office/drawing/2014/main" id="{5542C2C0-67F6-994A-AEFC-E5B2460F1F4B}"/>
              </a:ext>
            </a:extLst>
          </p:cNvPr>
          <p:cNvSpPr>
            <a:spLocks noChangeShapeType="1"/>
          </p:cNvSpPr>
          <p:nvPr/>
        </p:nvSpPr>
        <p:spPr bwMode="auto">
          <a:xfrm rot="-2938105" flipH="1" flipV="1">
            <a:off x="1095375" y="4730750"/>
            <a:ext cx="3560763" cy="14287"/>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7">
            <a:extLst>
              <a:ext uri="{FF2B5EF4-FFF2-40B4-BE49-F238E27FC236}">
                <a16:creationId xmlns:a16="http://schemas.microsoft.com/office/drawing/2014/main" id="{7A0A4AB6-5EF9-8440-BAF1-06A321FDC132}"/>
              </a:ext>
            </a:extLst>
          </p:cNvPr>
          <p:cNvSpPr>
            <a:spLocks noChangeShapeType="1"/>
          </p:cNvSpPr>
          <p:nvPr/>
        </p:nvSpPr>
        <p:spPr bwMode="auto">
          <a:xfrm>
            <a:off x="1682750" y="3243262"/>
            <a:ext cx="2819400" cy="2809875"/>
          </a:xfrm>
          <a:prstGeom prst="line">
            <a:avLst/>
          </a:prstGeom>
          <a:noFill/>
          <a:ln w="38100">
            <a:solidFill>
              <a:srgbClr val="3333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Text Box 8">
            <a:extLst>
              <a:ext uri="{FF2B5EF4-FFF2-40B4-BE49-F238E27FC236}">
                <a16:creationId xmlns:a16="http://schemas.microsoft.com/office/drawing/2014/main" id="{17AEECBA-CCAD-AA47-9887-C9E20B6826AC}"/>
              </a:ext>
            </a:extLst>
          </p:cNvPr>
          <p:cNvSpPr txBox="1">
            <a:spLocks noChangeArrowheads="1"/>
          </p:cNvSpPr>
          <p:nvPr/>
        </p:nvSpPr>
        <p:spPr bwMode="auto">
          <a:xfrm>
            <a:off x="1331913" y="3071812"/>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R</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4" name="Text Box 9">
            <a:extLst>
              <a:ext uri="{FF2B5EF4-FFF2-40B4-BE49-F238E27FC236}">
                <a16:creationId xmlns:a16="http://schemas.microsoft.com/office/drawing/2014/main" id="{5D2A8ED6-62FA-AA4E-B95C-0B1A80981086}"/>
              </a:ext>
            </a:extLst>
          </p:cNvPr>
          <p:cNvSpPr txBox="1">
            <a:spLocks noChangeArrowheads="1"/>
          </p:cNvSpPr>
          <p:nvPr/>
        </p:nvSpPr>
        <p:spPr bwMode="auto">
          <a:xfrm>
            <a:off x="4284663" y="6119812"/>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R</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5" name="Text Box 10">
            <a:extLst>
              <a:ext uri="{FF2B5EF4-FFF2-40B4-BE49-F238E27FC236}">
                <a16:creationId xmlns:a16="http://schemas.microsoft.com/office/drawing/2014/main" id="{B2E2FDC0-B672-3448-804D-624A98C1841A}"/>
              </a:ext>
            </a:extLst>
          </p:cNvPr>
          <p:cNvSpPr txBox="1">
            <a:spLocks noChangeArrowheads="1"/>
          </p:cNvSpPr>
          <p:nvPr/>
        </p:nvSpPr>
        <p:spPr bwMode="auto">
          <a:xfrm>
            <a:off x="2560638" y="3062287"/>
            <a:ext cx="35464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equal bandwidth share</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6" name="Text Box 11">
            <a:extLst>
              <a:ext uri="{FF2B5EF4-FFF2-40B4-BE49-F238E27FC236}">
                <a16:creationId xmlns:a16="http://schemas.microsoft.com/office/drawing/2014/main" id="{14F93699-B5A1-D14D-8FB0-AA9B53890B69}"/>
              </a:ext>
            </a:extLst>
          </p:cNvPr>
          <p:cNvSpPr txBox="1">
            <a:spLocks noChangeArrowheads="1"/>
          </p:cNvSpPr>
          <p:nvPr/>
        </p:nvSpPr>
        <p:spPr bwMode="auto">
          <a:xfrm>
            <a:off x="1141413" y="6100762"/>
            <a:ext cx="35464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Connection 1 throughput</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7" name="Text Box 12">
            <a:extLst>
              <a:ext uri="{FF2B5EF4-FFF2-40B4-BE49-F238E27FC236}">
                <a16:creationId xmlns:a16="http://schemas.microsoft.com/office/drawing/2014/main" id="{21CCCAB1-09D9-8E4C-AB43-05B1CC4E61F5}"/>
              </a:ext>
            </a:extLst>
          </p:cNvPr>
          <p:cNvSpPr txBox="1">
            <a:spLocks noChangeArrowheads="1"/>
          </p:cNvSpPr>
          <p:nvPr/>
        </p:nvSpPr>
        <p:spPr bwMode="auto">
          <a:xfrm rot="-5396642">
            <a:off x="-273844" y="4639469"/>
            <a:ext cx="3546475"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Connection 2 throughput</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3">
            <a:extLst>
              <a:ext uri="{FF2B5EF4-FFF2-40B4-BE49-F238E27FC236}">
                <a16:creationId xmlns:a16="http://schemas.microsoft.com/office/drawing/2014/main" id="{5F5EBC46-A27F-8D4B-BB71-A9A69889B2CA}"/>
              </a:ext>
            </a:extLst>
          </p:cNvPr>
          <p:cNvSpPr>
            <a:spLocks noChangeShapeType="1"/>
          </p:cNvSpPr>
          <p:nvPr/>
        </p:nvSpPr>
        <p:spPr bwMode="auto">
          <a:xfrm rot="-2938105" flipH="1" flipV="1">
            <a:off x="2805112" y="5348288"/>
            <a:ext cx="1293813" cy="4762"/>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9" name="Text Box 14">
            <a:extLst>
              <a:ext uri="{FF2B5EF4-FFF2-40B4-BE49-F238E27FC236}">
                <a16:creationId xmlns:a16="http://schemas.microsoft.com/office/drawing/2014/main" id="{40C340D3-D186-C146-A88F-B4C6DA375773}"/>
              </a:ext>
            </a:extLst>
          </p:cNvPr>
          <p:cNvSpPr txBox="1">
            <a:spLocks noChangeArrowheads="1"/>
          </p:cNvSpPr>
          <p:nvPr/>
        </p:nvSpPr>
        <p:spPr bwMode="auto">
          <a:xfrm>
            <a:off x="3475038" y="4919662"/>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congestion avoidance: additive increase</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0" name="Line 15">
            <a:extLst>
              <a:ext uri="{FF2B5EF4-FFF2-40B4-BE49-F238E27FC236}">
                <a16:creationId xmlns:a16="http://schemas.microsoft.com/office/drawing/2014/main" id="{F674B59D-1466-9848-98C7-F85A4B7C2667}"/>
              </a:ext>
            </a:extLst>
          </p:cNvPr>
          <p:cNvSpPr>
            <a:spLocks noChangeShapeType="1"/>
          </p:cNvSpPr>
          <p:nvPr/>
        </p:nvSpPr>
        <p:spPr bwMode="auto">
          <a:xfrm flipH="1">
            <a:off x="2692400" y="4881562"/>
            <a:ext cx="1171575" cy="631825"/>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16">
            <a:extLst>
              <a:ext uri="{FF2B5EF4-FFF2-40B4-BE49-F238E27FC236}">
                <a16:creationId xmlns:a16="http://schemas.microsoft.com/office/drawing/2014/main" id="{0A077D32-CBC6-0E40-85C7-A1E8D5167F22}"/>
              </a:ext>
            </a:extLst>
          </p:cNvPr>
          <p:cNvSpPr txBox="1">
            <a:spLocks noChangeArrowheads="1"/>
          </p:cNvSpPr>
          <p:nvPr/>
        </p:nvSpPr>
        <p:spPr bwMode="auto">
          <a:xfrm>
            <a:off x="4006850" y="4675187"/>
            <a:ext cx="34607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loss: decrease window by factor of 2</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2" name="Line 17">
            <a:extLst>
              <a:ext uri="{FF2B5EF4-FFF2-40B4-BE49-F238E27FC236}">
                <a16:creationId xmlns:a16="http://schemas.microsoft.com/office/drawing/2014/main" id="{B9476A6C-10EE-1541-8903-FE6263CE8822}"/>
              </a:ext>
            </a:extLst>
          </p:cNvPr>
          <p:cNvSpPr>
            <a:spLocks noChangeShapeType="1"/>
          </p:cNvSpPr>
          <p:nvPr/>
        </p:nvSpPr>
        <p:spPr bwMode="auto">
          <a:xfrm rot="-2938105" flipH="1" flipV="1">
            <a:off x="2484438" y="5021262"/>
            <a:ext cx="1303337" cy="23813"/>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3" name="Text Box 18">
            <a:extLst>
              <a:ext uri="{FF2B5EF4-FFF2-40B4-BE49-F238E27FC236}">
                <a16:creationId xmlns:a16="http://schemas.microsoft.com/office/drawing/2014/main" id="{FCED3372-6EB5-0244-B6B3-A1566B98227B}"/>
              </a:ext>
            </a:extLst>
          </p:cNvPr>
          <p:cNvSpPr txBox="1">
            <a:spLocks noChangeArrowheads="1"/>
          </p:cNvSpPr>
          <p:nvPr/>
        </p:nvSpPr>
        <p:spPr bwMode="auto">
          <a:xfrm>
            <a:off x="3189288" y="4433887"/>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congestion avoidance: additive increase</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4" name="Line 19">
            <a:extLst>
              <a:ext uri="{FF2B5EF4-FFF2-40B4-BE49-F238E27FC236}">
                <a16:creationId xmlns:a16="http://schemas.microsoft.com/office/drawing/2014/main" id="{4E5DDD32-0D26-E049-B9F7-C4FBF7E6512E}"/>
              </a:ext>
            </a:extLst>
          </p:cNvPr>
          <p:cNvSpPr>
            <a:spLocks noChangeShapeType="1"/>
          </p:cNvSpPr>
          <p:nvPr/>
        </p:nvSpPr>
        <p:spPr bwMode="auto">
          <a:xfrm flipH="1">
            <a:off x="2549525" y="4595812"/>
            <a:ext cx="981075" cy="765175"/>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5" name="Text Box 20">
            <a:extLst>
              <a:ext uri="{FF2B5EF4-FFF2-40B4-BE49-F238E27FC236}">
                <a16:creationId xmlns:a16="http://schemas.microsoft.com/office/drawing/2014/main" id="{A03E8186-B72C-F340-B288-4F7DBF876180}"/>
              </a:ext>
            </a:extLst>
          </p:cNvPr>
          <p:cNvSpPr txBox="1">
            <a:spLocks noChangeArrowheads="1"/>
          </p:cNvSpPr>
          <p:nvPr/>
        </p:nvSpPr>
        <p:spPr bwMode="auto">
          <a:xfrm>
            <a:off x="3606800" y="4227512"/>
            <a:ext cx="34607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loss: decrease window by factor of 2</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6" name="Line 21">
            <a:extLst>
              <a:ext uri="{FF2B5EF4-FFF2-40B4-BE49-F238E27FC236}">
                <a16:creationId xmlns:a16="http://schemas.microsoft.com/office/drawing/2014/main" id="{23ACBCF3-355B-D845-A208-0AA50EB86E08}"/>
              </a:ext>
            </a:extLst>
          </p:cNvPr>
          <p:cNvSpPr>
            <a:spLocks noChangeShapeType="1"/>
          </p:cNvSpPr>
          <p:nvPr/>
        </p:nvSpPr>
        <p:spPr bwMode="auto">
          <a:xfrm rot="-2938105" flipH="1" flipV="1">
            <a:off x="2340769" y="4874419"/>
            <a:ext cx="1279525" cy="14287"/>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22">
            <a:extLst>
              <a:ext uri="{FF2B5EF4-FFF2-40B4-BE49-F238E27FC236}">
                <a16:creationId xmlns:a16="http://schemas.microsoft.com/office/drawing/2014/main" id="{E273C730-C7D8-1A43-9E3B-00ABA35C5306}"/>
              </a:ext>
            </a:extLst>
          </p:cNvPr>
          <p:cNvSpPr>
            <a:spLocks noChangeShapeType="1"/>
          </p:cNvSpPr>
          <p:nvPr/>
        </p:nvSpPr>
        <p:spPr bwMode="auto">
          <a:xfrm flipH="1">
            <a:off x="2482850" y="4414837"/>
            <a:ext cx="911225" cy="889000"/>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3">
            <a:extLst>
              <a:ext uri="{FF2B5EF4-FFF2-40B4-BE49-F238E27FC236}">
                <a16:creationId xmlns:a16="http://schemas.microsoft.com/office/drawing/2014/main" id="{D3308B5F-47D8-A74E-B415-FFCEF8B0042F}"/>
              </a:ext>
            </a:extLst>
          </p:cNvPr>
          <p:cNvSpPr>
            <a:spLocks noChangeShapeType="1"/>
          </p:cNvSpPr>
          <p:nvPr/>
        </p:nvSpPr>
        <p:spPr bwMode="auto">
          <a:xfrm rot="-2938105" flipH="1" flipV="1">
            <a:off x="2261394" y="4810919"/>
            <a:ext cx="1279525" cy="14287"/>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27161D4D-6036-7840-9C2A-DD136DFE6AC3}"/>
              </a:ext>
            </a:extLst>
          </p:cNvPr>
          <p:cNvGrpSpPr/>
          <p:nvPr/>
        </p:nvGrpSpPr>
        <p:grpSpPr>
          <a:xfrm>
            <a:off x="7983110" y="3205277"/>
            <a:ext cx="3864041" cy="2713458"/>
            <a:chOff x="7983110" y="3205277"/>
            <a:chExt cx="3864041" cy="2713458"/>
          </a:xfrm>
        </p:grpSpPr>
        <p:sp>
          <p:nvSpPr>
            <p:cNvPr id="4" name="TextBox 3">
              <a:extLst>
                <a:ext uri="{FF2B5EF4-FFF2-40B4-BE49-F238E27FC236}">
                  <a16:creationId xmlns:a16="http://schemas.microsoft.com/office/drawing/2014/main" id="{4F689499-145C-2146-9B69-DB52B42A4EDB}"/>
                </a:ext>
              </a:extLst>
            </p:cNvPr>
            <p:cNvSpPr txBox="1"/>
            <p:nvPr/>
          </p:nvSpPr>
          <p:spPr>
            <a:xfrm>
              <a:off x="8130707" y="3671674"/>
              <a:ext cx="3703160" cy="21975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A: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 under idealized assumptions:</a:t>
              </a:r>
            </a:p>
            <a:p>
              <a:pPr marL="342900" marR="0" lvl="0" indent="-228600" algn="l" defTabSz="914400" rtl="0" eaLnBrk="1" fontAlgn="auto" latinLnBrk="0" hangingPunct="1">
                <a:lnSpc>
                  <a:spcPct val="9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same RTT</a:t>
              </a:r>
            </a:p>
            <a:p>
              <a:pPr marL="342900" marR="0" lvl="0" indent="-228600" algn="l" defTabSz="914400" rtl="0" eaLnBrk="1" fontAlgn="auto" latinLnBrk="0" hangingPunct="1">
                <a:lnSpc>
                  <a:spcPct val="9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fixed number of sessions only in congestion avoidance </a:t>
              </a:r>
            </a:p>
          </p:txBody>
        </p:sp>
        <p:sp>
          <p:nvSpPr>
            <p:cNvPr id="5" name="Rectangle 4">
              <a:extLst>
                <a:ext uri="{FF2B5EF4-FFF2-40B4-BE49-F238E27FC236}">
                  <a16:creationId xmlns:a16="http://schemas.microsoft.com/office/drawing/2014/main" id="{81B3A82D-3CAE-9B48-AD89-484CB7470DDC}"/>
                </a:ext>
              </a:extLst>
            </p:cNvPr>
            <p:cNvSpPr/>
            <p:nvPr/>
          </p:nvSpPr>
          <p:spPr>
            <a:xfrm>
              <a:off x="7983110" y="3468687"/>
              <a:ext cx="3864041" cy="2450048"/>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810BBF2-F84D-F54A-8EA9-8C4CDEC1F8FC}"/>
                </a:ext>
              </a:extLst>
            </p:cNvPr>
            <p:cNvSpPr/>
            <p:nvPr/>
          </p:nvSpPr>
          <p:spPr>
            <a:xfrm>
              <a:off x="8338252" y="3328994"/>
              <a:ext cx="1762727" cy="255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AF32648-965E-544D-9501-D321D85B1D2E}"/>
                </a:ext>
              </a:extLst>
            </p:cNvPr>
            <p:cNvSpPr txBox="1"/>
            <p:nvPr/>
          </p:nvSpPr>
          <p:spPr>
            <a:xfrm>
              <a:off x="8332482" y="3205277"/>
              <a:ext cx="17684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Is</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TCP fair?</a:t>
              </a:r>
            </a:p>
          </p:txBody>
        </p:sp>
      </p:grpSp>
      <p:sp>
        <p:nvSpPr>
          <p:cNvPr id="9" name="Oval 8">
            <a:extLst>
              <a:ext uri="{FF2B5EF4-FFF2-40B4-BE49-F238E27FC236}">
                <a16:creationId xmlns:a16="http://schemas.microsoft.com/office/drawing/2014/main" id="{7F874365-E6FC-E74F-ABF0-F2402AFDE7DD}"/>
              </a:ext>
            </a:extLst>
          </p:cNvPr>
          <p:cNvSpPr/>
          <p:nvPr/>
        </p:nvSpPr>
        <p:spPr>
          <a:xfrm>
            <a:off x="2998274" y="5695379"/>
            <a:ext cx="166255" cy="16625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Slide Number Placeholder 2">
            <a:extLst>
              <a:ext uri="{FF2B5EF4-FFF2-40B4-BE49-F238E27FC236}">
                <a16:creationId xmlns:a16="http://schemas.microsoft.com/office/drawing/2014/main" id="{06E0EBD2-9213-6D40-8DF6-4E431B8B6AC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29582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9" presetClass="exit" presetSubtype="0" fill="hold" grpId="0"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dissolve">
                                      <p:cBhvr>
                                        <p:cTn id="14"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500"/>
                                        <p:tgtEl>
                                          <p:spTgt spid="70"/>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dissolve">
                                      <p:cBhvr>
                                        <p:cTn id="3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right)">
                                      <p:cBhvr>
                                        <p:cTn id="37" dur="500"/>
                                        <p:tgtEl>
                                          <p:spTgt spid="74"/>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dissolve">
                                      <p:cBhvr>
                                        <p:cTn id="41"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wipe(left)">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right)">
                                      <p:cBhvr>
                                        <p:cTn id="51" dur="500"/>
                                        <p:tgtEl>
                                          <p:spTgt spid="7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1" grpId="0" autoUpdateAnimBg="0"/>
      <p:bldP spid="73" grpId="0" autoUpdateAnimBg="0"/>
      <p:bldP spid="75" grpId="0" autoUpdateAnimBg="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80345" y="261078"/>
            <a:ext cx="10834510" cy="894622"/>
          </a:xfrm>
        </p:spPr>
        <p:txBody>
          <a:bodyPr>
            <a:normAutofit/>
          </a:bodyPr>
          <a:lstStyle/>
          <a:p>
            <a:r>
              <a:rPr lang="en-US" sz="4800" dirty="0"/>
              <a:t>Fairness: must all network apps be “fair”?</a:t>
            </a:r>
            <a:endParaRPr lang="en-US" sz="4400" b="0" dirty="0"/>
          </a:p>
        </p:txBody>
      </p:sp>
      <p:sp>
        <p:nvSpPr>
          <p:cNvPr id="30" name="Rectangle 3">
            <a:extLst>
              <a:ext uri="{FF2B5EF4-FFF2-40B4-BE49-F238E27FC236}">
                <a16:creationId xmlns:a16="http://schemas.microsoft.com/office/drawing/2014/main" id="{BC3F9D5B-2A52-F04E-8551-FB9FA3EB2D43}"/>
              </a:ext>
            </a:extLst>
          </p:cNvPr>
          <p:cNvSpPr txBox="1">
            <a:spLocks noChangeArrowheads="1"/>
          </p:cNvSpPr>
          <p:nvPr/>
        </p:nvSpPr>
        <p:spPr>
          <a:xfrm>
            <a:off x="749300" y="1219200"/>
            <a:ext cx="5207000" cy="464820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Fairness and UDP</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multimedia apps often do not use TCP</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 not want rate throttled by congestion control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instead use UDP:</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audio/video at constant rate, tolerate packet loss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there is no “Internet police” policing use of congestion control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4">
            <a:extLst>
              <a:ext uri="{FF2B5EF4-FFF2-40B4-BE49-F238E27FC236}">
                <a16:creationId xmlns:a16="http://schemas.microsoft.com/office/drawing/2014/main" id="{87BD890A-15A2-C240-921B-F2A9B54123D0}"/>
              </a:ext>
            </a:extLst>
          </p:cNvPr>
          <p:cNvSpPr txBox="1">
            <a:spLocks noChangeArrowheads="1"/>
          </p:cNvSpPr>
          <p:nvPr/>
        </p:nvSpPr>
        <p:spPr>
          <a:xfrm>
            <a:off x="6210301" y="1193800"/>
            <a:ext cx="5575300" cy="5067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Fairness, parallel TCP connections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application can open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multiple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parallel connections between two hosts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web browsers do this, e.g., link of rate R with 10 existing connections: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new app asks for 1 TCP, gets rate R/11</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new app asks for 10 TCPs, gets R/2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2">
            <a:extLst>
              <a:ext uri="{FF2B5EF4-FFF2-40B4-BE49-F238E27FC236}">
                <a16:creationId xmlns:a16="http://schemas.microsoft.com/office/drawing/2014/main" id="{3FCF3160-EC3C-DC4B-A6F8-97BCA1C983A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96675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80345" y="261078"/>
            <a:ext cx="10834510" cy="894622"/>
          </a:xfrm>
        </p:spPr>
        <p:txBody>
          <a:bodyPr>
            <a:normAutofit/>
          </a:bodyPr>
          <a:lstStyle/>
          <a:p>
            <a:pPr algn="ctr"/>
            <a:r>
              <a:rPr lang="en-US" sz="4800" dirty="0"/>
              <a:t>Problem-1</a:t>
            </a:r>
            <a:endParaRPr lang="en-US" sz="4400" b="0" dirty="0"/>
          </a:p>
        </p:txBody>
      </p:sp>
      <p:sp>
        <p:nvSpPr>
          <p:cNvPr id="30" name="Rectangle 3">
            <a:extLst>
              <a:ext uri="{FF2B5EF4-FFF2-40B4-BE49-F238E27FC236}">
                <a16:creationId xmlns:a16="http://schemas.microsoft.com/office/drawing/2014/main" id="{BC3F9D5B-2A52-F04E-8551-FB9FA3EB2D43}"/>
              </a:ext>
            </a:extLst>
          </p:cNvPr>
          <p:cNvSpPr txBox="1">
            <a:spLocks noChangeArrowheads="1"/>
          </p:cNvSpPr>
          <p:nvPr/>
        </p:nvSpPr>
        <p:spPr>
          <a:xfrm>
            <a:off x="749299" y="1219200"/>
            <a:ext cx="1069109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b="0" i="0" u="none" strike="noStrike" kern="1200" cap="none" spc="0" normalizeH="0" baseline="0" noProof="0" dirty="0">
                <a:ln>
                  <a:noFill/>
                </a:ln>
                <a:solidFill>
                  <a:srgbClr val="000099"/>
                </a:solidFill>
                <a:effectLst/>
                <a:uLnTx/>
                <a:uFillTx/>
                <a:latin typeface="Calibri" panose="020F0502020204030204"/>
                <a:ea typeface="+mn-ea"/>
                <a:cs typeface="+mn-cs"/>
              </a:rPr>
              <a:t>Consider the below figure. Assuming TCP Reno is the protocol experiencing the behavior, answer the following questions. In all cases, you should provide a short discussion justifying your answer.</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2">
            <a:extLst>
              <a:ext uri="{FF2B5EF4-FFF2-40B4-BE49-F238E27FC236}">
                <a16:creationId xmlns:a16="http://schemas.microsoft.com/office/drawing/2014/main" id="{3FCF3160-EC3C-DC4B-A6F8-97BCA1C983A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pic>
        <p:nvPicPr>
          <p:cNvPr id="4" name="Picture 3">
            <a:extLst>
              <a:ext uri="{FF2B5EF4-FFF2-40B4-BE49-F238E27FC236}">
                <a16:creationId xmlns:a16="http://schemas.microsoft.com/office/drawing/2014/main" id="{CD848CE8-4ECA-4FB6-9212-DFBB835BECCA}"/>
              </a:ext>
            </a:extLst>
          </p:cNvPr>
          <p:cNvPicPr>
            <a:picLocks noChangeAspect="1"/>
          </p:cNvPicPr>
          <p:nvPr/>
        </p:nvPicPr>
        <p:blipFill>
          <a:blip r:embed="rId3"/>
          <a:stretch>
            <a:fillRect/>
          </a:stretch>
        </p:blipFill>
        <p:spPr>
          <a:xfrm>
            <a:off x="2993724" y="2457319"/>
            <a:ext cx="5363994" cy="4139603"/>
          </a:xfrm>
          <a:prstGeom prst="rect">
            <a:avLst/>
          </a:prstGeom>
        </p:spPr>
      </p:pic>
    </p:spTree>
    <p:extLst>
      <p:ext uri="{BB962C8B-B14F-4D97-AF65-F5344CB8AC3E}">
        <p14:creationId xmlns:p14="http://schemas.microsoft.com/office/powerpoint/2010/main" val="41082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80345" y="261078"/>
            <a:ext cx="10834510" cy="894622"/>
          </a:xfrm>
        </p:spPr>
        <p:txBody>
          <a:bodyPr>
            <a:normAutofit/>
          </a:bodyPr>
          <a:lstStyle/>
          <a:p>
            <a:pPr algn="ctr"/>
            <a:r>
              <a:rPr lang="en-US" sz="4800" dirty="0"/>
              <a:t>Problem-1 (contd.)</a:t>
            </a:r>
            <a:endParaRPr lang="en-US" sz="4400" b="0" dirty="0"/>
          </a:p>
        </p:txBody>
      </p:sp>
      <p:sp>
        <p:nvSpPr>
          <p:cNvPr id="30" name="Rectangle 3">
            <a:extLst>
              <a:ext uri="{FF2B5EF4-FFF2-40B4-BE49-F238E27FC236}">
                <a16:creationId xmlns:a16="http://schemas.microsoft.com/office/drawing/2014/main" id="{BC3F9D5B-2A52-F04E-8551-FB9FA3EB2D43}"/>
              </a:ext>
            </a:extLst>
          </p:cNvPr>
          <p:cNvSpPr txBox="1">
            <a:spLocks noChangeArrowheads="1"/>
          </p:cNvSpPr>
          <p:nvPr/>
        </p:nvSpPr>
        <p:spPr>
          <a:xfrm>
            <a:off x="749299" y="1219200"/>
            <a:ext cx="10691091" cy="46482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1. Identify the intervals of time when TCP slow start is operating.</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2. Identify the intervals of time when TCP congestion avoidance is operating.</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3. </a:t>
            </a: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After the 16th transmission round, is segment loss detected by a triple duplicate ACK or by a timeout?</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4. </a:t>
            </a: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After the 22nd transmission round, is segment loss detected by a triple duplicate ACK or by a timeout?</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5. What is the initial value of </a:t>
            </a:r>
            <a:r>
              <a:rPr lang="en-US" sz="1800" dirty="0" err="1">
                <a:solidFill>
                  <a:srgbClr val="000099"/>
                </a:solidFill>
                <a:latin typeface="Calibri" panose="020F0502020204030204"/>
              </a:rPr>
              <a:t>ssthresh</a:t>
            </a:r>
            <a:r>
              <a:rPr lang="en-US" sz="1800" dirty="0">
                <a:solidFill>
                  <a:srgbClr val="000099"/>
                </a:solidFill>
                <a:latin typeface="Calibri" panose="020F0502020204030204"/>
              </a:rPr>
              <a:t> at the first transmission round?</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6. What is the value of </a:t>
            </a:r>
            <a:r>
              <a:rPr kumimoji="0" lang="en-US" sz="1800" b="0" i="0" u="none" strike="noStrike" kern="1200" cap="none" spc="0" normalizeH="0" baseline="0" noProof="0" dirty="0" err="1">
                <a:ln>
                  <a:noFill/>
                </a:ln>
                <a:solidFill>
                  <a:srgbClr val="000099"/>
                </a:solidFill>
                <a:effectLst/>
                <a:uLnTx/>
                <a:uFillTx/>
                <a:latin typeface="Calibri" panose="020F0502020204030204"/>
                <a:ea typeface="+mn-ea"/>
                <a:cs typeface="+mn-cs"/>
              </a:rPr>
              <a:t>ssthresh</a:t>
            </a: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 at the 18th transmission round?</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7. What is the value of </a:t>
            </a:r>
            <a:r>
              <a:rPr lang="en-US" sz="1800" dirty="0" err="1">
                <a:solidFill>
                  <a:srgbClr val="000099"/>
                </a:solidFill>
                <a:latin typeface="Calibri" panose="020F0502020204030204"/>
              </a:rPr>
              <a:t>ssthresh</a:t>
            </a:r>
            <a:r>
              <a:rPr lang="en-US" sz="1800" dirty="0">
                <a:solidFill>
                  <a:srgbClr val="000099"/>
                </a:solidFill>
                <a:latin typeface="Calibri" panose="020F0502020204030204"/>
              </a:rPr>
              <a:t> at the 24th transmission round?</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8. During what transmission round is the 70th segment sent?</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9. Assuming a packet loss is detected after the 26th round by the receipt of a triple duplicate ACK, what will be the values of the congestion window size and of </a:t>
            </a:r>
            <a:r>
              <a:rPr lang="en-US" sz="1800" dirty="0" err="1">
                <a:solidFill>
                  <a:srgbClr val="000099"/>
                </a:solidFill>
                <a:latin typeface="Calibri" panose="020F0502020204030204"/>
              </a:rPr>
              <a:t>ssthresh</a:t>
            </a:r>
            <a:r>
              <a:rPr lang="en-US" sz="1800" dirty="0">
                <a:solidFill>
                  <a:srgbClr val="000099"/>
                </a:solidFill>
                <a:latin typeface="Calibri" panose="020F0502020204030204"/>
              </a:rPr>
              <a:t>?</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10. Suppose TCP Tahoe is used (instead of TCP Reno), and assume that triple duplicate ACKs are received at the 16th round. What are the </a:t>
            </a:r>
            <a:r>
              <a:rPr kumimoji="0" lang="en-US" sz="1800" b="0" i="0" u="none" strike="noStrike" kern="1200" cap="none" spc="0" normalizeH="0" baseline="0" noProof="0" dirty="0" err="1">
                <a:ln>
                  <a:noFill/>
                </a:ln>
                <a:solidFill>
                  <a:srgbClr val="000099"/>
                </a:solidFill>
                <a:effectLst/>
                <a:uLnTx/>
                <a:uFillTx/>
                <a:latin typeface="Calibri" panose="020F0502020204030204"/>
                <a:ea typeface="+mn-ea"/>
                <a:cs typeface="+mn-cs"/>
              </a:rPr>
              <a:t>ssthresh</a:t>
            </a:r>
            <a:r>
              <a:rPr lang="en-US" sz="1800" dirty="0">
                <a:solidFill>
                  <a:srgbClr val="000099"/>
                </a:solidFill>
                <a:latin typeface="Calibri" panose="020F0502020204030204"/>
              </a:rPr>
              <a:t> </a:t>
            </a: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and the congestion window size at the 19th round?</a:t>
            </a:r>
          </a:p>
          <a:p>
            <a:pPr marL="176213" marR="0" lvl="0" indent="-46038" algn="just" defTabSz="914400" rtl="0" eaLnBrk="1" fontAlgn="auto" latinLnBrk="0" hangingPunct="1">
              <a:lnSpc>
                <a:spcPct val="90000"/>
              </a:lnSpc>
              <a:spcBef>
                <a:spcPts val="1000"/>
              </a:spcBef>
              <a:spcAft>
                <a:spcPts val="0"/>
              </a:spcAft>
              <a:buClr>
                <a:srgbClr val="0000A3"/>
              </a:buClr>
              <a:buSzTx/>
              <a:buFont typeface="Wingdings" charset="0"/>
              <a:buNone/>
              <a:tabLst/>
              <a:defRPr/>
            </a:pPr>
            <a:r>
              <a:rPr lang="en-US" sz="1800" dirty="0">
                <a:solidFill>
                  <a:srgbClr val="000099"/>
                </a:solidFill>
                <a:latin typeface="Calibri" panose="020F0502020204030204"/>
              </a:rPr>
              <a:t>11. Again suppose TCP Tahoe is used, and there is a timeout event at 16th round. How many packets have been sent out from 17th round till 22nd round, inclusive?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2">
            <a:extLst>
              <a:ext uri="{FF2B5EF4-FFF2-40B4-BE49-F238E27FC236}">
                <a16:creationId xmlns:a16="http://schemas.microsoft.com/office/drawing/2014/main" id="{3FCF3160-EC3C-DC4B-A6F8-97BCA1C983A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81404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80345" y="261078"/>
            <a:ext cx="10834510" cy="894622"/>
          </a:xfrm>
        </p:spPr>
        <p:txBody>
          <a:bodyPr>
            <a:normAutofit/>
          </a:bodyPr>
          <a:lstStyle/>
          <a:p>
            <a:pPr algn="ctr"/>
            <a:r>
              <a:rPr lang="en-US" sz="4800" dirty="0"/>
              <a:t>Solutions</a:t>
            </a:r>
            <a:endParaRPr lang="en-US" sz="4400" b="0" dirty="0"/>
          </a:p>
        </p:txBody>
      </p:sp>
      <p:sp>
        <p:nvSpPr>
          <p:cNvPr id="30" name="Rectangle 3">
            <a:extLst>
              <a:ext uri="{FF2B5EF4-FFF2-40B4-BE49-F238E27FC236}">
                <a16:creationId xmlns:a16="http://schemas.microsoft.com/office/drawing/2014/main" id="{BC3F9D5B-2A52-F04E-8551-FB9FA3EB2D43}"/>
              </a:ext>
            </a:extLst>
          </p:cNvPr>
          <p:cNvSpPr txBox="1">
            <a:spLocks noChangeArrowheads="1"/>
          </p:cNvSpPr>
          <p:nvPr/>
        </p:nvSpPr>
        <p:spPr>
          <a:xfrm>
            <a:off x="749299" y="1219200"/>
            <a:ext cx="10691091" cy="55890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TCP slow start is operating in the intervals [1,6] and [23,26]</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TCP congestion avoidance is operating in the intervals [6,16] and [17,22]</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After the 16th transmission round, packet loss is recognized by a triple duplicate ACK. If there was a timeout, the congestion window size would have dropped to 1.</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After the 22nd transmission round, segment loss is detected due to timeout, and hence the congestion window size is set to 1.</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The threshold is initially 32, since it is at this window size that slow start stops and congestion avoidance begins.</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The threshold is set to half the value of the congestion window when packet loss is detected. When loss is detected during transmission round 16, the congestion windows size is 42. Hence the threshold is 21 during the 18th transmission round.</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The threshold is set to half the value of the congestion window when packet loss is detected. When loss is detected during transmission round 22, the congestion windows size is 29. Hence the threshold is 14 (taking lower floor of 14.5) during the 24th transmission round.</a:t>
            </a:r>
          </a:p>
          <a:p>
            <a:pPr marL="473075" marR="0" lvl="0" indent="-342900" algn="just" defTabSz="914400" rtl="0" eaLnBrk="1" fontAlgn="auto" latinLnBrk="0" hangingPunct="1">
              <a:lnSpc>
                <a:spcPct val="90000"/>
              </a:lnSpc>
              <a:spcBef>
                <a:spcPts val="1000"/>
              </a:spcBef>
              <a:spcAft>
                <a:spcPts val="0"/>
              </a:spcAft>
              <a:buClr>
                <a:srgbClr val="0000A3"/>
              </a:buClr>
              <a:buSzTx/>
              <a:buFont typeface="Wingdings" charset="0"/>
              <a:buAutoNum type="arabicPeriod"/>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During the 1st transmission round, packet 1 is sent; packet 2-3 are sent in the 2nd transmission round; packets 4-7 are sent in the 3rd transmission round; packets 8-15 are sent in the 4th transmission round; packets 16-31 are sent in the 5th transmission round; packets 32-63 are sent in the 6th transmission round; packets 64 – 96 are sent in the 7th transmission round. Thus packet 70 is sent in the 7th transmission round.</a:t>
            </a:r>
          </a:p>
        </p:txBody>
      </p:sp>
      <p:sp>
        <p:nvSpPr>
          <p:cNvPr id="5" name="Slide Number Placeholder 2">
            <a:extLst>
              <a:ext uri="{FF2B5EF4-FFF2-40B4-BE49-F238E27FC236}">
                <a16:creationId xmlns:a16="http://schemas.microsoft.com/office/drawing/2014/main" id="{3FCF3160-EC3C-DC4B-A6F8-97BCA1C983A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138626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C397FE-1DDC-5444-B79A-714CFC84F37C}"/>
              </a:ext>
            </a:extLst>
          </p:cNvPr>
          <p:cNvSpPr txBox="1">
            <a:spLocks noChangeArrowheads="1"/>
          </p:cNvSpPr>
          <p:nvPr/>
        </p:nvSpPr>
        <p:spPr>
          <a:xfrm>
            <a:off x="721660" y="1411941"/>
            <a:ext cx="1097728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informally: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too many sources sending too much data too fast for </a:t>
            </a:r>
            <a:r>
              <a:rPr kumimoji="0" lang="en-US" altLang="ja-JP"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network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handle”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Packets will be added to the router’s buffer (queue).</a:t>
            </a:r>
          </a:p>
        </p:txBody>
      </p:sp>
      <p:sp>
        <p:nvSpPr>
          <p:cNvPr id="6" name="Rectangle 3">
            <a:extLst>
              <a:ext uri="{FF2B5EF4-FFF2-40B4-BE49-F238E27FC236}">
                <a16:creationId xmlns:a16="http://schemas.microsoft.com/office/drawing/2014/main" id="{ACFC6554-1CEB-8346-AF21-152FD0AE2BDD}"/>
              </a:ext>
            </a:extLst>
          </p:cNvPr>
          <p:cNvSpPr txBox="1">
            <a:spLocks noChangeArrowheads="1"/>
          </p:cNvSpPr>
          <p:nvPr/>
        </p:nvSpPr>
        <p:spPr>
          <a:xfrm>
            <a:off x="3943393" y="2943964"/>
            <a:ext cx="4647714" cy="10166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 from flow control!</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73290" y="289325"/>
            <a:ext cx="11393310" cy="894622"/>
          </a:xfrm>
        </p:spPr>
        <p:txBody>
          <a:bodyPr>
            <a:normAutofit/>
          </a:bodyPr>
          <a:lstStyle/>
          <a:p>
            <a:r>
              <a:rPr lang="en-US" sz="4800" dirty="0"/>
              <a:t>Congestion</a:t>
            </a:r>
            <a:endParaRPr lang="en-US" sz="4400" b="0" dirty="0"/>
          </a:p>
        </p:txBody>
      </p:sp>
      <p:grpSp>
        <p:nvGrpSpPr>
          <p:cNvPr id="10" name="Group 9">
            <a:extLst>
              <a:ext uri="{FF2B5EF4-FFF2-40B4-BE49-F238E27FC236}">
                <a16:creationId xmlns:a16="http://schemas.microsoft.com/office/drawing/2014/main" id="{F801E622-8D2F-5C40-BD60-438B29523DDB}"/>
              </a:ext>
            </a:extLst>
          </p:cNvPr>
          <p:cNvGrpSpPr/>
          <p:nvPr/>
        </p:nvGrpSpPr>
        <p:grpSpPr>
          <a:xfrm>
            <a:off x="8686805" y="2737463"/>
            <a:ext cx="2772697" cy="2732213"/>
            <a:chOff x="8878529" y="2737463"/>
            <a:chExt cx="2772697" cy="2732213"/>
          </a:xfrm>
        </p:grpSpPr>
        <p:pic>
          <p:nvPicPr>
            <p:cNvPr id="1028" name="Picture 4" descr="Why traffic apps make congestion worse | Berkeley News">
              <a:extLst>
                <a:ext uri="{FF2B5EF4-FFF2-40B4-BE49-F238E27FC236}">
                  <a16:creationId xmlns:a16="http://schemas.microsoft.com/office/drawing/2014/main" id="{5A685C73-1A7D-7448-83D5-182E1DF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529" y="2737463"/>
              <a:ext cx="2595716" cy="1730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EBCDC3-59AA-0043-9771-3FAB71AFCDB3}"/>
                </a:ext>
              </a:extLst>
            </p:cNvPr>
            <p:cNvSpPr txBox="1"/>
            <p:nvPr/>
          </p:nvSpPr>
          <p:spPr>
            <a:xfrm>
              <a:off x="9085007" y="4454013"/>
              <a:ext cx="2566219" cy="101566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mn-ea"/>
                  <a:cs typeface="+mn-cs"/>
                </a:rPr>
                <a:t>congestion control: </a:t>
              </a:r>
              <a:r>
                <a:rPr kumimoji="0" lang="en-US" sz="1800" b="0" i="0" u="none" strike="noStrike" kern="1200" cap="none" spc="0" normalizeH="0" baseline="0" noProof="0" dirty="0">
                  <a:ln>
                    <a:noFill/>
                  </a:ln>
                  <a:solidFill>
                    <a:prstClr val="black"/>
                  </a:solidFill>
                  <a:effectLst/>
                  <a:uLnTx/>
                  <a:uFillTx/>
                  <a:latin typeface="Calibri"/>
                  <a:ea typeface="+mn-ea"/>
                  <a:cs typeface="+mn-cs"/>
                </a:rPr>
                <a:t>too many senders, sending too fast</a:t>
              </a:r>
            </a:p>
          </p:txBody>
        </p:sp>
      </p:grpSp>
      <p:grpSp>
        <p:nvGrpSpPr>
          <p:cNvPr id="13" name="Group 12">
            <a:extLst>
              <a:ext uri="{FF2B5EF4-FFF2-40B4-BE49-F238E27FC236}">
                <a16:creationId xmlns:a16="http://schemas.microsoft.com/office/drawing/2014/main" id="{440B5036-A83C-3D40-89CC-21D122E3DAA4}"/>
              </a:ext>
            </a:extLst>
          </p:cNvPr>
          <p:cNvGrpSpPr/>
          <p:nvPr/>
        </p:nvGrpSpPr>
        <p:grpSpPr>
          <a:xfrm>
            <a:off x="4666764" y="4180494"/>
            <a:ext cx="5860024" cy="1952948"/>
            <a:chOff x="5869858" y="4586748"/>
            <a:chExt cx="5860024" cy="1952948"/>
          </a:xfrm>
        </p:grpSpPr>
        <p:grpSp>
          <p:nvGrpSpPr>
            <p:cNvPr id="3" name="Group 2">
              <a:extLst>
                <a:ext uri="{FF2B5EF4-FFF2-40B4-BE49-F238E27FC236}">
                  <a16:creationId xmlns:a16="http://schemas.microsoft.com/office/drawing/2014/main" id="{460EE1F0-777A-5549-B373-8500229D882B}"/>
                </a:ext>
              </a:extLst>
            </p:cNvPr>
            <p:cNvGrpSpPr/>
            <p:nvPr/>
          </p:nvGrpSpPr>
          <p:grpSpPr>
            <a:xfrm>
              <a:off x="5869858" y="4586748"/>
              <a:ext cx="2882176" cy="1915023"/>
              <a:chOff x="6998772" y="3064248"/>
              <a:chExt cx="4393223" cy="2995072"/>
            </a:xfrm>
          </p:grpSpPr>
          <p:pic>
            <p:nvPicPr>
              <p:cNvPr id="7" name="Picture 2" descr="Drinking from the Firehose: How VividCortex Compresses its Metrics">
                <a:extLst>
                  <a:ext uri="{FF2B5EF4-FFF2-40B4-BE49-F238E27FC236}">
                    <a16:creationId xmlns:a16="http://schemas.microsoft.com/office/drawing/2014/main" id="{93C006A2-5EEC-1743-AF87-E45D3E90A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3303" y="4248105"/>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inking From the Information Firehose">
                <a:extLst>
                  <a:ext uri="{FF2B5EF4-FFF2-40B4-BE49-F238E27FC236}">
                    <a16:creationId xmlns:a16="http://schemas.microsoft.com/office/drawing/2014/main" id="{540A1142-4C15-BA4C-BA82-A4861EB7D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8772" y="3064248"/>
                <a:ext cx="2699594" cy="178173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B5BA06D-3B74-5348-8D35-1DEBB37E8FA0}"/>
                </a:ext>
              </a:extLst>
            </p:cNvPr>
            <p:cNvSpPr txBox="1"/>
            <p:nvPr/>
          </p:nvSpPr>
          <p:spPr>
            <a:xfrm>
              <a:off x="8794953" y="5801032"/>
              <a:ext cx="293492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mn-ea"/>
                  <a:cs typeface="+mn-cs"/>
                </a:rPr>
                <a:t>flow control: </a:t>
              </a:r>
              <a:r>
                <a:rPr kumimoji="0" lang="en-US" sz="1800" b="0" i="0" u="none" strike="noStrike" kern="1200" cap="none" spc="0" normalizeH="0" baseline="0" noProof="0" dirty="0">
                  <a:ln>
                    <a:noFill/>
                  </a:ln>
                  <a:solidFill>
                    <a:prstClr val="black"/>
                  </a:solidFill>
                  <a:effectLst/>
                  <a:uLnTx/>
                  <a:uFillTx/>
                  <a:latin typeface="Calibri"/>
                  <a:ea typeface="+mn-ea"/>
                  <a:cs typeface="+mn-cs"/>
                </a:rPr>
                <a:t>one sender too fast for one receiver</a:t>
              </a:r>
            </a:p>
          </p:txBody>
        </p:sp>
      </p:grpSp>
      <p:sp>
        <p:nvSpPr>
          <p:cNvPr id="14" name="Slide Number Placeholder 2">
            <a:extLst>
              <a:ext uri="{FF2B5EF4-FFF2-40B4-BE49-F238E27FC236}">
                <a16:creationId xmlns:a16="http://schemas.microsoft.com/office/drawing/2014/main" id="{C3383268-A75C-1640-B637-852081D538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21651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80345" y="261078"/>
            <a:ext cx="10834510" cy="894622"/>
          </a:xfrm>
        </p:spPr>
        <p:txBody>
          <a:bodyPr>
            <a:normAutofit/>
          </a:bodyPr>
          <a:lstStyle/>
          <a:p>
            <a:pPr algn="ctr"/>
            <a:r>
              <a:rPr lang="en-US" sz="4800" dirty="0"/>
              <a:t>Solutions</a:t>
            </a:r>
            <a:endParaRPr lang="en-US" sz="4400" b="0" dirty="0"/>
          </a:p>
        </p:txBody>
      </p:sp>
      <p:sp>
        <p:nvSpPr>
          <p:cNvPr id="30" name="Rectangle 3">
            <a:extLst>
              <a:ext uri="{FF2B5EF4-FFF2-40B4-BE49-F238E27FC236}">
                <a16:creationId xmlns:a16="http://schemas.microsoft.com/office/drawing/2014/main" id="{BC3F9D5B-2A52-F04E-8551-FB9FA3EB2D43}"/>
              </a:ext>
            </a:extLst>
          </p:cNvPr>
          <p:cNvSpPr txBox="1">
            <a:spLocks noChangeArrowheads="1"/>
          </p:cNvSpPr>
          <p:nvPr/>
        </p:nvSpPr>
        <p:spPr>
          <a:xfrm>
            <a:off x="749299" y="1219200"/>
            <a:ext cx="10691091" cy="55890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just" defTabSz="914400" rtl="0" eaLnBrk="1" fontAlgn="auto" latinLnBrk="0" hangingPunct="1">
              <a:lnSpc>
                <a:spcPct val="90000"/>
              </a:lnSpc>
              <a:spcBef>
                <a:spcPts val="1000"/>
              </a:spcBef>
              <a:spcAft>
                <a:spcPts val="0"/>
              </a:spcAft>
              <a:buClr>
                <a:srgbClr val="0000A3"/>
              </a:buClr>
              <a:buSzTx/>
              <a:buFont typeface="+mj-lt"/>
              <a:buAutoNum type="arabicPeriod" startAt="9"/>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The threshold will be set to half the current value of the congestion window (8) when the loss occurred and the congestion window will be set to the new threshold value + 3 MSS. Thus the new values of the threshold and window will be 4 and 7 respectively.</a:t>
            </a:r>
          </a:p>
          <a:p>
            <a:pPr marL="473075" marR="0" lvl="0" indent="-342900" algn="just" defTabSz="914400" rtl="0" eaLnBrk="1" fontAlgn="auto" latinLnBrk="0" hangingPunct="1">
              <a:lnSpc>
                <a:spcPct val="90000"/>
              </a:lnSpc>
              <a:spcBef>
                <a:spcPts val="1000"/>
              </a:spcBef>
              <a:spcAft>
                <a:spcPts val="0"/>
              </a:spcAft>
              <a:buClr>
                <a:srgbClr val="0000A3"/>
              </a:buClr>
              <a:buSzTx/>
              <a:buFont typeface="+mj-lt"/>
              <a:buAutoNum type="arabicPeriod" startAt="9"/>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threshold is 21, and congestion window size </a:t>
            </a:r>
            <a:r>
              <a:rPr kumimoji="0" lang="en-US" sz="1800" b="0" i="0" u="none" strike="noStrike" kern="1200" cap="none" spc="0" normalizeH="0" baseline="0" noProof="0">
                <a:ln>
                  <a:noFill/>
                </a:ln>
                <a:solidFill>
                  <a:srgbClr val="000099"/>
                </a:solidFill>
                <a:effectLst/>
                <a:uLnTx/>
                <a:uFillTx/>
                <a:latin typeface="Calibri" panose="020F0502020204030204"/>
                <a:ea typeface="+mn-ea"/>
                <a:cs typeface="+mn-cs"/>
              </a:rPr>
              <a:t>is 4.</a:t>
            </a:r>
            <a:endPar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473075" marR="0" lvl="0" indent="-342900" algn="just" defTabSz="914400" rtl="0" eaLnBrk="1" fontAlgn="auto" latinLnBrk="0" hangingPunct="1">
              <a:lnSpc>
                <a:spcPct val="90000"/>
              </a:lnSpc>
              <a:spcBef>
                <a:spcPts val="1000"/>
              </a:spcBef>
              <a:spcAft>
                <a:spcPts val="0"/>
              </a:spcAft>
              <a:buClr>
                <a:srgbClr val="0000A3"/>
              </a:buClr>
              <a:buSzTx/>
              <a:buFont typeface="+mj-lt"/>
              <a:buAutoNum type="arabicPeriod" startAt="9"/>
              <a:tabLst/>
              <a:defRPr/>
            </a:pPr>
            <a:r>
              <a:rPr kumimoji="0" lang="en-US" sz="1800" b="0" i="0" u="none" strike="noStrike" kern="1200" cap="none" spc="0" normalizeH="0" baseline="0" noProof="0" dirty="0">
                <a:ln>
                  <a:noFill/>
                </a:ln>
                <a:solidFill>
                  <a:srgbClr val="000099"/>
                </a:solidFill>
                <a:effectLst/>
                <a:uLnTx/>
                <a:uFillTx/>
                <a:latin typeface="Calibri" panose="020F0502020204030204"/>
                <a:ea typeface="+mn-ea"/>
                <a:cs typeface="+mn-cs"/>
              </a:rPr>
              <a:t>round 17, 1 packet; round 18, 2 packets; round 19, 4 packets; round 20, 8 packets; round 21, 16 packets; round 22, 21 packets. So, the total number is 52.</a:t>
            </a:r>
          </a:p>
        </p:txBody>
      </p:sp>
      <p:sp>
        <p:nvSpPr>
          <p:cNvPr id="5" name="Slide Number Placeholder 2">
            <a:extLst>
              <a:ext uri="{FF2B5EF4-FFF2-40B4-BE49-F238E27FC236}">
                <a16:creationId xmlns:a16="http://schemas.microsoft.com/office/drawing/2014/main" id="{3FCF3160-EC3C-DC4B-A6F8-97BCA1C983A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114242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8153"/>
            <a:ext cx="11393310" cy="894622"/>
          </a:xfrm>
        </p:spPr>
        <p:txBody>
          <a:bodyPr>
            <a:normAutofit/>
          </a:bodyPr>
          <a:lstStyle/>
          <a:p>
            <a:r>
              <a:rPr lang="en-US" sz="4800" dirty="0"/>
              <a:t>TCP’s reaction to congestion</a:t>
            </a:r>
            <a:endParaRPr lang="en-US" sz="4400" b="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901700" y="1414334"/>
            <a:ext cx="10274300" cy="54314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lvl="0" indent="-292100">
              <a:lnSpc>
                <a:spcPct val="85000"/>
              </a:lnSpc>
              <a:spcBef>
                <a:spcPct val="20000"/>
              </a:spcBef>
              <a:buClr>
                <a:srgbClr val="000099"/>
              </a:buClr>
              <a:buSzPct val="100000"/>
              <a:buFont typeface="Wingdings" charset="2"/>
              <a:buChar char="§"/>
              <a:defRPr/>
            </a:pPr>
            <a:r>
              <a:rPr lang="en-US" sz="2800" dirty="0">
                <a:solidFill>
                  <a:prstClr val="black"/>
                </a:solidFill>
                <a:ea typeface="ＭＳ Ｐゴシック" charset="0"/>
              </a:rPr>
              <a:t>End-end congestion control approach</a:t>
            </a:r>
            <a:endParaRPr kumimoji="0" lang="en-US" sz="2800" b="0" i="0" u="none" strike="noStrike" kern="1200" cap="none" spc="0" normalizeH="0" baseline="0" noProof="0" dirty="0">
              <a:ln>
                <a:noFill/>
              </a:ln>
              <a:solidFill>
                <a:prstClr val="black"/>
              </a:solidFill>
              <a:effectLst/>
              <a:uLnTx/>
              <a:uFillTx/>
              <a:ea typeface="ＭＳ Ｐゴシック" charset="0"/>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ea typeface="ＭＳ Ｐゴシック" charset="0"/>
                <a:cs typeface="+mn-cs"/>
              </a:rPr>
              <a:t>TCP reacts to congestion by reducing the sender's data transfer rate (aka sender window size).</a:t>
            </a:r>
            <a:endParaRPr lang="en-US" sz="2800" dirty="0">
              <a:solidFill>
                <a:prstClr val="black"/>
              </a:solidFill>
              <a:ea typeface="ＭＳ Ｐゴシック" charset="0"/>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ea typeface="ＭＳ Ｐゴシック" charset="0"/>
                <a:cs typeface="+mn-cs"/>
              </a:rPr>
              <a:t>Sender window size (</a:t>
            </a:r>
            <a:r>
              <a:rPr kumimoji="0" lang="en-US" sz="2800" b="0" i="0" u="none" strike="noStrike" kern="1200" cap="none" spc="0" normalizeH="0" baseline="0" noProof="0" dirty="0" err="1">
                <a:ln>
                  <a:noFill/>
                </a:ln>
                <a:solidFill>
                  <a:prstClr val="black"/>
                </a:solidFill>
                <a:effectLst/>
                <a:uLnTx/>
                <a:uFillTx/>
                <a:ea typeface="ＭＳ Ｐゴシック" charset="0"/>
                <a:cs typeface="+mn-cs"/>
              </a:rPr>
              <a:t>swnd</a:t>
            </a:r>
            <a:r>
              <a:rPr kumimoji="0" lang="en-US" sz="2800" b="0" i="0" u="none" strike="noStrike" kern="1200" cap="none" spc="0" normalizeH="0" baseline="0" noProof="0" dirty="0">
                <a:ln>
                  <a:noFill/>
                </a:ln>
                <a:solidFill>
                  <a:prstClr val="black"/>
                </a:solidFill>
                <a:effectLst/>
                <a:uLnTx/>
                <a:uFillTx/>
                <a:ea typeface="ＭＳ Ｐゴシック" charset="0"/>
                <a:cs typeface="+mn-cs"/>
              </a:rPr>
              <a:t>) = minimum(congestion window size (</a:t>
            </a:r>
            <a:r>
              <a:rPr kumimoji="0" lang="en-US" sz="2800" b="0" i="0" u="none" strike="noStrike" kern="1200" cap="none" spc="0" normalizeH="0" baseline="0" noProof="0" dirty="0" err="1">
                <a:ln>
                  <a:noFill/>
                </a:ln>
                <a:solidFill>
                  <a:prstClr val="black"/>
                </a:solidFill>
                <a:effectLst/>
                <a:uLnTx/>
                <a:uFillTx/>
                <a:ea typeface="ＭＳ Ｐゴシック" charset="0"/>
                <a:cs typeface="+mn-cs"/>
              </a:rPr>
              <a:t>cwnd</a:t>
            </a:r>
            <a:r>
              <a:rPr kumimoji="0" lang="en-US" sz="2800" b="0" i="0" u="none" strike="noStrike" kern="1200" cap="none" spc="0" normalizeH="0" baseline="0" noProof="0" dirty="0">
                <a:ln>
                  <a:noFill/>
                </a:ln>
                <a:solidFill>
                  <a:prstClr val="black"/>
                </a:solidFill>
                <a:effectLst/>
                <a:uLnTx/>
                <a:uFillTx/>
                <a:ea typeface="ＭＳ Ｐゴシック" charset="0"/>
                <a:cs typeface="+mn-cs"/>
              </a:rPr>
              <a:t>), Receiver window size (</a:t>
            </a:r>
            <a:r>
              <a:rPr kumimoji="0" lang="en-US" sz="2800" b="0" i="0" u="none" strike="noStrike" kern="1200" cap="none" spc="0" normalizeH="0" baseline="0" noProof="0" dirty="0" err="1">
                <a:ln>
                  <a:noFill/>
                </a:ln>
                <a:solidFill>
                  <a:prstClr val="black"/>
                </a:solidFill>
                <a:effectLst/>
                <a:uLnTx/>
                <a:uFillTx/>
                <a:ea typeface="ＭＳ Ｐゴシック" charset="0"/>
                <a:cs typeface="+mn-cs"/>
              </a:rPr>
              <a:t>rwnd</a:t>
            </a:r>
            <a:r>
              <a:rPr kumimoji="0" lang="en-US" sz="2800" b="0" i="0" u="none" strike="noStrike" kern="1200" cap="none" spc="0" normalizeH="0" baseline="0" noProof="0" dirty="0">
                <a:ln>
                  <a:noFill/>
                </a:ln>
                <a:solidFill>
                  <a:prstClr val="black"/>
                </a:solidFill>
                <a:effectLst/>
                <a:uLnTx/>
                <a:uFillTx/>
                <a:ea typeface="ＭＳ Ｐゴシック" charset="0"/>
                <a:cs typeface="+mn-cs"/>
              </a:rPr>
              <a:t>))</a:t>
            </a:r>
          </a:p>
          <a:p>
            <a:pPr marL="749300" lvl="1" indent="-292100">
              <a:lnSpc>
                <a:spcPct val="85000"/>
              </a:lnSpc>
              <a:spcBef>
                <a:spcPct val="20000"/>
              </a:spcBef>
              <a:buClr>
                <a:srgbClr val="000099"/>
              </a:buClr>
              <a:buSzPct val="100000"/>
              <a:buFont typeface="Wingdings" charset="2"/>
              <a:buChar char="§"/>
              <a:defRPr/>
            </a:pPr>
            <a:r>
              <a:rPr lang="en-US" sz="2800" dirty="0" err="1">
                <a:solidFill>
                  <a:prstClr val="black"/>
                </a:solidFill>
                <a:ea typeface="ＭＳ Ｐゴシック" charset="0"/>
              </a:rPr>
              <a:t>cwnd</a:t>
            </a:r>
            <a:r>
              <a:rPr lang="en-US" sz="2800" dirty="0">
                <a:solidFill>
                  <a:prstClr val="black"/>
                </a:solidFill>
                <a:ea typeface="ＭＳ Ｐゴシック" charset="0"/>
              </a:rPr>
              <a:t> - number of bytes the sender may have in the network at any time.</a:t>
            </a:r>
          </a:p>
          <a:p>
            <a:pPr marL="749300" lvl="1" indent="-292100">
              <a:lnSpc>
                <a:spcPct val="85000"/>
              </a:lnSpc>
              <a:spcBef>
                <a:spcPct val="20000"/>
              </a:spcBef>
              <a:buClr>
                <a:srgbClr val="000099"/>
              </a:buClr>
              <a:buSzPct val="100000"/>
              <a:buFont typeface="Wingdings" charset="2"/>
              <a:buChar char="§"/>
              <a:defRPr/>
            </a:pPr>
            <a:r>
              <a:rPr lang="en-US" sz="2800" dirty="0" err="1">
                <a:solidFill>
                  <a:prstClr val="black"/>
                </a:solidFill>
                <a:ea typeface="ＭＳ Ｐゴシック" charset="0"/>
              </a:rPr>
              <a:t>rwnd</a:t>
            </a:r>
            <a:r>
              <a:rPr lang="en-US" sz="2800" dirty="0">
                <a:solidFill>
                  <a:prstClr val="black"/>
                </a:solidFill>
                <a:ea typeface="ＭＳ Ｐゴシック" charset="0"/>
              </a:rPr>
              <a:t> - number of bytes the receiver can handle.</a:t>
            </a:r>
          </a:p>
          <a:p>
            <a:pPr marR="0" lvl="0" algn="l" defTabSz="914400" rtl="0" eaLnBrk="1" fontAlgn="auto" latinLnBrk="0" hangingPunct="1">
              <a:lnSpc>
                <a:spcPct val="85000"/>
              </a:lnSpc>
              <a:spcBef>
                <a:spcPct val="20000"/>
              </a:spcBef>
              <a:spcAft>
                <a:spcPts val="0"/>
              </a:spcAft>
              <a:buClr>
                <a:srgbClr val="000099"/>
              </a:buClr>
              <a:buSzPct val="100000"/>
              <a:tabLst/>
              <a:defRPr/>
            </a:pPr>
            <a:endParaRPr kumimoji="0" lang="en-US" sz="2800" b="0" i="0" u="none" strike="noStrike" kern="1200" cap="none" spc="0" normalizeH="0" baseline="0" noProof="0" dirty="0">
              <a:ln>
                <a:noFill/>
              </a:ln>
              <a:solidFill>
                <a:prstClr val="black"/>
              </a:solidFill>
              <a:effectLst/>
              <a:uLnTx/>
              <a:uFillTx/>
              <a:ea typeface="ＭＳ Ｐゴシック" charset="0"/>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endParaRPr kumimoji="0" lang="en-US" sz="2800" b="0" i="0" u="none" strike="noStrike" kern="1200" cap="none" spc="0" normalizeH="0" baseline="0" noProof="0" dirty="0">
              <a:ln>
                <a:noFill/>
              </a:ln>
              <a:solidFill>
                <a:prstClr val="black"/>
              </a:solidFill>
              <a:effectLst/>
              <a:uLnTx/>
              <a:uFillTx/>
              <a:ea typeface="ＭＳ Ｐゴシック" charset="0"/>
              <a:cs typeface="+mn-cs"/>
            </a:endParaRPr>
          </a:p>
        </p:txBody>
      </p:sp>
      <p:sp>
        <p:nvSpPr>
          <p:cNvPr id="49" name="Slide Number Placeholder 2">
            <a:extLst>
              <a:ext uri="{FF2B5EF4-FFF2-40B4-BE49-F238E27FC236}">
                <a16:creationId xmlns:a16="http://schemas.microsoft.com/office/drawing/2014/main" id="{F67FBF66-1006-C849-9ABA-320AB4C17D7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938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500"/>
                                        <p:tgtEl>
                                          <p:spTgt spid="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500"/>
                                        <p:tgtEl>
                                          <p:spTgt spid="1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Effect transition="in" filter="fade">
                                      <p:cBhvr>
                                        <p:cTn id="17" dur="500"/>
                                        <p:tgtEl>
                                          <p:spTgt spid="1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3" end="3"/>
                                            </p:txEl>
                                          </p:spTgt>
                                        </p:tgtEl>
                                        <p:attrNameLst>
                                          <p:attrName>style.visibility</p:attrName>
                                        </p:attrNameLst>
                                      </p:cBhvr>
                                      <p:to>
                                        <p:strVal val="visible"/>
                                      </p:to>
                                    </p:set>
                                    <p:animEffect transition="in" filter="fade">
                                      <p:cBhvr>
                                        <p:cTn id="22" dur="500"/>
                                        <p:tgtEl>
                                          <p:spTgt spid="13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5">
                                            <p:txEl>
                                              <p:pRg st="4" end="4"/>
                                            </p:txEl>
                                          </p:spTgt>
                                        </p:tgtEl>
                                        <p:attrNameLst>
                                          <p:attrName>style.visibility</p:attrName>
                                        </p:attrNameLst>
                                      </p:cBhvr>
                                      <p:to>
                                        <p:strVal val="visible"/>
                                      </p:to>
                                    </p:set>
                                    <p:animEffect transition="in" filter="fade">
                                      <p:cBhvr>
                                        <p:cTn id="25" dur="500"/>
                                        <p:tgtEl>
                                          <p:spTgt spid="1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8153"/>
            <a:ext cx="11393310" cy="894622"/>
          </a:xfrm>
        </p:spPr>
        <p:txBody>
          <a:bodyPr>
            <a:normAutofit/>
          </a:bodyPr>
          <a:lstStyle/>
          <a:p>
            <a:r>
              <a:rPr lang="en-US" sz="4800" dirty="0"/>
              <a:t>TCP’s reaction to congestion</a:t>
            </a:r>
            <a:endParaRPr lang="en-US" sz="4400" b="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901700" y="1414334"/>
            <a:ext cx="10274300" cy="54314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ea typeface="ＭＳ Ｐゴシック" charset="0"/>
                <a:cs typeface="+mn-cs"/>
              </a:rPr>
              <a:t>TCP's general policy for handling congestion consists of following three phases:</a:t>
            </a:r>
          </a:p>
          <a:p>
            <a:pPr marL="749300" lvl="1" indent="-292100">
              <a:lnSpc>
                <a:spcPct val="85000"/>
              </a:lnSpc>
              <a:spcBef>
                <a:spcPct val="20000"/>
              </a:spcBef>
              <a:buClr>
                <a:srgbClr val="000099"/>
              </a:buClr>
              <a:buSzPct val="100000"/>
              <a:buFont typeface="Wingdings" charset="2"/>
              <a:buChar char="§"/>
              <a:defRPr/>
            </a:pPr>
            <a:r>
              <a:rPr lang="en-US" sz="2800" dirty="0">
                <a:solidFill>
                  <a:prstClr val="black"/>
                </a:solidFill>
                <a:ea typeface="ＭＳ Ｐゴシック" charset="0"/>
              </a:rPr>
              <a:t>Slow start</a:t>
            </a:r>
          </a:p>
          <a:p>
            <a:pPr marL="749300" lvl="1" indent="-292100">
              <a:lnSpc>
                <a:spcPct val="85000"/>
              </a:lnSpc>
              <a:spcBef>
                <a:spcPct val="20000"/>
              </a:spcBef>
              <a:buClr>
                <a:srgbClr val="000099"/>
              </a:buClr>
              <a:buSzPct val="100000"/>
              <a:buFont typeface="Wingdings" charset="2"/>
              <a:buChar char="§"/>
              <a:defRPr/>
            </a:pPr>
            <a:r>
              <a:rPr lang="en-US" sz="2800" dirty="0">
                <a:solidFill>
                  <a:prstClr val="black"/>
                </a:solidFill>
                <a:ea typeface="ＭＳ Ｐゴシック" charset="0"/>
              </a:rPr>
              <a:t>Congestion Avoidance</a:t>
            </a:r>
          </a:p>
          <a:p>
            <a:pPr marL="749300" lvl="1" indent="-292100">
              <a:lnSpc>
                <a:spcPct val="85000"/>
              </a:lnSpc>
              <a:spcBef>
                <a:spcPct val="20000"/>
              </a:spcBef>
              <a:buClr>
                <a:srgbClr val="000099"/>
              </a:buClr>
              <a:buSzPct val="100000"/>
              <a:buFont typeface="Wingdings" charset="2"/>
              <a:buChar char="§"/>
              <a:defRPr/>
            </a:pPr>
            <a:r>
              <a:rPr lang="en-US" sz="2800" dirty="0">
                <a:solidFill>
                  <a:prstClr val="black"/>
                </a:solidFill>
                <a:ea typeface="ＭＳ Ｐゴシック" charset="0"/>
              </a:rPr>
              <a:t>Congestion Detection</a:t>
            </a: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endParaRPr kumimoji="0" lang="en-US" sz="2800" b="0" i="0" u="none" strike="noStrike" kern="1200" cap="none" spc="0" normalizeH="0" baseline="0" noProof="0" dirty="0">
              <a:ln>
                <a:noFill/>
              </a:ln>
              <a:solidFill>
                <a:prstClr val="black"/>
              </a:solidFill>
              <a:effectLst/>
              <a:uLnTx/>
              <a:uFillTx/>
              <a:ea typeface="ＭＳ Ｐゴシック" charset="0"/>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endParaRPr kumimoji="0" lang="en-US" sz="2800" b="0" i="0" u="none" strike="noStrike" kern="1200" cap="none" spc="0" normalizeH="0" baseline="0" noProof="0" dirty="0">
              <a:ln>
                <a:noFill/>
              </a:ln>
              <a:solidFill>
                <a:prstClr val="black"/>
              </a:solidFill>
              <a:effectLst/>
              <a:uLnTx/>
              <a:uFillTx/>
              <a:ea typeface="ＭＳ Ｐゴシック" charset="0"/>
              <a:cs typeface="+mn-cs"/>
            </a:endParaRPr>
          </a:p>
        </p:txBody>
      </p:sp>
      <p:sp>
        <p:nvSpPr>
          <p:cNvPr id="49" name="Slide Number Placeholder 2">
            <a:extLst>
              <a:ext uri="{FF2B5EF4-FFF2-40B4-BE49-F238E27FC236}">
                <a16:creationId xmlns:a16="http://schemas.microsoft.com/office/drawing/2014/main" id="{F67FBF66-1006-C849-9ABA-320AB4C17D7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330151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500"/>
                                        <p:tgtEl>
                                          <p:spTgt spid="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500"/>
                                        <p:tgtEl>
                                          <p:spTgt spid="13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
                                            <p:txEl>
                                              <p:pRg st="2" end="2"/>
                                            </p:txEl>
                                          </p:spTgt>
                                        </p:tgtEl>
                                        <p:attrNameLst>
                                          <p:attrName>style.visibility</p:attrName>
                                        </p:attrNameLst>
                                      </p:cBhvr>
                                      <p:to>
                                        <p:strVal val="visible"/>
                                      </p:to>
                                    </p:set>
                                    <p:animEffect transition="in" filter="fade">
                                      <p:cBhvr>
                                        <p:cTn id="15" dur="500"/>
                                        <p:tgtEl>
                                          <p:spTgt spid="13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5">
                                            <p:txEl>
                                              <p:pRg st="3" end="3"/>
                                            </p:txEl>
                                          </p:spTgt>
                                        </p:tgtEl>
                                        <p:attrNameLst>
                                          <p:attrName>style.visibility</p:attrName>
                                        </p:attrNameLst>
                                      </p:cBhvr>
                                      <p:to>
                                        <p:strVal val="visible"/>
                                      </p:to>
                                    </p:set>
                                    <p:animEffect transition="in" filter="fade">
                                      <p:cBhvr>
                                        <p:cTn id="18" dur="5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slow start </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1143000" y="1384299"/>
            <a:ext cx="5118100"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b="0" i="0" u="none" strike="noStrike" kern="1200" cap="none" spc="0" normalizeH="0" baseline="0" noProof="0" dirty="0">
                <a:ln>
                  <a:noFill/>
                </a:ln>
                <a:solidFill>
                  <a:prstClr val="black"/>
                </a:solidFill>
                <a:effectLst/>
                <a:uLnTx/>
                <a:uFillTx/>
                <a:cs typeface="Times New Roman" panose="02020603050405020304" pitchFamily="18" charset="0"/>
              </a:rPr>
              <a:t>Initially, sender sets congestion window size (</a:t>
            </a:r>
            <a:r>
              <a:rPr kumimoji="0" lang="en-US" b="0" i="0" u="none" strike="noStrike" kern="1200" cap="none" spc="0" normalizeH="0" baseline="0" noProof="0" dirty="0" err="1">
                <a:ln>
                  <a:noFill/>
                </a:ln>
                <a:solidFill>
                  <a:prstClr val="black"/>
                </a:solidFill>
                <a:effectLst/>
                <a:uLnTx/>
                <a:uFillTx/>
                <a:cs typeface="Times New Roman" panose="02020603050405020304" pitchFamily="18" charset="0"/>
              </a:rPr>
              <a:t>cwnd</a:t>
            </a:r>
            <a:r>
              <a:rPr kumimoji="0" lang="en-US" b="0" i="0" u="none" strike="noStrike" kern="1200" cap="none" spc="0" normalizeH="0" baseline="0" noProof="0" dirty="0">
                <a:ln>
                  <a:noFill/>
                </a:ln>
                <a:solidFill>
                  <a:prstClr val="black"/>
                </a:solidFill>
                <a:effectLst/>
                <a:uLnTx/>
                <a:uFillTx/>
                <a:cs typeface="Times New Roman" panose="02020603050405020304" pitchFamily="18" charset="0"/>
              </a:rPr>
              <a:t>) = 1 Maximum Segment Size (MSS).</a:t>
            </a:r>
          </a:p>
          <a:p>
            <a:pPr marL="393700" lvl="0" indent="-263525">
              <a:buFont typeface="Wingdings" charset="2"/>
              <a:buChar char="§"/>
              <a:defRPr/>
            </a:pPr>
            <a:r>
              <a:rPr lang="en-US" dirty="0">
                <a:solidFill>
                  <a:prstClr val="black"/>
                </a:solidFill>
                <a:cs typeface="Times New Roman" panose="02020603050405020304" pitchFamily="18" charset="0"/>
              </a:rPr>
              <a:t>After receiving each acknowledgment, sender increases the </a:t>
            </a:r>
            <a:r>
              <a:rPr lang="en-US" dirty="0" err="1">
                <a:solidFill>
                  <a:prstClr val="black"/>
                </a:solidFill>
                <a:cs typeface="Times New Roman" panose="02020603050405020304" pitchFamily="18" charset="0"/>
              </a:rPr>
              <a:t>cwnd</a:t>
            </a:r>
            <a:r>
              <a:rPr lang="en-US" dirty="0">
                <a:solidFill>
                  <a:prstClr val="black"/>
                </a:solidFill>
                <a:cs typeface="Times New Roman" panose="02020603050405020304" pitchFamily="18" charset="0"/>
              </a:rPr>
              <a:t> by 1 MSS (</a:t>
            </a:r>
            <a:r>
              <a:rPr lang="en-US" dirty="0" err="1">
                <a:solidFill>
                  <a:prstClr val="black"/>
                </a:solidFill>
                <a:cs typeface="Times New Roman" panose="02020603050405020304" pitchFamily="18" charset="0"/>
              </a:rPr>
              <a:t>cwnd</a:t>
            </a:r>
            <a:r>
              <a:rPr lang="en-US" dirty="0">
                <a:solidFill>
                  <a:prstClr val="black"/>
                </a:solidFill>
                <a:cs typeface="Times New Roman" panose="02020603050405020304" pitchFamily="18" charset="0"/>
              </a:rPr>
              <a:t> = </a:t>
            </a:r>
            <a:r>
              <a:rPr lang="en-US" dirty="0" err="1">
                <a:solidFill>
                  <a:prstClr val="black"/>
                </a:solidFill>
                <a:cs typeface="Times New Roman" panose="02020603050405020304" pitchFamily="18" charset="0"/>
              </a:rPr>
              <a:t>cwnd</a:t>
            </a:r>
            <a:r>
              <a:rPr lang="en-US" dirty="0">
                <a:solidFill>
                  <a:prstClr val="black"/>
                </a:solidFill>
                <a:cs typeface="Times New Roman" panose="02020603050405020304" pitchFamily="18" charset="0"/>
              </a:rPr>
              <a:t> + MSS).</a:t>
            </a:r>
            <a:endParaRPr kumimoji="0" lang="en-US" b="0" i="0" u="none" strike="noStrike" kern="1200" cap="none" spc="0" normalizeH="0" baseline="0" noProof="0" dirty="0">
              <a:ln>
                <a:noFill/>
              </a:ln>
              <a:solidFill>
                <a:prstClr val="black"/>
              </a:solidFill>
              <a:effectLst/>
              <a:uLnTx/>
              <a:uFillTx/>
              <a:cs typeface="Times New Roman" panose="02020603050405020304" pitchFamily="18" charset="0"/>
            </a:endParaRPr>
          </a:p>
        </p:txBody>
      </p:sp>
      <p:sp>
        <p:nvSpPr>
          <p:cNvPr id="224" name="Line 6">
            <a:extLst>
              <a:ext uri="{FF2B5EF4-FFF2-40B4-BE49-F238E27FC236}">
                <a16:creationId xmlns:a16="http://schemas.microsoft.com/office/drawing/2014/main" id="{6A528287-EE91-2148-8BF9-9042AB1CFB64}"/>
              </a:ext>
            </a:extLst>
          </p:cNvPr>
          <p:cNvSpPr>
            <a:spLocks noChangeShapeType="1"/>
          </p:cNvSpPr>
          <p:nvPr/>
        </p:nvSpPr>
        <p:spPr bwMode="auto">
          <a:xfrm>
            <a:off x="7585075" y="230659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7181850" y="1168352"/>
            <a:ext cx="8699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A</a:t>
            </a:r>
          </a:p>
        </p:txBody>
      </p:sp>
      <p:sp>
        <p:nvSpPr>
          <p:cNvPr id="2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8591550" y="2273252"/>
            <a:ext cx="120808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one segment</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9618663" y="1154065"/>
            <a:ext cx="869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7580313" y="2120852"/>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a:off x="10094913" y="2158952"/>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E69B56F2-B7D2-5247-8C5B-11CDFE50D6C7}"/>
              </a:ext>
            </a:extLst>
          </p:cNvPr>
          <p:cNvGrpSpPr/>
          <p:nvPr/>
        </p:nvGrpSpPr>
        <p:grpSpPr>
          <a:xfrm>
            <a:off x="7254875" y="2270077"/>
            <a:ext cx="304800" cy="830263"/>
            <a:chOff x="7254875" y="2270077"/>
            <a:chExt cx="304800" cy="830263"/>
          </a:xfrm>
        </p:grpSpPr>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5400000">
              <a:off x="7142956" y="2510584"/>
              <a:ext cx="5286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3"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7561263" y="2711402"/>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4" name="Group 18">
            <a:extLst>
              <a:ext uri="{FF2B5EF4-FFF2-40B4-BE49-F238E27FC236}">
                <a16:creationId xmlns:a16="http://schemas.microsoft.com/office/drawing/2014/main" id="{065B59AF-8C8D-9041-B965-0C2B0A5F8CEF}"/>
              </a:ext>
            </a:extLst>
          </p:cNvPr>
          <p:cNvGrpSpPr>
            <a:grpSpLocks/>
          </p:cNvGrpSpPr>
          <p:nvPr/>
        </p:nvGrpSpPr>
        <p:grpSpPr bwMode="auto">
          <a:xfrm>
            <a:off x="9809163" y="5453015"/>
            <a:ext cx="615950" cy="366712"/>
            <a:chOff x="3317" y="3527"/>
            <a:chExt cx="388" cy="231"/>
          </a:xfrm>
        </p:grpSpPr>
        <p:sp>
          <p:nvSpPr>
            <p:cNvPr id="235" name="Rectangle 19">
              <a:extLst>
                <a:ext uri="{FF2B5EF4-FFF2-40B4-BE49-F238E27FC236}">
                  <a16:creationId xmlns:a16="http://schemas.microsoft.com/office/drawing/2014/main" id="{87C76A64-BE9B-B84D-B23B-73554D8DC2C9}"/>
                </a:ext>
              </a:extLst>
            </p:cNvPr>
            <p:cNvSpPr>
              <a:spLocks noChangeArrowheads="1"/>
            </p:cNvSpPr>
            <p:nvPr/>
          </p:nvSpPr>
          <p:spPr bwMode="auto">
            <a:xfrm>
              <a:off x="3342" y="3576"/>
              <a:ext cx="324" cy="1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Text Box 20">
              <a:extLst>
                <a:ext uri="{FF2B5EF4-FFF2-40B4-BE49-F238E27FC236}">
                  <a16:creationId xmlns:a16="http://schemas.microsoft.com/office/drawing/2014/main" id="{0453126D-C0BC-5F4F-8DBD-30CD1FA8A1CD}"/>
                </a:ext>
              </a:extLst>
            </p:cNvPr>
            <p:cNvSpPr txBox="1">
              <a:spLocks noChangeArrowheads="1"/>
            </p:cNvSpPr>
            <p:nvPr/>
          </p:nvSpPr>
          <p:spPr bwMode="auto">
            <a:xfrm>
              <a:off x="3317" y="3527"/>
              <a:ext cx="38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mn-cs"/>
                </a:rPr>
                <a:t>time</a:t>
              </a:r>
              <a:endPar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grpSp>
        <p:nvGrpSpPr>
          <p:cNvPr id="5" name="Group 4">
            <a:extLst>
              <a:ext uri="{FF2B5EF4-FFF2-40B4-BE49-F238E27FC236}">
                <a16:creationId xmlns:a16="http://schemas.microsoft.com/office/drawing/2014/main" id="{4100408E-3418-754E-97D5-873085045522}"/>
              </a:ext>
            </a:extLst>
          </p:cNvPr>
          <p:cNvGrpSpPr/>
          <p:nvPr/>
        </p:nvGrpSpPr>
        <p:grpSpPr>
          <a:xfrm>
            <a:off x="7585075" y="3087640"/>
            <a:ext cx="2509838" cy="438150"/>
            <a:chOff x="7585075" y="3087640"/>
            <a:chExt cx="2509838" cy="438150"/>
          </a:xfrm>
        </p:grpSpPr>
        <p:sp>
          <p:nvSpPr>
            <p:cNvPr id="237"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C604703D-5DBE-F940-8D53-F844A095856D}"/>
              </a:ext>
            </a:extLst>
          </p:cNvPr>
          <p:cNvGrpSpPr/>
          <p:nvPr/>
        </p:nvGrpSpPr>
        <p:grpSpPr>
          <a:xfrm>
            <a:off x="7558088" y="3697240"/>
            <a:ext cx="2555875" cy="612775"/>
            <a:chOff x="7558088" y="3697240"/>
            <a:chExt cx="2555875" cy="612775"/>
          </a:xfrm>
        </p:grpSpPr>
        <p:sp>
          <p:nvSpPr>
            <p:cNvPr id="239"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957590"/>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1"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8589963" y="3059065"/>
            <a:ext cx="12779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two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8682038" y="4073477"/>
            <a:ext cx="1306512"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four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43" name="Group 27">
            <a:extLst>
              <a:ext uri="{FF2B5EF4-FFF2-40B4-BE49-F238E27FC236}">
                <a16:creationId xmlns:a16="http://schemas.microsoft.com/office/drawing/2014/main" id="{B634F089-4244-B04A-8749-7ACF0E0264A8}"/>
              </a:ext>
            </a:extLst>
          </p:cNvPr>
          <p:cNvGrpSpPr>
            <a:grpSpLocks/>
          </p:cNvGrpSpPr>
          <p:nvPr/>
        </p:nvGrpSpPr>
        <p:grpSpPr bwMode="auto">
          <a:xfrm>
            <a:off x="7580316" y="4092527"/>
            <a:ext cx="2519363" cy="652463"/>
            <a:chOff x="3954" y="2214"/>
            <a:chExt cx="1587" cy="411"/>
          </a:xfrm>
        </p:grpSpPr>
        <p:sp>
          <p:nvSpPr>
            <p:cNvPr id="244"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7"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8" name="Group 32">
            <a:extLst>
              <a:ext uri="{FF2B5EF4-FFF2-40B4-BE49-F238E27FC236}">
                <a16:creationId xmlns:a16="http://schemas.microsoft.com/office/drawing/2014/main" id="{00C5C000-11E9-BE42-9849-B1B7B9E99FE0}"/>
              </a:ext>
            </a:extLst>
          </p:cNvPr>
          <p:cNvGrpSpPr>
            <a:grpSpLocks/>
          </p:cNvGrpSpPr>
          <p:nvPr/>
        </p:nvGrpSpPr>
        <p:grpSpPr bwMode="auto">
          <a:xfrm flipV="1">
            <a:off x="7866063" y="4473527"/>
            <a:ext cx="2228850" cy="604838"/>
            <a:chOff x="3954" y="2214"/>
            <a:chExt cx="1587" cy="411"/>
          </a:xfrm>
        </p:grpSpPr>
        <p:sp>
          <p:nvSpPr>
            <p:cNvPr id="249"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1"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7142163" y="1492202"/>
            <a:ext cx="654050" cy="601663"/>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9877425" y="1506490"/>
            <a:ext cx="382588" cy="547687"/>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063596" y="5016451"/>
            <a:ext cx="5118100" cy="190500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summary: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initial rate is slow, but ramps up exponentially fast</a:t>
            </a: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20134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dissolve">
                                      <p:cBhvr>
                                        <p:cTn id="10" dur="500"/>
                                        <p:tgtEl>
                                          <p:spTgt spid="2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wipe(right)">
                                      <p:cBhvr>
                                        <p:cTn id="14" dur="500"/>
                                        <p:tgtEl>
                                          <p:spTgt spid="23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8">
                                            <p:txEl>
                                              <p:pRg st="1" end="1"/>
                                            </p:txEl>
                                          </p:spTgt>
                                        </p:tgtEl>
                                        <p:attrNameLst>
                                          <p:attrName>style.visibility</p:attrName>
                                        </p:attrNameLst>
                                      </p:cBhvr>
                                      <p:to>
                                        <p:strVal val="visible"/>
                                      </p:to>
                                    </p:set>
                                    <p:animEffect transition="in" filter="fade">
                                      <p:cBhvr>
                                        <p:cTn id="19" dur="500"/>
                                        <p:tgtEl>
                                          <p:spTgt spid="88">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1"/>
                                        </p:tgtEl>
                                        <p:attrNameLst>
                                          <p:attrName>style.visibility</p:attrName>
                                        </p:attrNameLst>
                                      </p:cBhvr>
                                      <p:to>
                                        <p:strVal val="visible"/>
                                      </p:to>
                                    </p:set>
                                    <p:animEffect transition="in" filter="dissolve">
                                      <p:cBhvr>
                                        <p:cTn id="31" dur="500"/>
                                        <p:tgtEl>
                                          <p:spTgt spid="241"/>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43"/>
                                        </p:tgtEl>
                                        <p:attrNameLst>
                                          <p:attrName>style.visibility</p:attrName>
                                        </p:attrNameLst>
                                      </p:cBhvr>
                                      <p:to>
                                        <p:strVal val="visible"/>
                                      </p:to>
                                    </p:set>
                                    <p:animEffect transition="in" filter="wipe(left)">
                                      <p:cBhvr>
                                        <p:cTn id="39" dur="500"/>
                                        <p:tgtEl>
                                          <p:spTgt spid="24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2"/>
                                        </p:tgtEl>
                                        <p:attrNameLst>
                                          <p:attrName>style.visibility</p:attrName>
                                        </p:attrNameLst>
                                      </p:cBhvr>
                                      <p:to>
                                        <p:strVal val="visible"/>
                                      </p:to>
                                    </p:set>
                                    <p:animEffect transition="in" filter="dissolve">
                                      <p:cBhvr>
                                        <p:cTn id="42" dur="500"/>
                                        <p:tgtEl>
                                          <p:spTgt spid="242"/>
                                        </p:tgtEl>
                                      </p:cBhvr>
                                    </p:animEffect>
                                  </p:childTnLst>
                                </p:cTn>
                              </p:par>
                            </p:childTnLst>
                          </p:cTn>
                        </p:par>
                        <p:par>
                          <p:cTn id="43" fill="hold">
                            <p:stCondLst>
                              <p:cond delay="1500"/>
                            </p:stCondLst>
                            <p:childTnLst>
                              <p:par>
                                <p:cTn id="44" presetID="22" presetClass="entr" presetSubtype="2" fill="hold" nodeType="afterEffect">
                                  <p:stCondLst>
                                    <p:cond delay="0"/>
                                  </p:stCondLst>
                                  <p:childTnLst>
                                    <p:set>
                                      <p:cBhvr>
                                        <p:cTn id="45" dur="1" fill="hold">
                                          <p:stCondLst>
                                            <p:cond delay="0"/>
                                          </p:stCondLst>
                                        </p:cTn>
                                        <p:tgtEl>
                                          <p:spTgt spid="248"/>
                                        </p:tgtEl>
                                        <p:attrNameLst>
                                          <p:attrName>style.visibility</p:attrName>
                                        </p:attrNameLst>
                                      </p:cBhvr>
                                      <p:to>
                                        <p:strVal val="visible"/>
                                      </p:to>
                                    </p:set>
                                    <p:animEffect transition="in" filter="wipe(right)">
                                      <p:cBhvr>
                                        <p:cTn id="46" dur="500"/>
                                        <p:tgtEl>
                                          <p:spTgt spid="24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dissolve">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P spid="233" grpId="0" animBg="1"/>
      <p:bldP spid="241" grpId="0"/>
      <p:bldP spid="242"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slow start (contd.)</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811390" y="1731540"/>
            <a:ext cx="9899248"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lvl="0" indent="-263525">
              <a:buFont typeface="Wingdings" charset="2"/>
              <a:buChar char="§"/>
              <a:defRPr/>
            </a:pPr>
            <a:r>
              <a:rPr lang="en-US" dirty="0">
                <a:solidFill>
                  <a:prstClr val="black"/>
                </a:solidFill>
              </a:rPr>
              <a:t>In this phase, </a:t>
            </a:r>
            <a:r>
              <a:rPr lang="en-US" dirty="0" err="1">
                <a:solidFill>
                  <a:prstClr val="black"/>
                </a:solidFill>
              </a:rPr>
              <a:t>cwnd</a:t>
            </a:r>
            <a:r>
              <a:rPr lang="en-US" dirty="0">
                <a:solidFill>
                  <a:prstClr val="black"/>
                </a:solidFill>
              </a:rPr>
              <a:t> increases exponentially.</a:t>
            </a:r>
          </a:p>
          <a:p>
            <a:pPr marL="393700" lvl="0" indent="-263525">
              <a:buFont typeface="Wingdings" charset="2"/>
              <a:buChar char="§"/>
              <a:defRPr/>
            </a:pPr>
            <a:r>
              <a:rPr lang="en-US" dirty="0">
                <a:solidFill>
                  <a:prstClr val="black"/>
                </a:solidFill>
              </a:rPr>
              <a:t>This phase continues until </a:t>
            </a:r>
            <a:r>
              <a:rPr lang="en-US" dirty="0" err="1">
                <a:solidFill>
                  <a:prstClr val="black"/>
                </a:solidFill>
              </a:rPr>
              <a:t>cwnd</a:t>
            </a:r>
            <a:r>
              <a:rPr lang="en-US" dirty="0">
                <a:solidFill>
                  <a:prstClr val="black"/>
                </a:solidFill>
              </a:rPr>
              <a:t> reaches a threshold called slow start threshold (</a:t>
            </a:r>
            <a:r>
              <a:rPr lang="en-US" dirty="0" err="1">
                <a:solidFill>
                  <a:prstClr val="black"/>
                </a:solidFill>
              </a:rPr>
              <a:t>ssthresh</a:t>
            </a:r>
            <a:r>
              <a:rPr lang="en-US" dirty="0">
                <a:solidFill>
                  <a:prstClr val="black"/>
                </a:solidFill>
              </a:rPr>
              <a:t>).</a:t>
            </a:r>
          </a:p>
          <a:p>
            <a:pPr marL="393700" lvl="0" indent="-263525">
              <a:buFont typeface="Wingdings" charset="2"/>
              <a:buChar char="§"/>
              <a:defRPr/>
            </a:pPr>
            <a:r>
              <a:rPr lang="en-US" dirty="0" err="1">
                <a:solidFill>
                  <a:prstClr val="black"/>
                </a:solidFill>
              </a:rPr>
              <a:t>ssthresh</a:t>
            </a:r>
            <a:r>
              <a:rPr lang="en-US" dirty="0">
                <a:solidFill>
                  <a:prstClr val="black"/>
                </a:solidFill>
              </a:rPr>
              <a:t> = Initially this value is set arbitrarily high, to the size of the flow control window.</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1146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2" end="2"/>
                                            </p:txEl>
                                          </p:spTgt>
                                        </p:tgtEl>
                                        <p:attrNameLst>
                                          <p:attrName>style.visibility</p:attrName>
                                        </p:attrNameLst>
                                      </p:cBhvr>
                                      <p:to>
                                        <p:strVal val="visible"/>
                                      </p:to>
                                    </p:set>
                                    <p:animEffect transition="in" filter="fade">
                                      <p:cBhvr>
                                        <p:cTn id="12" dur="500"/>
                                        <p:tgtEl>
                                          <p:spTgt spid="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Congestion Avoidance</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811390" y="1731540"/>
            <a:ext cx="9899248"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lvl="0" indent="-263525">
              <a:buFont typeface="Wingdings" charset="2"/>
              <a:buChar char="§"/>
              <a:defRPr/>
            </a:pPr>
            <a:r>
              <a:rPr lang="en-US" dirty="0">
                <a:solidFill>
                  <a:prstClr val="black"/>
                </a:solidFill>
              </a:rPr>
              <a:t>After </a:t>
            </a:r>
            <a:r>
              <a:rPr lang="en-US" dirty="0" err="1">
                <a:solidFill>
                  <a:prstClr val="black"/>
                </a:solidFill>
              </a:rPr>
              <a:t>cwnd</a:t>
            </a:r>
            <a:r>
              <a:rPr lang="en-US" dirty="0">
                <a:solidFill>
                  <a:prstClr val="black"/>
                </a:solidFill>
              </a:rPr>
              <a:t> reaches the </a:t>
            </a:r>
            <a:r>
              <a:rPr lang="en-US" dirty="0" err="1">
                <a:solidFill>
                  <a:prstClr val="black"/>
                </a:solidFill>
              </a:rPr>
              <a:t>ssthresh</a:t>
            </a:r>
            <a:r>
              <a:rPr lang="en-US" dirty="0">
                <a:solidFill>
                  <a:prstClr val="black"/>
                </a:solidFill>
              </a:rPr>
              <a:t>,</a:t>
            </a:r>
          </a:p>
          <a:p>
            <a:pPr marL="736600" lvl="1" indent="-263525">
              <a:buFont typeface="Wingdings" charset="2"/>
              <a:buChar char="§"/>
              <a:defRPr/>
            </a:pPr>
            <a:r>
              <a:rPr lang="en-US" dirty="0">
                <a:solidFill>
                  <a:prstClr val="black"/>
                </a:solidFill>
              </a:rPr>
              <a:t>Sender increases the </a:t>
            </a:r>
            <a:r>
              <a:rPr lang="en-US" dirty="0" err="1">
                <a:solidFill>
                  <a:prstClr val="black"/>
                </a:solidFill>
              </a:rPr>
              <a:t>cwnd</a:t>
            </a:r>
            <a:r>
              <a:rPr lang="en-US" dirty="0">
                <a:solidFill>
                  <a:prstClr val="black"/>
                </a:solidFill>
              </a:rPr>
              <a:t> linearly (instead of exponentially) to avoid the congestion (Additive Increase)</a:t>
            </a:r>
          </a:p>
          <a:p>
            <a:pPr marL="736600" lvl="1" indent="-263525">
              <a:buFont typeface="Wingdings" charset="2"/>
              <a:buChar char="§"/>
              <a:defRPr/>
            </a:pPr>
            <a:r>
              <a:rPr lang="en-US" dirty="0">
                <a:solidFill>
                  <a:prstClr val="black"/>
                </a:solidFill>
              </a:rPr>
              <a:t>This phase continues until the </a:t>
            </a:r>
            <a:r>
              <a:rPr lang="en-US" dirty="0" err="1">
                <a:solidFill>
                  <a:prstClr val="black"/>
                </a:solidFill>
              </a:rPr>
              <a:t>cwnd</a:t>
            </a:r>
            <a:r>
              <a:rPr lang="en-US" dirty="0">
                <a:solidFill>
                  <a:prstClr val="black"/>
                </a:solidFill>
              </a:rPr>
              <a:t> becomes equal to the receiver window size </a:t>
            </a:r>
            <a:r>
              <a:rPr lang="en-US" dirty="0" err="1">
                <a:solidFill>
                  <a:prstClr val="black"/>
                </a:solidFill>
              </a:rPr>
              <a:t>rwnd</a:t>
            </a:r>
            <a:r>
              <a:rPr lang="en-US" dirty="0">
                <a:solidFill>
                  <a:prstClr val="black"/>
                </a:solidFill>
              </a:rPr>
              <a:t>.</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93700" lvl="0" indent="-263525">
              <a:buFont typeface="Wingdings"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pic>
        <p:nvPicPr>
          <p:cNvPr id="4" name="Picture 3">
            <a:extLst>
              <a:ext uri="{FF2B5EF4-FFF2-40B4-BE49-F238E27FC236}">
                <a16:creationId xmlns:a16="http://schemas.microsoft.com/office/drawing/2014/main" id="{48595764-7829-4E00-8073-E5E88A0F62C9}"/>
              </a:ext>
            </a:extLst>
          </p:cNvPr>
          <p:cNvPicPr>
            <a:picLocks noChangeAspect="1"/>
          </p:cNvPicPr>
          <p:nvPr/>
        </p:nvPicPr>
        <p:blipFill>
          <a:blip r:embed="rId3"/>
          <a:stretch>
            <a:fillRect/>
          </a:stretch>
        </p:blipFill>
        <p:spPr>
          <a:xfrm>
            <a:off x="3155926" y="3611181"/>
            <a:ext cx="4580018" cy="2880047"/>
          </a:xfrm>
          <a:prstGeom prst="rect">
            <a:avLst/>
          </a:prstGeom>
        </p:spPr>
      </p:pic>
      <p:sp>
        <p:nvSpPr>
          <p:cNvPr id="7" name="Title 1">
            <a:extLst>
              <a:ext uri="{FF2B5EF4-FFF2-40B4-BE49-F238E27FC236}">
                <a16:creationId xmlns:a16="http://schemas.microsoft.com/office/drawing/2014/main" id="{ACBD8C26-14E6-450B-ABEF-806419BDDAC3}"/>
              </a:ext>
            </a:extLst>
          </p:cNvPr>
          <p:cNvSpPr txBox="1">
            <a:spLocks/>
          </p:cNvSpPr>
          <p:nvPr/>
        </p:nvSpPr>
        <p:spPr>
          <a:xfrm>
            <a:off x="7735944" y="5061595"/>
            <a:ext cx="3257638" cy="539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sz="1400" dirty="0">
                <a:solidFill>
                  <a:srgbClr val="0070C0"/>
                </a:solidFill>
              </a:rPr>
              <a:t>Source:</a:t>
            </a:r>
            <a:r>
              <a:rPr lang="en-US" sz="1400" b="0" dirty="0">
                <a:solidFill>
                  <a:schemeClr val="tx1"/>
                </a:solidFill>
              </a:rPr>
              <a:t> https://www.gatevidyalay.com/tcp-congestion-control-tcp-protocol-tcp/</a:t>
            </a:r>
          </a:p>
        </p:txBody>
      </p:sp>
    </p:spTree>
    <p:extLst>
      <p:ext uri="{BB962C8B-B14F-4D97-AF65-F5344CB8AC3E}">
        <p14:creationId xmlns:p14="http://schemas.microsoft.com/office/powerpoint/2010/main" val="38383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Congestion avoidance </a:t>
            </a:r>
            <a:endParaRPr lang="en-US" sz="4400" b="0" dirty="0"/>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4567760" y="1154341"/>
            <a:ext cx="8699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A</a:t>
            </a: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7004573" y="1140054"/>
            <a:ext cx="869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4966223" y="2106841"/>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a:off x="7480823" y="2144941"/>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4586739" y="2450273"/>
            <a:ext cx="5286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4843121" y="2209766"/>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6067948" y="2230665"/>
            <a:ext cx="1306512"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four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4528073" y="1478191"/>
            <a:ext cx="654050" cy="601663"/>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7263335" y="1492479"/>
            <a:ext cx="382588" cy="547687"/>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
        <p:nvSpPr>
          <p:cNvPr id="98" name="Line 30">
            <a:extLst>
              <a:ext uri="{FF2B5EF4-FFF2-40B4-BE49-F238E27FC236}">
                <a16:creationId xmlns:a16="http://schemas.microsoft.com/office/drawing/2014/main" id="{7E682739-75F5-4D8D-86B5-6BD223A35F0C}"/>
              </a:ext>
            </a:extLst>
          </p:cNvPr>
          <p:cNvSpPr>
            <a:spLocks noChangeShapeType="1"/>
          </p:cNvSpPr>
          <p:nvPr/>
        </p:nvSpPr>
        <p:spPr bwMode="auto">
          <a:xfrm>
            <a:off x="5005589" y="3180869"/>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31">
            <a:extLst>
              <a:ext uri="{FF2B5EF4-FFF2-40B4-BE49-F238E27FC236}">
                <a16:creationId xmlns:a16="http://schemas.microsoft.com/office/drawing/2014/main" id="{0C249631-C59F-4F6B-AFEB-212D3CC12969}"/>
              </a:ext>
            </a:extLst>
          </p:cNvPr>
          <p:cNvSpPr>
            <a:spLocks noChangeShapeType="1"/>
          </p:cNvSpPr>
          <p:nvPr/>
        </p:nvSpPr>
        <p:spPr bwMode="auto">
          <a:xfrm>
            <a:off x="4996064" y="3280882"/>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36">
            <a:extLst>
              <a:ext uri="{FF2B5EF4-FFF2-40B4-BE49-F238E27FC236}">
                <a16:creationId xmlns:a16="http://schemas.microsoft.com/office/drawing/2014/main" id="{9A73A632-A166-4D49-8C5C-4ADFC6FAF082}"/>
              </a:ext>
            </a:extLst>
          </p:cNvPr>
          <p:cNvSpPr>
            <a:spLocks noChangeShapeType="1"/>
          </p:cNvSpPr>
          <p:nvPr/>
        </p:nvSpPr>
        <p:spPr bwMode="auto">
          <a:xfrm flipV="1">
            <a:off x="4990175" y="3435857"/>
            <a:ext cx="2476543"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36">
            <a:extLst>
              <a:ext uri="{FF2B5EF4-FFF2-40B4-BE49-F238E27FC236}">
                <a16:creationId xmlns:a16="http://schemas.microsoft.com/office/drawing/2014/main" id="{959BD524-EC20-4C1E-89B7-7A1B60A4C2F8}"/>
              </a:ext>
            </a:extLst>
          </p:cNvPr>
          <p:cNvSpPr>
            <a:spLocks noChangeShapeType="1"/>
          </p:cNvSpPr>
          <p:nvPr/>
        </p:nvSpPr>
        <p:spPr bwMode="auto">
          <a:xfrm flipV="1">
            <a:off x="4992100" y="3530382"/>
            <a:ext cx="2476543"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36">
            <a:extLst>
              <a:ext uri="{FF2B5EF4-FFF2-40B4-BE49-F238E27FC236}">
                <a16:creationId xmlns:a16="http://schemas.microsoft.com/office/drawing/2014/main" id="{0210089D-8CF9-4F2C-ACDC-3A1947929C5B}"/>
              </a:ext>
            </a:extLst>
          </p:cNvPr>
          <p:cNvSpPr>
            <a:spLocks noChangeShapeType="1"/>
          </p:cNvSpPr>
          <p:nvPr/>
        </p:nvSpPr>
        <p:spPr bwMode="auto">
          <a:xfrm flipV="1">
            <a:off x="5005600" y="3717499"/>
            <a:ext cx="2476543"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Line 36">
            <a:extLst>
              <a:ext uri="{FF2B5EF4-FFF2-40B4-BE49-F238E27FC236}">
                <a16:creationId xmlns:a16="http://schemas.microsoft.com/office/drawing/2014/main" id="{663CE9B4-8F09-48E7-8BE3-D90279B71296}"/>
              </a:ext>
            </a:extLst>
          </p:cNvPr>
          <p:cNvSpPr>
            <a:spLocks noChangeShapeType="1"/>
          </p:cNvSpPr>
          <p:nvPr/>
        </p:nvSpPr>
        <p:spPr bwMode="auto">
          <a:xfrm flipV="1">
            <a:off x="4995952" y="3823599"/>
            <a:ext cx="2476543"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6" name="Line 36">
            <a:extLst>
              <a:ext uri="{FF2B5EF4-FFF2-40B4-BE49-F238E27FC236}">
                <a16:creationId xmlns:a16="http://schemas.microsoft.com/office/drawing/2014/main" id="{5F4A5AF9-9F9B-4972-8A43-84F6EDEF2AB0}"/>
              </a:ext>
            </a:extLst>
          </p:cNvPr>
          <p:cNvSpPr>
            <a:spLocks noChangeShapeType="1"/>
          </p:cNvSpPr>
          <p:nvPr/>
        </p:nvSpPr>
        <p:spPr bwMode="auto">
          <a:xfrm flipV="1">
            <a:off x="4982450" y="3648051"/>
            <a:ext cx="2476543" cy="35242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7" name="Line 31">
            <a:extLst>
              <a:ext uri="{FF2B5EF4-FFF2-40B4-BE49-F238E27FC236}">
                <a16:creationId xmlns:a16="http://schemas.microsoft.com/office/drawing/2014/main" id="{D3F9FB08-F21F-4EA1-8355-B6C558BBFEDC}"/>
              </a:ext>
            </a:extLst>
          </p:cNvPr>
          <p:cNvSpPr>
            <a:spLocks noChangeShapeType="1"/>
          </p:cNvSpPr>
          <p:nvPr/>
        </p:nvSpPr>
        <p:spPr bwMode="auto">
          <a:xfrm>
            <a:off x="4940119" y="3352257"/>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08" name="Group 107">
            <a:extLst>
              <a:ext uri="{FF2B5EF4-FFF2-40B4-BE49-F238E27FC236}">
                <a16:creationId xmlns:a16="http://schemas.microsoft.com/office/drawing/2014/main" id="{946ABAC7-66E2-45DE-B83B-D7A776EEAA43}"/>
              </a:ext>
            </a:extLst>
          </p:cNvPr>
          <p:cNvGrpSpPr/>
          <p:nvPr/>
        </p:nvGrpSpPr>
        <p:grpSpPr>
          <a:xfrm>
            <a:off x="4689014" y="3045071"/>
            <a:ext cx="304800" cy="830263"/>
            <a:chOff x="7254875" y="2270077"/>
            <a:chExt cx="304800" cy="830263"/>
          </a:xfrm>
        </p:grpSpPr>
        <p:sp>
          <p:nvSpPr>
            <p:cNvPr id="109" name="Text Box 10">
              <a:extLst>
                <a:ext uri="{FF2B5EF4-FFF2-40B4-BE49-F238E27FC236}">
                  <a16:creationId xmlns:a16="http://schemas.microsoft.com/office/drawing/2014/main" id="{493A7990-A63C-4A39-B956-BC1D5064FBB2}"/>
                </a:ext>
              </a:extLst>
            </p:cNvPr>
            <p:cNvSpPr txBox="1">
              <a:spLocks noChangeArrowheads="1"/>
            </p:cNvSpPr>
            <p:nvPr/>
          </p:nvSpPr>
          <p:spPr bwMode="auto">
            <a:xfrm rot="-5400000">
              <a:off x="7142956" y="2510584"/>
              <a:ext cx="5286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15">
              <a:extLst>
                <a:ext uri="{FF2B5EF4-FFF2-40B4-BE49-F238E27FC236}">
                  <a16:creationId xmlns:a16="http://schemas.microsoft.com/office/drawing/2014/main" id="{3786E18F-04B1-4833-8F28-53DD184B85E8}"/>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1" name="Line 16">
              <a:extLst>
                <a:ext uri="{FF2B5EF4-FFF2-40B4-BE49-F238E27FC236}">
                  <a16:creationId xmlns:a16="http://schemas.microsoft.com/office/drawing/2014/main" id="{EE29C59D-4C83-460E-92CC-9EDA72607C01}"/>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12" name="Group 27">
            <a:extLst>
              <a:ext uri="{FF2B5EF4-FFF2-40B4-BE49-F238E27FC236}">
                <a16:creationId xmlns:a16="http://schemas.microsoft.com/office/drawing/2014/main" id="{101D0DCE-3D3B-4A0E-BA50-3E15DF8119F9}"/>
              </a:ext>
            </a:extLst>
          </p:cNvPr>
          <p:cNvGrpSpPr>
            <a:grpSpLocks/>
          </p:cNvGrpSpPr>
          <p:nvPr/>
        </p:nvGrpSpPr>
        <p:grpSpPr bwMode="auto">
          <a:xfrm>
            <a:off x="4941870" y="2251665"/>
            <a:ext cx="2519363" cy="652463"/>
            <a:chOff x="3954" y="2214"/>
            <a:chExt cx="1587" cy="411"/>
          </a:xfrm>
        </p:grpSpPr>
        <p:sp>
          <p:nvSpPr>
            <p:cNvPr id="113" name="Line 28">
              <a:extLst>
                <a:ext uri="{FF2B5EF4-FFF2-40B4-BE49-F238E27FC236}">
                  <a16:creationId xmlns:a16="http://schemas.microsoft.com/office/drawing/2014/main" id="{A0AE97DD-8E2F-4C86-9F7E-2248BCF3C41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4" name="Line 29">
              <a:extLst>
                <a:ext uri="{FF2B5EF4-FFF2-40B4-BE49-F238E27FC236}">
                  <a16:creationId xmlns:a16="http://schemas.microsoft.com/office/drawing/2014/main" id="{CC054A9E-C104-492F-954B-1180788F985A}"/>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5" name="Line 30">
              <a:extLst>
                <a:ext uri="{FF2B5EF4-FFF2-40B4-BE49-F238E27FC236}">
                  <a16:creationId xmlns:a16="http://schemas.microsoft.com/office/drawing/2014/main" id="{472E6B97-5224-4CA7-9FE1-2252E00FAEF4}"/>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6" name="Line 31">
              <a:extLst>
                <a:ext uri="{FF2B5EF4-FFF2-40B4-BE49-F238E27FC236}">
                  <a16:creationId xmlns:a16="http://schemas.microsoft.com/office/drawing/2014/main" id="{2FCCEE13-E779-4AF2-8069-EAC67B2F1154}"/>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 name="Group 2">
            <a:extLst>
              <a:ext uri="{FF2B5EF4-FFF2-40B4-BE49-F238E27FC236}">
                <a16:creationId xmlns:a16="http://schemas.microsoft.com/office/drawing/2014/main" id="{4299A67A-B8E5-4AD7-9150-61A3474CD7C8}"/>
              </a:ext>
            </a:extLst>
          </p:cNvPr>
          <p:cNvGrpSpPr/>
          <p:nvPr/>
        </p:nvGrpSpPr>
        <p:grpSpPr>
          <a:xfrm>
            <a:off x="4930790" y="2644702"/>
            <a:ext cx="2565586" cy="783817"/>
            <a:chOff x="4930790" y="2644702"/>
            <a:chExt cx="2565586" cy="783817"/>
          </a:xfrm>
        </p:grpSpPr>
        <p:sp>
          <p:nvSpPr>
            <p:cNvPr id="97" name="Line 29">
              <a:extLst>
                <a:ext uri="{FF2B5EF4-FFF2-40B4-BE49-F238E27FC236}">
                  <a16:creationId xmlns:a16="http://schemas.microsoft.com/office/drawing/2014/main" id="{C8A72085-AA4D-4A7E-9DD8-3BD61E3D99C0}"/>
                </a:ext>
              </a:extLst>
            </p:cNvPr>
            <p:cNvSpPr>
              <a:spLocks noChangeShapeType="1"/>
            </p:cNvSpPr>
            <p:nvPr/>
          </p:nvSpPr>
          <p:spPr bwMode="auto">
            <a:xfrm>
              <a:off x="4991301" y="3076094"/>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33">
              <a:extLst>
                <a:ext uri="{FF2B5EF4-FFF2-40B4-BE49-F238E27FC236}">
                  <a16:creationId xmlns:a16="http://schemas.microsoft.com/office/drawing/2014/main" id="{D652CE1D-3583-4535-A37A-C5D8DECF7DAF}"/>
                </a:ext>
              </a:extLst>
            </p:cNvPr>
            <p:cNvSpPr>
              <a:spLocks noChangeShapeType="1"/>
            </p:cNvSpPr>
            <p:nvPr/>
          </p:nvSpPr>
          <p:spPr bwMode="auto">
            <a:xfrm flipV="1">
              <a:off x="4988054" y="2922839"/>
              <a:ext cx="2456238" cy="424274"/>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34">
              <a:extLst>
                <a:ext uri="{FF2B5EF4-FFF2-40B4-BE49-F238E27FC236}">
                  <a16:creationId xmlns:a16="http://schemas.microsoft.com/office/drawing/2014/main" id="{B2A2A16A-23FB-4BC1-B1EB-FE11F07CEFB4}"/>
                </a:ext>
              </a:extLst>
            </p:cNvPr>
            <p:cNvSpPr>
              <a:spLocks noChangeShapeType="1"/>
            </p:cNvSpPr>
            <p:nvPr/>
          </p:nvSpPr>
          <p:spPr bwMode="auto">
            <a:xfrm flipV="1">
              <a:off x="4953644" y="2837485"/>
              <a:ext cx="2478008" cy="42725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35">
              <a:extLst>
                <a:ext uri="{FF2B5EF4-FFF2-40B4-BE49-F238E27FC236}">
                  <a16:creationId xmlns:a16="http://schemas.microsoft.com/office/drawing/2014/main" id="{7A43B855-4ED9-480B-B2F9-9447E28EF104}"/>
                </a:ext>
              </a:extLst>
            </p:cNvPr>
            <p:cNvSpPr>
              <a:spLocks noChangeShapeType="1"/>
            </p:cNvSpPr>
            <p:nvPr/>
          </p:nvSpPr>
          <p:spPr bwMode="auto">
            <a:xfrm flipV="1">
              <a:off x="4990175" y="2737414"/>
              <a:ext cx="2454117" cy="42255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ED5BAB1A-C9AE-4010-92DE-C3F7E40FA114}"/>
                </a:ext>
              </a:extLst>
            </p:cNvPr>
            <p:cNvSpPr>
              <a:spLocks noChangeShapeType="1"/>
            </p:cNvSpPr>
            <p:nvPr/>
          </p:nvSpPr>
          <p:spPr bwMode="auto">
            <a:xfrm flipV="1">
              <a:off x="4930790" y="2644702"/>
              <a:ext cx="2505075" cy="411766"/>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2" name="Text Box 26">
            <a:extLst>
              <a:ext uri="{FF2B5EF4-FFF2-40B4-BE49-F238E27FC236}">
                <a16:creationId xmlns:a16="http://schemas.microsoft.com/office/drawing/2014/main" id="{D21C6758-28ED-4FD8-81C7-82E7C23C0E24}"/>
              </a:ext>
            </a:extLst>
          </p:cNvPr>
          <p:cNvSpPr txBox="1">
            <a:spLocks noChangeArrowheads="1"/>
          </p:cNvSpPr>
          <p:nvPr/>
        </p:nvSpPr>
        <p:spPr bwMode="auto">
          <a:xfrm rot="408567">
            <a:off x="6229036" y="3041335"/>
            <a:ext cx="1289135"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five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4" name="Line 16">
            <a:extLst>
              <a:ext uri="{FF2B5EF4-FFF2-40B4-BE49-F238E27FC236}">
                <a16:creationId xmlns:a16="http://schemas.microsoft.com/office/drawing/2014/main" id="{5EFE1EA2-236B-4BBD-B499-C945046AA608}"/>
              </a:ext>
            </a:extLst>
          </p:cNvPr>
          <p:cNvSpPr>
            <a:spLocks noChangeShapeType="1"/>
          </p:cNvSpPr>
          <p:nvPr/>
        </p:nvSpPr>
        <p:spPr bwMode="auto">
          <a:xfrm>
            <a:off x="4833353" y="2843198"/>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Line 31">
            <a:extLst>
              <a:ext uri="{FF2B5EF4-FFF2-40B4-BE49-F238E27FC236}">
                <a16:creationId xmlns:a16="http://schemas.microsoft.com/office/drawing/2014/main" id="{0A65BCF7-24C3-46A7-8E73-0A3C3C067311}"/>
              </a:ext>
            </a:extLst>
          </p:cNvPr>
          <p:cNvSpPr>
            <a:spLocks noChangeShapeType="1"/>
          </p:cNvSpPr>
          <p:nvPr/>
        </p:nvSpPr>
        <p:spPr bwMode="auto">
          <a:xfrm>
            <a:off x="4976769" y="3446787"/>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133847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Congestion Detection</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811390" y="1411394"/>
            <a:ext cx="4949624"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lvl="0" indent="-263525">
              <a:buFont typeface="Wingdings" charset="2"/>
              <a:buChar char="§"/>
              <a:defRPr/>
            </a:pPr>
            <a:r>
              <a:rPr lang="en-US" dirty="0">
                <a:solidFill>
                  <a:prstClr val="black"/>
                </a:solidFill>
              </a:rPr>
              <a:t>TCP reacts in different ways based on how the packet loss is detected.</a:t>
            </a:r>
          </a:p>
          <a:p>
            <a:pPr marL="393700" lvl="0" indent="-263525">
              <a:buFont typeface="Wingdings"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Case-1: Detection on Time Out</a:t>
            </a:r>
          </a:p>
          <a:p>
            <a:pPr marL="736600" lvl="1" indent="-263525">
              <a:buFont typeface="Wingdings" charset="2"/>
              <a:buChar char="§"/>
              <a:defRPr/>
            </a:pPr>
            <a:r>
              <a:rPr lang="en-US" dirty="0">
                <a:solidFill>
                  <a:prstClr val="black"/>
                </a:solidFill>
              </a:rPr>
              <a:t>Time Out occurs before the sender receives the acknowledgment for a segment.</a:t>
            </a:r>
          </a:p>
          <a:p>
            <a:pPr marL="393700" lvl="0" indent="-263525">
              <a:buFont typeface="Wingdings"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Reaction:</a:t>
            </a:r>
          </a:p>
          <a:p>
            <a:pPr marL="736600" lvl="1" indent="-263525">
              <a:buFont typeface="Wingdings" charset="2"/>
              <a:buChar char="§"/>
              <a:defRPr/>
            </a:pPr>
            <a:r>
              <a:rPr lang="en-US" dirty="0">
                <a:solidFill>
                  <a:prstClr val="black"/>
                </a:solidFill>
              </a:rPr>
              <a:t>Setting the </a:t>
            </a:r>
            <a:r>
              <a:rPr lang="en-US" dirty="0" err="1">
                <a:solidFill>
                  <a:prstClr val="black"/>
                </a:solidFill>
              </a:rPr>
              <a:t>ssthresh</a:t>
            </a:r>
            <a:r>
              <a:rPr lang="en-US" dirty="0">
                <a:solidFill>
                  <a:prstClr val="black"/>
                </a:solidFill>
              </a:rPr>
              <a:t> to half of the current </a:t>
            </a:r>
            <a:r>
              <a:rPr lang="en-US" dirty="0" err="1">
                <a:solidFill>
                  <a:prstClr val="black"/>
                </a:solidFill>
              </a:rPr>
              <a:t>cwnd</a:t>
            </a:r>
            <a:r>
              <a:rPr lang="en-US" dirty="0">
                <a:solidFill>
                  <a:prstClr val="black"/>
                </a:solidFill>
              </a:rPr>
              <a:t>.</a:t>
            </a:r>
          </a:p>
          <a:p>
            <a:pPr marL="736600" lvl="1" indent="-263525">
              <a:buFont typeface="Wingdings" charset="2"/>
              <a:buChar char="§"/>
              <a:defRPr/>
            </a:pPr>
            <a:r>
              <a:rPr lang="en-US" dirty="0">
                <a:solidFill>
                  <a:prstClr val="black"/>
                </a:solidFill>
              </a:rPr>
              <a:t>Decreasing the </a:t>
            </a:r>
            <a:r>
              <a:rPr lang="en-US" dirty="0" err="1">
                <a:solidFill>
                  <a:prstClr val="black"/>
                </a:solidFill>
              </a:rPr>
              <a:t>cwnd</a:t>
            </a:r>
            <a:r>
              <a:rPr lang="en-US" dirty="0">
                <a:solidFill>
                  <a:prstClr val="black"/>
                </a:solidFill>
              </a:rPr>
              <a:t> to 1 MSS.</a:t>
            </a:r>
          </a:p>
          <a:p>
            <a:pPr marL="736600" lvl="1" indent="-263525">
              <a:buFont typeface="Wingdings" charset="2"/>
              <a:buChar char="§"/>
              <a:defRPr/>
            </a:pPr>
            <a:r>
              <a:rPr lang="en-US" dirty="0">
                <a:solidFill>
                  <a:prstClr val="black"/>
                </a:solidFill>
              </a:rPr>
              <a:t>Resuming the slow start phase. </a:t>
            </a:r>
            <a:endParaRPr lang="en-US" dirty="0">
              <a:solidFill>
                <a:prstClr val="black"/>
              </a:solidFill>
              <a:latin typeface="Calibri" panose="020F0502020204030204"/>
            </a:endParaRPr>
          </a:p>
          <a:p>
            <a:pPr marL="393700" lvl="0" indent="-263525">
              <a:buFont typeface="Wingdings"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grpSp>
        <p:nvGrpSpPr>
          <p:cNvPr id="5" name="Group 4">
            <a:extLst>
              <a:ext uri="{FF2B5EF4-FFF2-40B4-BE49-F238E27FC236}">
                <a16:creationId xmlns:a16="http://schemas.microsoft.com/office/drawing/2014/main" id="{CD19074F-D552-4B06-ADF7-92A572B19CAA}"/>
              </a:ext>
            </a:extLst>
          </p:cNvPr>
          <p:cNvGrpSpPr/>
          <p:nvPr/>
        </p:nvGrpSpPr>
        <p:grpSpPr>
          <a:xfrm>
            <a:off x="5761014" y="1957723"/>
            <a:ext cx="5054600" cy="3294515"/>
            <a:chOff x="1122324" y="2211908"/>
            <a:chExt cx="5054600" cy="3294515"/>
          </a:xfrm>
        </p:grpSpPr>
        <p:pic>
          <p:nvPicPr>
            <p:cNvPr id="6" name="Picture 5">
              <a:extLst>
                <a:ext uri="{FF2B5EF4-FFF2-40B4-BE49-F238E27FC236}">
                  <a16:creationId xmlns:a16="http://schemas.microsoft.com/office/drawing/2014/main" id="{186D5812-5522-49B4-94F4-BDCAA830C91F}"/>
                </a:ext>
              </a:extLst>
            </p:cNvPr>
            <p:cNvPicPr>
              <a:picLocks noChangeAspect="1"/>
            </p:cNvPicPr>
            <p:nvPr/>
          </p:nvPicPr>
          <p:blipFill>
            <a:blip r:embed="rId3"/>
            <a:stretch>
              <a:fillRect/>
            </a:stretch>
          </p:blipFill>
          <p:spPr>
            <a:xfrm>
              <a:off x="1122324" y="2211908"/>
              <a:ext cx="5054600" cy="3294515"/>
            </a:xfrm>
            <a:prstGeom prst="rect">
              <a:avLst/>
            </a:prstGeom>
          </p:spPr>
        </p:pic>
        <p:sp>
          <p:nvSpPr>
            <p:cNvPr id="7" name="TextBox 6">
              <a:extLst>
                <a:ext uri="{FF2B5EF4-FFF2-40B4-BE49-F238E27FC236}">
                  <a16:creationId xmlns:a16="http://schemas.microsoft.com/office/drawing/2014/main" id="{A5F7C71D-47FC-4127-A0B8-BB72625B5330}"/>
                </a:ext>
              </a:extLst>
            </p:cNvPr>
            <p:cNvSpPr txBox="1"/>
            <p:nvPr/>
          </p:nvSpPr>
          <p:spPr>
            <a:xfrm>
              <a:off x="3933748" y="2752174"/>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X</a:t>
              </a:r>
            </a:p>
          </p:txBody>
        </p:sp>
      </p:grpSp>
      <p:sp>
        <p:nvSpPr>
          <p:cNvPr id="8" name="Rectangle 7">
            <a:extLst>
              <a:ext uri="{FF2B5EF4-FFF2-40B4-BE49-F238E27FC236}">
                <a16:creationId xmlns:a16="http://schemas.microsoft.com/office/drawing/2014/main" id="{FAC77B6E-9211-4DED-812C-2116C4F583CE}"/>
              </a:ext>
            </a:extLst>
          </p:cNvPr>
          <p:cNvSpPr/>
          <p:nvPr/>
        </p:nvSpPr>
        <p:spPr>
          <a:xfrm>
            <a:off x="8883742" y="1957723"/>
            <a:ext cx="2133600" cy="1382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580C6510-D732-41B8-BB7D-38493D01CD3E}"/>
              </a:ext>
            </a:extLst>
          </p:cNvPr>
          <p:cNvSpPr/>
          <p:nvPr/>
        </p:nvSpPr>
        <p:spPr>
          <a:xfrm>
            <a:off x="7418723" y="4096130"/>
            <a:ext cx="1339323" cy="217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7500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3" end="3"/>
                                            </p:txEl>
                                          </p:spTgt>
                                        </p:tgtEl>
                                        <p:attrNameLst>
                                          <p:attrName>style.visibility</p:attrName>
                                        </p:attrNameLst>
                                      </p:cBhvr>
                                      <p:to>
                                        <p:strVal val="visible"/>
                                      </p:to>
                                    </p:set>
                                    <p:animEffect transition="in" filter="fade">
                                      <p:cBhvr>
                                        <p:cTn id="18" dur="500"/>
                                        <p:tgtEl>
                                          <p:spTgt spid="8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8">
                                            <p:txEl>
                                              <p:pRg st="4" end="4"/>
                                            </p:txEl>
                                          </p:spTgt>
                                        </p:tgtEl>
                                        <p:attrNameLst>
                                          <p:attrName>style.visibility</p:attrName>
                                        </p:attrNameLst>
                                      </p:cBhvr>
                                      <p:to>
                                        <p:strVal val="visible"/>
                                      </p:to>
                                    </p:set>
                                    <p:animEffect transition="in" filter="fade">
                                      <p:cBhvr>
                                        <p:cTn id="21" dur="500"/>
                                        <p:tgtEl>
                                          <p:spTgt spid="8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xEl>
                                              <p:pRg st="5" end="5"/>
                                            </p:txEl>
                                          </p:spTgt>
                                        </p:tgtEl>
                                        <p:attrNameLst>
                                          <p:attrName>style.visibility</p:attrName>
                                        </p:attrNameLst>
                                      </p:cBhvr>
                                      <p:to>
                                        <p:strVal val="visible"/>
                                      </p:to>
                                    </p:set>
                                    <p:animEffect transition="in" filter="fade">
                                      <p:cBhvr>
                                        <p:cTn id="24" dur="500"/>
                                        <p:tgtEl>
                                          <p:spTgt spid="8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xEl>
                                              <p:pRg st="6" end="6"/>
                                            </p:txEl>
                                          </p:spTgt>
                                        </p:tgtEl>
                                        <p:attrNameLst>
                                          <p:attrName>style.visibility</p:attrName>
                                        </p:attrNameLst>
                                      </p:cBhvr>
                                      <p:to>
                                        <p:strVal val="visible"/>
                                      </p:to>
                                    </p:set>
                                    <p:animEffect transition="in" filter="fade">
                                      <p:cBhvr>
                                        <p:cTn id="27"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12490</TotalTime>
  <Words>1795</Words>
  <Application>Microsoft Office PowerPoint</Application>
  <PresentationFormat>Widescreen</PresentationFormat>
  <Paragraphs>236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Gill Sans MT</vt:lpstr>
      <vt:lpstr>Tahoma</vt:lpstr>
      <vt:lpstr>Times New Roman</vt:lpstr>
      <vt:lpstr>Wingdings</vt:lpstr>
      <vt:lpstr>Office Theme</vt:lpstr>
      <vt:lpstr>Congestion Control in TCP</vt:lpstr>
      <vt:lpstr>Congestion</vt:lpstr>
      <vt:lpstr>TCP’s reaction to congestion</vt:lpstr>
      <vt:lpstr>TCP’s reaction to congestion</vt:lpstr>
      <vt:lpstr>TCP slow start </vt:lpstr>
      <vt:lpstr>TCP slow start (contd.)</vt:lpstr>
      <vt:lpstr>TCP Congestion Avoidance</vt:lpstr>
      <vt:lpstr>TCP Congestion avoidance </vt:lpstr>
      <vt:lpstr>TCP Congestion Detection</vt:lpstr>
      <vt:lpstr>TCP Congestion Detection (contd.)</vt:lpstr>
      <vt:lpstr>TCP congestion control: AIMD</vt:lpstr>
      <vt:lpstr>TCP throughput</vt:lpstr>
      <vt:lpstr>Explicit congestion notification (ECN)</vt:lpstr>
      <vt:lpstr>TCP fairness</vt:lpstr>
      <vt:lpstr>Q: is TCP Fair?</vt:lpstr>
      <vt:lpstr>Fairness: must all network apps be “fair”?</vt:lpstr>
      <vt:lpstr>Problem-1</vt:lpstr>
      <vt:lpstr>Problem-1 (contd.)</vt:lpstr>
      <vt:lpstr>Solutions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NIKHIL TRIPATHI</cp:lastModifiedBy>
  <cp:revision>535</cp:revision>
  <dcterms:created xsi:type="dcterms:W3CDTF">2020-01-18T07:24:59Z</dcterms:created>
  <dcterms:modified xsi:type="dcterms:W3CDTF">2023-02-28T05:36:01Z</dcterms:modified>
</cp:coreProperties>
</file>