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8" r:id="rId12"/>
    <p:sldId id="269" r:id="rId13"/>
    <p:sldId id="270" r:id="rId14"/>
    <p:sldId id="264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35" r:id="rId28"/>
    <p:sldId id="283" r:id="rId29"/>
    <p:sldId id="284" r:id="rId30"/>
    <p:sldId id="285" r:id="rId31"/>
    <p:sldId id="282" r:id="rId32"/>
    <p:sldId id="286" r:id="rId33"/>
    <p:sldId id="287" r:id="rId34"/>
    <p:sldId id="288" r:id="rId35"/>
    <p:sldId id="289" r:id="rId36"/>
    <p:sldId id="290" r:id="rId37"/>
    <p:sldId id="291" r:id="rId38"/>
    <p:sldId id="295" r:id="rId39"/>
    <p:sldId id="293" r:id="rId40"/>
    <p:sldId id="294" r:id="rId41"/>
    <p:sldId id="292" r:id="rId42"/>
    <p:sldId id="296" r:id="rId43"/>
    <p:sldId id="297" r:id="rId44"/>
    <p:sldId id="298" r:id="rId45"/>
    <p:sldId id="336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37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40" r:id="rId72"/>
    <p:sldId id="323" r:id="rId73"/>
    <p:sldId id="324" r:id="rId74"/>
    <p:sldId id="325" r:id="rId75"/>
    <p:sldId id="326" r:id="rId76"/>
    <p:sldId id="327" r:id="rId77"/>
    <p:sldId id="341" r:id="rId78"/>
    <p:sldId id="342" r:id="rId79"/>
    <p:sldId id="328" r:id="rId80"/>
    <p:sldId id="332" r:id="rId81"/>
    <p:sldId id="338" r:id="rId82"/>
    <p:sldId id="339" r:id="rId83"/>
    <p:sldId id="329" r:id="rId84"/>
    <p:sldId id="333" r:id="rId85"/>
    <p:sldId id="330" r:id="rId86"/>
    <p:sldId id="331" r:id="rId87"/>
    <p:sldId id="334" r:id="rId88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B4F33AA-8996-47D5-9710-94D44656AB3E}">
          <p14:sldIdLst>
            <p14:sldId id="256"/>
            <p14:sldId id="257"/>
            <p14:sldId id="258"/>
            <p14:sldId id="259"/>
            <p14:sldId id="260"/>
            <p14:sldId id="266"/>
            <p14:sldId id="267"/>
            <p14:sldId id="261"/>
            <p14:sldId id="262"/>
            <p14:sldId id="263"/>
            <p14:sldId id="268"/>
            <p14:sldId id="269"/>
            <p14:sldId id="270"/>
            <p14:sldId id="264"/>
            <p14:sldId id="265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35"/>
            <p14:sldId id="283"/>
            <p14:sldId id="284"/>
            <p14:sldId id="285"/>
            <p14:sldId id="282"/>
            <p14:sldId id="286"/>
            <p14:sldId id="287"/>
            <p14:sldId id="288"/>
            <p14:sldId id="289"/>
            <p14:sldId id="290"/>
            <p14:sldId id="291"/>
            <p14:sldId id="295"/>
            <p14:sldId id="293"/>
            <p14:sldId id="294"/>
            <p14:sldId id="292"/>
            <p14:sldId id="296"/>
            <p14:sldId id="297"/>
            <p14:sldId id="298"/>
            <p14:sldId id="336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3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40"/>
            <p14:sldId id="323"/>
            <p14:sldId id="324"/>
            <p14:sldId id="325"/>
            <p14:sldId id="326"/>
            <p14:sldId id="327"/>
            <p14:sldId id="341"/>
            <p14:sldId id="342"/>
            <p14:sldId id="328"/>
            <p14:sldId id="332"/>
            <p14:sldId id="338"/>
            <p14:sldId id="339"/>
            <p14:sldId id="329"/>
            <p14:sldId id="333"/>
            <p14:sldId id="330"/>
            <p14:sldId id="331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0" autoAdjust="0"/>
  </p:normalViewPr>
  <p:slideViewPr>
    <p:cSldViewPr>
      <p:cViewPr varScale="1">
        <p:scale>
          <a:sx n="58" d="100"/>
          <a:sy n="58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B7B97-A080-4B7D-9BA8-32F70E932D1C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03A08-CAE4-49A5-A34F-A36C137E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6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87F50-232B-4F3B-A2AB-22617C7B02C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0F9E6-A8AE-405A-BE72-1D75718B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7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C462-213A-487D-B86D-FE8604E64C0F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447B-38B7-4269-8BAA-DED3DCA99A6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8C2A-84C4-49E7-A29E-9C657BA3ACF4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F506-5CF9-4DB5-B153-582839B2B299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B5A9-F2C3-41B0-B74F-5AFDA4B6CA4E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528A-5B57-41BC-8CB3-0933584822DD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C432-B379-4525-AA69-849588551C68}" type="datetime1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336A-D03A-4736-A54B-1EC35704560B}" type="datetime1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A02F-8467-4F1D-A08E-8173BB58C285}" type="datetime1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1941-A96C-445D-B469-11F4DC741D2B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4BCE-21FC-46A2-84A8-222AF882636C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F347-7F9D-44F8-949F-2565CBD2DBF3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1244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step, and several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68475"/>
            <a:ext cx="2895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962400"/>
            <a:ext cx="552450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95400"/>
            <a:ext cx="51244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5743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78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5743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30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4343400"/>
            <a:ext cx="89058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5743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30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4343400"/>
            <a:ext cx="89058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5790304" y="1371600"/>
            <a:ext cx="3352800" cy="533400"/>
          </a:xfrm>
          <a:prstGeom prst="borderCallout1">
            <a:avLst>
              <a:gd name="adj1" fmla="val 599"/>
              <a:gd name="adj2" fmla="val -953"/>
              <a:gd name="adj3" fmla="val 82248"/>
              <a:gd name="adj4" fmla="val -12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we have some other acceptance criterion?!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27" y="0"/>
            <a:ext cx="5314774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152399"/>
            <a:ext cx="5003563" cy="5393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57850"/>
            <a:ext cx="7467600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is same as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1111</m:t>
                    </m:r>
                  </m:oMath>
                </a14:m>
                <a:r>
                  <a:rPr lang="en-US" dirty="0" smtClean="0"/>
                  <a:t> is in the language.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467600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31051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5743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1"/>
            <a:ext cx="5029200" cy="133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3" y="3200400"/>
            <a:ext cx="89439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same PDA P there are now </a:t>
            </a:r>
            <a:r>
              <a:rPr lang="en-US" smtClean="0"/>
              <a:t>two languages 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𝑤𝑤𝑟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27" y="0"/>
            <a:ext cx="5314774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𝑤𝑤𝑟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Stack never becomes empty</a:t>
                </a:r>
              </a:p>
              <a:p>
                <a:pPr lvl="1"/>
                <a:r>
                  <a:rPr lang="en-US" dirty="0" smtClean="0"/>
                  <a:t>But, a small change can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What is that?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27" y="0"/>
            <a:ext cx="5314774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PDA is an extension of nondeterministic finite automaton with a stack (of infinite size).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DPDA -- deterministic version of PDA </a:t>
            </a:r>
            <a:r>
              <a:rPr lang="en-US" dirty="0" smtClean="0">
                <a:solidFill>
                  <a:srgbClr val="002060"/>
                </a:solidFill>
              </a:rPr>
              <a:t>			(but is not enough to recognize all CFLs).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(the languages recognized by DPDAs are 			called “deterministic CFLs”).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457200"/>
            <a:ext cx="6210300" cy="227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54768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27" y="0"/>
            <a:ext cx="5314774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167437" y="2895600"/>
            <a:ext cx="614363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by empty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3067050"/>
            <a:ext cx="7820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by empty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3067050"/>
            <a:ext cx="7820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5400675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have two types of PDAs?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with final states, other with empty stack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have two types of PDAs?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with final states, other with empty stack …</a:t>
            </a:r>
          </a:p>
          <a:p>
            <a:r>
              <a:rPr lang="en-US" dirty="0" smtClean="0"/>
              <a:t>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have two types of PDAs?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with final states, other with empty stack …</a:t>
            </a:r>
          </a:p>
          <a:p>
            <a:r>
              <a:rPr lang="en-US" dirty="0" smtClean="0"/>
              <a:t>NO.</a:t>
            </a:r>
          </a:p>
          <a:p>
            <a:r>
              <a:rPr lang="en-US" dirty="0" smtClean="0"/>
              <a:t>But, for any PDA there are two languages (both are CFLs) associated with that PDA.</a:t>
            </a:r>
          </a:p>
          <a:p>
            <a:pPr lvl="1"/>
            <a:r>
              <a:rPr lang="en-US" dirty="0" smtClean="0"/>
              <a:t>These two (languages) may or may not be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Crucial thing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languages accepted by final state is equal to the set of languages accepted by empty stack.</a:t>
            </a:r>
          </a:p>
          <a:p>
            <a:pPr lvl="1"/>
            <a:r>
              <a:rPr lang="en-US" dirty="0" smtClean="0"/>
              <a:t>Proof of this one is by construction.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Crucial thing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languages accepted by final state is equal to the set of languages accepted by empty stack.</a:t>
            </a:r>
          </a:p>
          <a:p>
            <a:pPr lvl="1"/>
            <a:r>
              <a:rPr lang="en-US" dirty="0" smtClean="0"/>
              <a:t>Proof of this one is by construction.</a:t>
            </a:r>
          </a:p>
          <a:p>
            <a:r>
              <a:rPr lang="en-US" dirty="0" smtClean="0"/>
              <a:t>So, power of PDA is same whether recognition happens either by final state or by empty stack.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532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75533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532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75533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1" y="2667000"/>
            <a:ext cx="76295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13"/>
            <a:ext cx="56197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90004"/>
            <a:ext cx="5494472" cy="346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669290"/>
            <a:ext cx="6140273" cy="62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75533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6999"/>
            <a:ext cx="76295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5560"/>
            <a:ext cx="5133975" cy="2842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41" y="457200"/>
            <a:ext cx="5048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3" y="1333500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8" y="2190750"/>
            <a:ext cx="75152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5560"/>
            <a:ext cx="5133975" cy="2842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684934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2" y="1600200"/>
            <a:ext cx="7658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2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684934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2" y="1600200"/>
            <a:ext cx="7658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8" y="2743200"/>
            <a:ext cx="7553325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684934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2" y="1600200"/>
            <a:ext cx="7658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8" y="2743200"/>
            <a:ext cx="7553325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8" y="5086618"/>
            <a:ext cx="4381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684934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2" y="1600200"/>
            <a:ext cx="7658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8" y="2743200"/>
            <a:ext cx="7553325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8" y="5086618"/>
            <a:ext cx="4381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0" y="5943600"/>
            <a:ext cx="7543800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29990"/>
            <a:ext cx="8331867" cy="3823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553325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362200"/>
            <a:ext cx="4381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point 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if stack becomes empty (in between)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gets stuck.  (That PDA gets killed).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point 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if stack becomes empty (in between)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gets stuck.  (That PDA gets killed).</a:t>
                </a:r>
              </a:p>
              <a:p>
                <a:r>
                  <a:rPr lang="en-US" dirty="0" smtClean="0"/>
                  <a:t>Now, in this 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in the stack,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so will this be a problem?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point 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if stack becomes empty (in between)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gets stuck.  (That PDA gets killed).</a:t>
                </a:r>
              </a:p>
              <a:p>
                <a:r>
                  <a:rPr lang="en-US" dirty="0" smtClean="0"/>
                  <a:t>Now, in this 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in the stack,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so will this be a problem? </a:t>
                </a:r>
              </a:p>
              <a:p>
                <a:r>
                  <a:rPr lang="en-US" dirty="0" smtClean="0"/>
                  <a:t>If the state is a final state no problem.</a:t>
                </a:r>
              </a:p>
              <a:p>
                <a:r>
                  <a:rPr lang="en-US" dirty="0" smtClean="0"/>
                  <a:t>Otherwise, if the state is a non-final one, do we need to do something?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392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5" y="3868737"/>
            <a:ext cx="84867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5" y="4608512"/>
            <a:ext cx="3076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5" y="5054917"/>
            <a:ext cx="86963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point 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if stack becomes empty (in between)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gets stuck.  (That PDA gets killed).</a:t>
                </a:r>
              </a:p>
              <a:p>
                <a:r>
                  <a:rPr lang="en-US" dirty="0" smtClean="0"/>
                  <a:t>Now, in this 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in the stack,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so will this be a problem? </a:t>
                </a:r>
              </a:p>
              <a:p>
                <a:r>
                  <a:rPr lang="en-US" dirty="0" smtClean="0"/>
                  <a:t>If the state is a final state no problem.</a:t>
                </a:r>
              </a:p>
              <a:p>
                <a:r>
                  <a:rPr lang="en-US" dirty="0" smtClean="0"/>
                  <a:t>Otherwise, if the state is a non-final one, do we need to do something?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NO.</a:t>
                </a:r>
              </a:p>
              <a:p>
                <a:r>
                  <a:rPr lang="en-US" dirty="0" smtClean="0"/>
                  <a:t>Since there is no transition (on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being stack top) that PDA gets killed.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519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Equivalence of PDA’s and CFG’s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Equivalence of PDA’s and CFG’s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53" y="3733800"/>
            <a:ext cx="77628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CFG to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4084"/>
            <a:ext cx="3457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CFG to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4084"/>
            <a:ext cx="3457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56102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CFG to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4084"/>
            <a:ext cx="3457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56102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Callout 3 5"/>
          <p:cNvSpPr/>
          <p:nvPr/>
        </p:nvSpPr>
        <p:spPr>
          <a:xfrm>
            <a:off x="6324600" y="2133600"/>
            <a:ext cx="2057400" cy="8382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56169"/>
              <a:gd name="adj6" fmla="val -55556"/>
              <a:gd name="adj7" fmla="val 104197"/>
              <a:gd name="adj8" fmla="val -117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Single state 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CFG to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4084"/>
            <a:ext cx="3457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56102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5" y="3657600"/>
            <a:ext cx="69151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Can you identify  (V,T,Q,S)  of this CFG?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873"/>
            <a:ext cx="78771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Can you identify  (V,T,Q,S)  of this CFG?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={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,0,1,+,∗,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}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873"/>
            <a:ext cx="78771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For the PDA stack alphabet is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Γ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{</m:t>
                    </m:r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𝐼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𝑏</m:t>
                    </m:r>
                    <m:r>
                      <a:rPr lang="en-US" sz="2800" i="1">
                        <a:latin typeface="Cambria Math"/>
                      </a:rPr>
                      <m:t>,0,1,+,∗,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}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Start symbol of the stack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We will have only one state, call 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36385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466850"/>
            <a:ext cx="86010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For the PDA stack alphabet is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Γ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{</m:t>
                    </m:r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𝐼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𝑏</m:t>
                    </m:r>
                    <m:r>
                      <a:rPr lang="en-US" sz="2800" i="1">
                        <a:latin typeface="Cambria Math"/>
                      </a:rPr>
                      <m:t>,0,1,+,∗,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}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Start symbol of the stack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We will have only one state, call 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36385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59245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For the PDA stack alphabet is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Γ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{</m:t>
                    </m:r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𝐼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𝑎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𝑏</m:t>
                    </m:r>
                    <m:r>
                      <a:rPr lang="en-US" sz="2800" i="1">
                        <a:latin typeface="Cambria Math"/>
                      </a:rPr>
                      <m:t>,0,1,+,∗,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}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Start symbol of the stack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We will have only one state, call 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36385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59245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7124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noted?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PDA we constructed simulates,  which  derivation?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noted?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PDA we constructed simulates,  which  derivation?</a:t>
            </a:r>
          </a:p>
          <a:p>
            <a:r>
              <a:rPr lang="en-US" dirty="0" smtClean="0"/>
              <a:t>It is “</a:t>
            </a:r>
            <a:r>
              <a:rPr lang="en-US" dirty="0" smtClean="0">
                <a:solidFill>
                  <a:srgbClr val="FF0000"/>
                </a:solidFill>
              </a:rPr>
              <a:t>left-most derivation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noted?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PDA we constructed simulates,  which  derivation?</a:t>
            </a:r>
          </a:p>
          <a:p>
            <a:r>
              <a:rPr lang="en-US" dirty="0" smtClean="0"/>
              <a:t>It is “left-most derivation”</a:t>
            </a:r>
          </a:p>
          <a:p>
            <a:r>
              <a:rPr lang="en-US" dirty="0" smtClean="0"/>
              <a:t>In compilers, these are top-down parsers </a:t>
            </a:r>
          </a:p>
          <a:p>
            <a:pPr lvl="1"/>
            <a:r>
              <a:rPr lang="en-US" dirty="0" smtClean="0"/>
              <a:t>LL parsers; </a:t>
            </a:r>
          </a:p>
          <a:p>
            <a:pPr lvl="2"/>
            <a:r>
              <a:rPr lang="en-US" dirty="0" smtClean="0"/>
              <a:t>but non-determinism is a problem.</a:t>
            </a:r>
          </a:p>
          <a:p>
            <a:pPr lvl="2"/>
            <a:r>
              <a:rPr lang="en-US" dirty="0" smtClean="0"/>
              <a:t>Backtracking (to try the other choice)</a:t>
            </a:r>
          </a:p>
          <a:p>
            <a:pPr lvl="2"/>
            <a:r>
              <a:rPr lang="en-US" dirty="0" smtClean="0"/>
              <a:t>Parse table (to find feasible choices; at that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parsers which are bottom-up</a:t>
            </a:r>
          </a:p>
          <a:p>
            <a:r>
              <a:rPr lang="en-US" dirty="0" smtClean="0"/>
              <a:t>Which will simulate right-most derivation</a:t>
            </a:r>
          </a:p>
          <a:p>
            <a:r>
              <a:rPr lang="en-US" dirty="0" smtClean="0"/>
              <a:t>These are called LR parsers.</a:t>
            </a:r>
          </a:p>
          <a:p>
            <a:endParaRPr lang="en-US" dirty="0"/>
          </a:p>
          <a:p>
            <a:r>
              <a:rPr lang="en-US" dirty="0" smtClean="0"/>
              <a:t>One notable drawback in all these parsers: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parsers which are bottom-up</a:t>
            </a:r>
          </a:p>
          <a:p>
            <a:r>
              <a:rPr lang="en-US" dirty="0" smtClean="0"/>
              <a:t>Which will simulate right-most derivation</a:t>
            </a:r>
          </a:p>
          <a:p>
            <a:r>
              <a:rPr lang="en-US" dirty="0" smtClean="0"/>
              <a:t>These are called LR parsers.</a:t>
            </a:r>
          </a:p>
          <a:p>
            <a:endParaRPr lang="en-US" dirty="0"/>
          </a:p>
          <a:p>
            <a:r>
              <a:rPr lang="en-US" dirty="0" smtClean="0"/>
              <a:t>One notable drawback in all these parsers: </a:t>
            </a:r>
            <a:r>
              <a:rPr lang="en-US" dirty="0" smtClean="0">
                <a:solidFill>
                  <a:srgbClr val="FF0000"/>
                </a:solidFill>
              </a:rPr>
              <a:t>each have their own limitations, and works only for subclasses of CFLs;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Some superior, some inferior 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to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skip this in this basic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DPDA</a:t>
            </a:r>
          </a:p>
          <a:p>
            <a:r>
              <a:rPr lang="en-US" dirty="0" smtClean="0"/>
              <a:t>Can recognize a proper subset of  CFLs</a:t>
            </a:r>
          </a:p>
          <a:p>
            <a:r>
              <a:rPr lang="en-US" dirty="0" smtClean="0"/>
              <a:t>Parsers (used in compilers), mostly are DPDAs.</a:t>
            </a:r>
          </a:p>
          <a:p>
            <a:pPr lvl="1"/>
            <a:r>
              <a:rPr lang="en-US" dirty="0" smtClean="0"/>
              <a:t>Most of our programming languages are in the subclass which can be recognized by DPDAs.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13"/>
            <a:ext cx="56197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90004"/>
            <a:ext cx="5494472" cy="346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Note, it is possible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b="0" dirty="0" smtClean="0"/>
                  <a:t> 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Γ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can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never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be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PDA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must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read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symbol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from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stack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87626"/>
            <a:ext cx="1876425" cy="65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38400" y="6087626"/>
                <a:ext cx="6324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𝑌𝑍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will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be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top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stack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do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not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push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anything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stack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087626"/>
                <a:ext cx="63246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7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0" y="58674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choice </a:t>
            </a:r>
            <a:r>
              <a:rPr lang="en-US" dirty="0" err="1" smtClean="0"/>
              <a:t>atmost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Atmost one choice.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moves  (should we remove them?       ).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Atmost one choice.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moves  (should we remove them?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</a:t>
                </a:r>
                <a:r>
                  <a:rPr lang="en-US" dirty="0" smtClean="0"/>
                  <a:t> ). </a:t>
                </a:r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𝑜𝑟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Γ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 we have 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≤1,</m:t>
                    </m:r>
                  </m:oMath>
                </a14:m>
                <a:r>
                  <a:rPr lang="en-US" b="0" dirty="0" smtClean="0"/>
                  <a:t>  and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 </a:t>
                </a:r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except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IN" b="0" dirty="0" smtClean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</a:rPr>
                      <m:t>⇒    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5" y="1447800"/>
            <a:ext cx="7086600" cy="459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 and DPDAs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7734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 and DPDAs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Proof is simple.</a:t>
            </a:r>
          </a:p>
          <a:p>
            <a:pPr lvl="1"/>
            <a:r>
              <a:rPr lang="en-US" dirty="0" smtClean="0"/>
              <a:t>DFA is there for the regular language.</a:t>
            </a:r>
          </a:p>
          <a:p>
            <a:pPr lvl="1"/>
            <a:r>
              <a:rPr lang="en-US" dirty="0" smtClean="0"/>
              <a:t>What about stack??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7734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 and DPDAs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Proof is simple.</a:t>
            </a:r>
          </a:p>
          <a:p>
            <a:pPr lvl="1"/>
            <a:r>
              <a:rPr lang="en-US" dirty="0" smtClean="0"/>
              <a:t>DFA is there for the regular language.</a:t>
            </a:r>
          </a:p>
          <a:p>
            <a:pPr lvl="1"/>
            <a:r>
              <a:rPr lang="en-US" dirty="0" smtClean="0"/>
              <a:t>What about stack??</a:t>
            </a:r>
          </a:p>
          <a:p>
            <a:pPr lvl="1"/>
            <a:r>
              <a:rPr lang="en-US" dirty="0" smtClean="0"/>
              <a:t>Ignore the stack.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7734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 and DPDAs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Proof is simple.</a:t>
                </a:r>
              </a:p>
              <a:p>
                <a:pPr lvl="1"/>
                <a:r>
                  <a:rPr lang="en-US" dirty="0" smtClean="0"/>
                  <a:t>DFA is there for the regular language.</a:t>
                </a:r>
              </a:p>
              <a:p>
                <a:pPr lvl="1"/>
                <a:r>
                  <a:rPr lang="en-US" dirty="0" smtClean="0"/>
                  <a:t>What about stack??</a:t>
                </a:r>
              </a:p>
              <a:p>
                <a:pPr lvl="1"/>
                <a:r>
                  <a:rPr lang="en-US" dirty="0" smtClean="0"/>
                  <a:t>Ignore the stack.</a:t>
                </a:r>
              </a:p>
              <a:p>
                <a:endParaRPr lang="en-US" dirty="0"/>
              </a:p>
              <a:p>
                <a:r>
                  <a:rPr lang="en-US" dirty="0" smtClean="0"/>
                  <a:t>Just see, the theorem is saying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only.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7734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53149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53149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53149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53149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6390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𝑤𝑤𝑟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62950" cy="407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13767"/>
            <a:ext cx="55054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53149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53149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73" y="2743200"/>
            <a:ext cx="76390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0" y="4572000"/>
            <a:ext cx="6553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DFA for  0*10*</a:t>
            </a:r>
          </a:p>
          <a:p>
            <a:r>
              <a:rPr lang="en-IN" dirty="0" smtClean="0"/>
              <a:t>Convert the DFA into PDA by final state.</a:t>
            </a:r>
          </a:p>
          <a:p>
            <a:pPr lvl="1"/>
            <a:r>
              <a:rPr lang="en-IN" dirty="0" smtClean="0"/>
              <a:t>Is this a DPDA?</a:t>
            </a:r>
          </a:p>
          <a:p>
            <a:r>
              <a:rPr lang="en-IN" dirty="0" smtClean="0"/>
              <a:t>Convert the PDA into PDA by empty stack.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409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DPDA and </a:t>
            </a:r>
            <a:r>
              <a:rPr lang="en-US" i="1" dirty="0" smtClean="0"/>
              <a:t>N(P)</a:t>
            </a:r>
            <a:r>
              <a:rPr lang="en-US" dirty="0" smtClean="0"/>
              <a:t> 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some regular languages, there can no DPDA by </a:t>
            </a:r>
            <a:r>
              <a:rPr lang="en-US" i="1" dirty="0" smtClean="0"/>
              <a:t>empty stack </a:t>
            </a:r>
            <a:r>
              <a:rPr lang="en-US" dirty="0" smtClean="0"/>
              <a:t>that recognizes  the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DPDA and </a:t>
            </a:r>
            <a:r>
              <a:rPr lang="en-US" i="1" dirty="0" smtClean="0"/>
              <a:t>N(P)</a:t>
            </a:r>
            <a:r>
              <a:rPr lang="en-US" dirty="0" smtClean="0"/>
              <a:t> 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some regular languages, there can no DPDA by </a:t>
            </a:r>
            <a:r>
              <a:rPr lang="en-US" i="1" dirty="0" smtClean="0"/>
              <a:t>empty stack </a:t>
            </a:r>
            <a:r>
              <a:rPr lang="en-US" dirty="0" smtClean="0"/>
              <a:t>that recognizes  the language.</a:t>
            </a:r>
          </a:p>
          <a:p>
            <a:r>
              <a:rPr lang="en-US" dirty="0" smtClean="0"/>
              <a:t>But, for a proper subset of regular languages, it is possible to build a DPDA by empty stack.</a:t>
            </a:r>
          </a:p>
          <a:p>
            <a:pPr lvl="1"/>
            <a:r>
              <a:rPr lang="en-US" dirty="0" smtClean="0"/>
              <a:t>These are characterized by “prefix property”.</a:t>
            </a:r>
          </a:p>
          <a:p>
            <a:r>
              <a:rPr lang="en-US" dirty="0" smtClean="0"/>
              <a:t>DPDA by empty stack can recognize some non-regular languages also, provided they obey the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has the prefix property, if there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</a:t>
                </a:r>
                <a:r>
                  <a:rPr lang="en-US" dirty="0" smtClean="0"/>
                  <a:t> two distinct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a prefix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has the prefix property, if there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</a:t>
                </a:r>
                <a:r>
                  <a:rPr lang="en-US" dirty="0" smtClean="0"/>
                  <a:t> two distinct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a prefix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𝑤𝑐𝑤𝑟</m:t>
                        </m:r>
                      </m:sub>
                    </m:sSub>
                  </m:oMath>
                </a14:m>
                <a:r>
                  <a:rPr lang="en-US" dirty="0" smtClean="0"/>
                  <a:t> has this property.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has the prefix property, if there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</a:t>
                </a:r>
                <a:r>
                  <a:rPr lang="en-US" dirty="0" smtClean="0"/>
                  <a:t> two distinct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a prefix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𝑤𝑐𝑤𝑟</m:t>
                        </m:r>
                      </m:sub>
                    </m:sSub>
                  </m:oMath>
                </a14:m>
                <a:r>
                  <a:rPr lang="en-US" dirty="0" smtClean="0"/>
                  <a:t> has this property.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violates this property.  See this is regular.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Exercise– which of the following has the prefix property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 	0*1 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	(0+1)*    </a:t>
                </a:r>
              </a:p>
              <a:p>
                <a:r>
                  <a:rPr lang="en-IN" dirty="0" smtClean="0"/>
                  <a:t> 	Set of palindromes</a:t>
                </a:r>
              </a:p>
              <a:p>
                <a:r>
                  <a:rPr lang="en-IN" b="0" dirty="0" smtClean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≥1}</m:t>
                    </m:r>
                  </m:oMath>
                </a14:m>
                <a:endParaRPr lang="en-IN" b="0" dirty="0" smtClean="0"/>
              </a:p>
              <a:p>
                <a:r>
                  <a:rPr lang="en-IN" dirty="0" smtClean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≥0}</m:t>
                    </m:r>
                  </m:oMath>
                </a14:m>
                <a:endParaRPr lang="en-IN" dirty="0" smtClean="0"/>
              </a:p>
              <a:p>
                <a:r>
                  <a:rPr lang="en-IN" b="0" dirty="0" smtClean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r>
                  <a:rPr lang="en-IN" dirty="0"/>
                  <a:t> </a:t>
                </a: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{</m:t>
                    </m:r>
                    <m:r>
                      <a:rPr lang="en-IN" b="0" i="1" smtClean="0">
                        <a:latin typeface="Cambria Math"/>
                      </a:rPr>
                      <m:t>𝜖</m:t>
                    </m:r>
                    <m:r>
                      <a:rPr lang="en-IN" b="0" i="1" smtClean="0">
                        <a:latin typeface="Cambria Math"/>
                      </a:rPr>
                      <m:t>, 0}</m:t>
                    </m:r>
                  </m:oMath>
                </a14:m>
                <a:endParaRPr lang="en-IN" b="0" dirty="0" smtClean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91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Exercise– which of the following has the prefix property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 	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0*1 		True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	(0+1)*    </a:t>
                </a:r>
              </a:p>
              <a:p>
                <a:r>
                  <a:rPr lang="en-IN" dirty="0" smtClean="0"/>
                  <a:t> 	Set of palindromes</a:t>
                </a:r>
              </a:p>
              <a:p>
                <a:r>
                  <a:rPr lang="en-IN" b="0" dirty="0" smtClean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/>
                      </a:rPr>
                      <m:t>≥1}</m:t>
                    </m:r>
                  </m:oMath>
                </a14:m>
                <a:r>
                  <a:rPr lang="en-IN" b="0" dirty="0" smtClean="0">
                    <a:solidFill>
                      <a:srgbClr val="FF0000"/>
                    </a:solidFill>
                  </a:rPr>
                  <a:t>		True</a:t>
                </a:r>
                <a:endParaRPr lang="en-IN" b="0" dirty="0" smtClean="0"/>
              </a:p>
              <a:p>
                <a:r>
                  <a:rPr lang="en-IN" dirty="0" smtClean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≥0}</m:t>
                    </m:r>
                  </m:oMath>
                </a14:m>
                <a:endParaRPr lang="en-IN" dirty="0" smtClean="0"/>
              </a:p>
              <a:p>
                <a:r>
                  <a:rPr lang="en-IN" b="0" dirty="0" smtClean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IN" b="0" dirty="0" smtClean="0">
                    <a:solidFill>
                      <a:srgbClr val="FF0000"/>
                    </a:solidFill>
                  </a:rPr>
                  <a:t>				True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{</m:t>
                    </m:r>
                    <m:r>
                      <a:rPr lang="en-IN" b="0" i="1" smtClean="0">
                        <a:latin typeface="Cambria Math"/>
                      </a:rPr>
                      <m:t>𝜖</m:t>
                    </m:r>
                    <m:r>
                      <a:rPr lang="en-IN" b="0" i="1" smtClean="0">
                        <a:latin typeface="Cambria Math"/>
                      </a:rPr>
                      <m:t>, 0}</m:t>
                    </m:r>
                  </m:oMath>
                </a14:m>
                <a:endParaRPr lang="en-IN" b="0" dirty="0" smtClean="0"/>
              </a:p>
              <a:p>
                <a:endParaRPr lang="en-IN" dirty="0"/>
              </a:p>
              <a:p>
                <a:r>
                  <a:rPr lang="en-IN" dirty="0" smtClean="0">
                    <a:solidFill>
                      <a:srgbClr val="FF0000"/>
                    </a:solidFill>
                  </a:rPr>
                  <a:t>Give DPDA by empty stack for these True cases.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97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676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" y="2337111"/>
            <a:ext cx="6200457" cy="452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0"/>
            <a:ext cx="5010150" cy="2442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676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2895600"/>
                <a:ext cx="75914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See even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(a regular language) we cannot build a DPDA by empty-stack !!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759142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28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But, we can build a DPDA by final state !</a:t>
            </a:r>
          </a:p>
          <a:p>
            <a:r>
              <a:rPr lang="en-US" dirty="0" smtClean="0"/>
              <a:t>Then, why not convert this to DPDA by empty stack by our construction principle?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2895600"/>
                <a:ext cx="75914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See even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(a regular language) we cannot build a DPDA by empty-stack !!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759142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28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But, we can build a DPDA by final state !</a:t>
            </a:r>
          </a:p>
          <a:p>
            <a:r>
              <a:rPr lang="en-US" dirty="0" smtClean="0"/>
              <a:t>Then, why not convert this to DPDA by empty stack by our construction principle?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2895600"/>
                <a:ext cx="75914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See even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(a regular language) we cannot build a DPDA by empty-stack !!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759142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28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81000" y="57150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This conversion gives us PDA, not DPDA !!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DPDA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) = 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𝑤𝑐𝑤𝑟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5562600" cy="353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DPDA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) = 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𝑤𝑐𝑤𝑟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5562600" cy="353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182765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This is not a regular language.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no DPDA to recognize the CFL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𝑤𝑤𝑟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Proof is complex. But we can see the idea behind..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909638"/>
            <a:ext cx="80295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points to note,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cannot make converse of </a:t>
            </a:r>
            <a:r>
              <a:rPr lang="en-US" smtClean="0"/>
              <a:t>these statements.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76485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2" y="2959324"/>
            <a:ext cx="7677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6810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8390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1750</Words>
  <Application>Microsoft Office PowerPoint</Application>
  <PresentationFormat>On-screen Show (4:3)</PresentationFormat>
  <Paragraphs>313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L_wwr</vt:lpstr>
      <vt:lpstr>PowerPoint Presentation</vt:lpstr>
      <vt:lpstr>PowerPoint Presentation</vt:lpstr>
      <vt:lpstr>One step, and several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L(P) Vs. N(P)</vt:lpstr>
      <vt:lpstr>PowerPoint Presentation</vt:lpstr>
      <vt:lpstr>PowerPoint Presentation</vt:lpstr>
      <vt:lpstr>PowerPoint Presentation</vt:lpstr>
      <vt:lpstr>Acceptance by empty stack</vt:lpstr>
      <vt:lpstr>Acceptance by empty stack</vt:lpstr>
      <vt:lpstr>Do we have two types of PDAs?</vt:lpstr>
      <vt:lpstr>Do we have two types of PDAs?</vt:lpstr>
      <vt:lpstr>Do we have two types of PDAs?</vt:lpstr>
      <vt:lpstr>Crucial thing is…</vt:lpstr>
      <vt:lpstr>Crucial thing is…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point ..</vt:lpstr>
      <vt:lpstr>One point ..</vt:lpstr>
      <vt:lpstr>One point ..</vt:lpstr>
      <vt:lpstr>One point ..</vt:lpstr>
      <vt:lpstr>Next …</vt:lpstr>
      <vt:lpstr>Next …</vt:lpstr>
      <vt:lpstr> CFG to PDA</vt:lpstr>
      <vt:lpstr> CFG to PDA</vt:lpstr>
      <vt:lpstr> CFG to PDA</vt:lpstr>
      <vt:lpstr> CFG to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Have you noted?</vt:lpstr>
      <vt:lpstr>Have you noted?</vt:lpstr>
      <vt:lpstr>Have you noted?</vt:lpstr>
      <vt:lpstr>Compilers</vt:lpstr>
      <vt:lpstr>Compilers</vt:lpstr>
      <vt:lpstr>PDA to CFG</vt:lpstr>
      <vt:lpstr>Deterministic PDA</vt:lpstr>
      <vt:lpstr>PowerPoint Presentation</vt:lpstr>
      <vt:lpstr>DPDA</vt:lpstr>
      <vt:lpstr>DPDA</vt:lpstr>
      <vt:lpstr>DPDA</vt:lpstr>
      <vt:lpstr>PowerPoint Presentation</vt:lpstr>
      <vt:lpstr>Regular Languages and DPDAs</vt:lpstr>
      <vt:lpstr>Regular Languages and DPDAs</vt:lpstr>
      <vt:lpstr>Regular Languages and DPDAs</vt:lpstr>
      <vt:lpstr>Regular Languages and DPDAs</vt:lpstr>
      <vt:lpstr>PowerPoint Presentation</vt:lpstr>
      <vt:lpstr>PowerPoint Presentation</vt:lpstr>
      <vt:lpstr>PowerPoint Presentation</vt:lpstr>
      <vt:lpstr>Exercise</vt:lpstr>
      <vt:lpstr>DPDA and N(P)  ??</vt:lpstr>
      <vt:lpstr>DPDA and N(P)  ??</vt:lpstr>
      <vt:lpstr>Prefix property</vt:lpstr>
      <vt:lpstr>Prefix property</vt:lpstr>
      <vt:lpstr>Prefix property</vt:lpstr>
      <vt:lpstr>Exercise– which of the following has the prefix property</vt:lpstr>
      <vt:lpstr>Exercise– which of the following has the prefix property</vt:lpstr>
      <vt:lpstr>PowerPoint Presentation</vt:lpstr>
      <vt:lpstr>PowerPoint Presentation</vt:lpstr>
      <vt:lpstr>PowerPoint Presentation</vt:lpstr>
      <vt:lpstr>PowerPoint Presentation</vt:lpstr>
      <vt:lpstr>DPDA s.t. N(P) = L_wcwr</vt:lpstr>
      <vt:lpstr>DPDA s.t. N(P) = L_wcwr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IIITS</dc:creator>
  <cp:lastModifiedBy>Dr Viswanath</cp:lastModifiedBy>
  <cp:revision>60</cp:revision>
  <cp:lastPrinted>2022-03-11T07:40:53Z</cp:lastPrinted>
  <dcterms:created xsi:type="dcterms:W3CDTF">2006-08-16T00:00:00Z</dcterms:created>
  <dcterms:modified xsi:type="dcterms:W3CDTF">2022-03-11T08:07:58Z</dcterms:modified>
</cp:coreProperties>
</file>