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297" r:id="rId44"/>
    <p:sldId id="298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1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47888"/>
            <a:ext cx="74866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Eliminate </a:t>
            </a:r>
            <a:r>
              <a:rPr lang="en-US" dirty="0" err="1" smtClean="0"/>
              <a:t>nongenerating</a:t>
            </a:r>
            <a:r>
              <a:rPr lang="en-US" dirty="0" smtClean="0"/>
              <a:t> symbols </a:t>
            </a:r>
            <a:r>
              <a:rPr lang="en-US" i="1" dirty="0" smtClean="0"/>
              <a:t>first</a:t>
            </a:r>
            <a:r>
              <a:rPr lang="en-US" dirty="0" smtClean="0"/>
              <a:t>,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then</a:t>
            </a:r>
            <a:r>
              <a:rPr lang="en-US" dirty="0" smtClean="0"/>
              <a:t>, from the remaining eliminate unreachable symbols.</a:t>
            </a:r>
          </a:p>
          <a:p>
            <a:endParaRPr lang="en-US" dirty="0"/>
          </a:p>
          <a:p>
            <a:r>
              <a:rPr lang="en-US" dirty="0" smtClean="0"/>
              <a:t>Whatever left are only useful ones.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4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non-generating symbols. </a:t>
            </a:r>
            <a:endParaRPr lang="en-US" dirty="0"/>
          </a:p>
          <a:p>
            <a:r>
              <a:rPr lang="en-US" dirty="0" smtClean="0"/>
              <a:t>How to find this?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6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non-generating symbols. </a:t>
            </a:r>
            <a:endParaRPr lang="en-US" dirty="0"/>
          </a:p>
          <a:p>
            <a:r>
              <a:rPr lang="en-US" dirty="0" smtClean="0"/>
              <a:t>How to find this?</a:t>
            </a:r>
          </a:p>
          <a:p>
            <a:r>
              <a:rPr lang="en-US" dirty="0" smtClean="0"/>
              <a:t>We can find generating symbols, inductively.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non-generating symbols. </a:t>
                </a:r>
                <a:endParaRPr lang="en-US" dirty="0"/>
              </a:p>
              <a:p>
                <a:r>
                  <a:rPr lang="en-US" dirty="0" smtClean="0"/>
                  <a:t>How to find this?</a:t>
                </a:r>
              </a:p>
              <a:p>
                <a:r>
                  <a:rPr lang="en-US" dirty="0" smtClean="0"/>
                  <a:t>We can find generating symbols, inductively. </a:t>
                </a:r>
              </a:p>
              <a:p>
                <a:r>
                  <a:rPr lang="en-US" dirty="0" smtClean="0"/>
                  <a:t>Basis: Every symbol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generating. (Why?)</a:t>
                </a:r>
              </a:p>
              <a:p>
                <a:r>
                  <a:rPr lang="en-US" dirty="0" smtClean="0"/>
                  <a:t>Induction: if every symbol on RHS of a production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is generating,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generating.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6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generating symbols?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generating symbols?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a,b,A,S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generating symbols?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a,b,A,S</a:t>
            </a:r>
            <a:r>
              <a:rPr lang="en-US" dirty="0" smtClean="0"/>
              <a:t>}</a:t>
            </a:r>
          </a:p>
          <a:p>
            <a:r>
              <a:rPr lang="en-US" dirty="0" smtClean="0"/>
              <a:t>So the non-generating symbol is B.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6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are the generating symbols?</a:t>
                </a:r>
              </a:p>
              <a:p>
                <a:r>
                  <a:rPr lang="en-US" dirty="0" smtClean="0"/>
                  <a:t>{</a:t>
                </a:r>
                <a:r>
                  <a:rPr lang="en-US" dirty="0" err="1" smtClean="0"/>
                  <a:t>a,b,A,S</a:t>
                </a:r>
                <a:r>
                  <a:rPr lang="en-US" dirty="0" smtClean="0"/>
                  <a:t>}</a:t>
                </a:r>
              </a:p>
              <a:p>
                <a:r>
                  <a:rPr lang="en-US" dirty="0" smtClean="0"/>
                  <a:t>So the non-generating symbol is B. </a:t>
                </a:r>
              </a:p>
              <a:p>
                <a:r>
                  <a:rPr lang="en-US" dirty="0" smtClean="0"/>
                  <a:t>So removing B we are left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1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is skipped.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7848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0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first simplify CFGs</a:t>
            </a:r>
          </a:p>
          <a:p>
            <a:r>
              <a:rPr lang="en-US" dirty="0" smtClean="0"/>
              <a:t>Then we prove “pumping lemma” for CFLs</a:t>
            </a:r>
          </a:p>
          <a:p>
            <a:r>
              <a:rPr lang="en-US" dirty="0" smtClean="0"/>
              <a:t>Then closure properties and decision properties are 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reachable symbols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By induction, again.</a:t>
                </a:r>
              </a:p>
              <a:p>
                <a:r>
                  <a:rPr lang="en-US" dirty="0" smtClean="0"/>
                  <a:t>Basis.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reachable.</a:t>
                </a:r>
              </a:p>
              <a:p>
                <a:r>
                  <a:rPr lang="en-US" dirty="0" smtClean="0"/>
                  <a:t>Induction.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reachable,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 then all symbols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are reachable.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reachable.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7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reachable.</a:t>
            </a:r>
          </a:p>
          <a:p>
            <a:endParaRPr lang="en-US" dirty="0"/>
          </a:p>
          <a:p>
            <a:r>
              <a:rPr lang="en-US" dirty="0" smtClean="0"/>
              <a:t>{</a:t>
            </a:r>
            <a:r>
              <a:rPr lang="en-US" dirty="0" err="1" smtClean="0"/>
              <a:t>S,A,B,a,b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265"/>
            <a:ext cx="4857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per order, to remove useless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4" y="1512194"/>
            <a:ext cx="40481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9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per order, to remove useless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4" y="1512194"/>
            <a:ext cx="40481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1219200"/>
            <a:ext cx="4848225" cy="505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Eliminating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-productions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production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be a CFL.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  <m:r>
                      <a:rPr lang="en-US" i="1" dirty="0" smtClean="0">
                        <a:latin typeface="Cambria Math"/>
                      </a:rPr>
                      <m:t>−{</m:t>
                    </m:r>
                    <m:r>
                      <a:rPr lang="en-US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dirty="0" smtClean="0"/>
                  <a:t>there is a CFG which is without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-productions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Eliminating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-productions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Discover </a:t>
                </a:r>
                <a:r>
                  <a:rPr lang="en-US" i="1" dirty="0" smtClean="0"/>
                  <a:t>nullable</a:t>
                </a:r>
                <a:r>
                  <a:rPr lang="en-US" dirty="0" smtClean="0"/>
                  <a:t> variables.</a:t>
                </a:r>
              </a:p>
              <a:p>
                <a:pPr lvl="1"/>
                <a:r>
                  <a:rPr lang="en-US" dirty="0" smtClean="0"/>
                  <a:t>A variable A is nullable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this case,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𝐶𝐴𝐷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𝐶𝐴𝐷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𝐶𝐷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9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Eliminating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-productions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Discover </a:t>
                </a:r>
                <a:r>
                  <a:rPr lang="en-US" i="1" dirty="0" smtClean="0"/>
                  <a:t>nullable</a:t>
                </a:r>
                <a:r>
                  <a:rPr lang="en-US" dirty="0" smtClean="0"/>
                  <a:t> variables.</a:t>
                </a:r>
              </a:p>
              <a:p>
                <a:pPr lvl="1"/>
                <a:r>
                  <a:rPr lang="en-US" dirty="0" smtClean="0"/>
                  <a:t>A variable A is nullable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this case,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𝐵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𝐶𝐴𝐷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</a:rPr>
                      <m:t>𝐵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</a:rPr>
                      <m:t>𝐶𝐴𝐷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𝐶𝐷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Why this correction is needed??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7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nullable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4475"/>
            <a:ext cx="789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2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nullable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4475"/>
            <a:ext cx="789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5" y="2667000"/>
            <a:ext cx="5743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50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 (CNF)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Every CFL (without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 is generated by a CFG in which all productions are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𝐵𝐶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2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nullable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4475"/>
            <a:ext cx="789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5" y="2667000"/>
            <a:ext cx="5743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5" y="3200400"/>
            <a:ext cx="7772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51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nullable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4475"/>
            <a:ext cx="789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5" y="2667000"/>
            <a:ext cx="5743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5" y="3200400"/>
            <a:ext cx="7772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5" y="4800600"/>
            <a:ext cx="8029575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01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 the nullable symbols.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47529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85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 the nullable symbols.</a:t>
            </a:r>
          </a:p>
          <a:p>
            <a:r>
              <a:rPr lang="en-US" dirty="0" smtClean="0"/>
              <a:t>{A,B,S}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47529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03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 the nullable symbols.</a:t>
            </a:r>
          </a:p>
          <a:p>
            <a:r>
              <a:rPr lang="en-US" dirty="0" smtClean="0"/>
              <a:t>{A,B,S}</a:t>
            </a:r>
          </a:p>
          <a:p>
            <a:r>
              <a:rPr lang="en-US" dirty="0" smtClean="0"/>
              <a:t>Apply the method.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47529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68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Find the nullable symbols.</a:t>
            </a:r>
          </a:p>
          <a:p>
            <a:r>
              <a:rPr lang="en-US" dirty="0" smtClean="0"/>
              <a:t>{A,B,S}</a:t>
            </a:r>
          </a:p>
          <a:p>
            <a:r>
              <a:rPr lang="en-US" dirty="0" smtClean="0"/>
              <a:t>Apply the method.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47529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04" y="4267200"/>
            <a:ext cx="21431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53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Find the nullable symbols.</a:t>
            </a:r>
          </a:p>
          <a:p>
            <a:r>
              <a:rPr lang="en-US" dirty="0" smtClean="0"/>
              <a:t>{A,B,S}</a:t>
            </a:r>
          </a:p>
          <a:p>
            <a:r>
              <a:rPr lang="en-US" dirty="0" smtClean="0"/>
              <a:t>Apply the method.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thing missing??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47529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04" y="4267200"/>
            <a:ext cx="21431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Find the nullable symbols.</a:t>
                </a:r>
              </a:p>
              <a:p>
                <a:r>
                  <a:rPr lang="en-US" dirty="0" smtClean="0"/>
                  <a:t>{A,B,S}</a:t>
                </a:r>
              </a:p>
              <a:p>
                <a:r>
                  <a:rPr lang="en-US" dirty="0" smtClean="0"/>
                  <a:t>Apply the method.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Any thing missing??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not in the new language.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r="-118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47529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04" y="4267200"/>
            <a:ext cx="21431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860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081338"/>
            <a:ext cx="76485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133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Unit Productions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unit production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are variables.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3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But, this requires preprocessing of the CFG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must eliminate </a:t>
                </a:r>
                <a:r>
                  <a:rPr lang="en-US" i="1" dirty="0" smtClean="0"/>
                  <a:t>useless</a:t>
                </a:r>
                <a:r>
                  <a:rPr lang="en-US" dirty="0" smtClean="0"/>
                  <a:t> symbols,</a:t>
                </a:r>
              </a:p>
              <a:p>
                <a:r>
                  <a:rPr lang="en-US" dirty="0" smtClean="0"/>
                  <a:t>We must eliminate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b="0" i="1" smtClean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b="0" i="1" smtClean="0">
                        <a:latin typeface="Cambria Math"/>
                      </a:rPr>
                      <m:t>productions</m:t>
                    </m:r>
                  </m:oMath>
                </a14:m>
                <a:r>
                  <a:rPr lang="en-US" dirty="0" smtClean="0"/>
                  <a:t>, and</a:t>
                </a:r>
              </a:p>
              <a:p>
                <a:r>
                  <a:rPr lang="en-US" dirty="0" smtClean="0"/>
                  <a:t>We must eliminate </a:t>
                </a:r>
                <a:r>
                  <a:rPr lang="en-US" i="1" dirty="0" smtClean="0"/>
                  <a:t>unit</a:t>
                </a:r>
                <a:r>
                  <a:rPr lang="en-US" dirty="0" smtClean="0"/>
                  <a:t> productions.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Unit Productions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unit production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are variables.</a:t>
                </a:r>
              </a:p>
              <a:p>
                <a:r>
                  <a:rPr lang="en-US" dirty="0" smtClean="0"/>
                  <a:t>They may be useful, but we can construct an equivalent grammar without them.</a:t>
                </a:r>
              </a:p>
              <a:p>
                <a:r>
                  <a:rPr lang="en-US" dirty="0" smtClean="0"/>
                  <a:t>This simplifies the CFG. </a:t>
                </a:r>
              </a:p>
              <a:p>
                <a:pPr lvl="1"/>
                <a:r>
                  <a:rPr lang="en-US" dirty="0" smtClean="0"/>
                  <a:t>Unit productions introduce extra steps into derivations that technically need not be there.</a:t>
                </a:r>
              </a:p>
              <a:p>
                <a:pPr lvl="1"/>
                <a:r>
                  <a:rPr lang="en-US" dirty="0" smtClean="0"/>
                  <a:t>This complicates proving certain facts.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456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a unit production.</a:t>
                </a:r>
              </a:p>
              <a:p>
                <a:r>
                  <a:rPr lang="en-US" dirty="0" smtClean="0"/>
                  <a:t>How to remove this?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is problematic</a:t>
                </a:r>
              </a:p>
              <a:p>
                <a:r>
                  <a:rPr lang="en-US" dirty="0" smtClean="0"/>
                  <a:t>Finally…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34671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44279"/>
            <a:ext cx="4991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598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543175"/>
            <a:ext cx="40671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298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this systematically?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pairs are identified.</a:t>
            </a:r>
          </a:p>
          <a:p>
            <a:r>
              <a:rPr lang="en-US" dirty="0" smtClean="0"/>
              <a:t>Along with this, the CFG is used to produce a new CFG which is without any unit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71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pair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 is a unit pair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Note, if the CFG have </a:t>
                </a:r>
              </a:p>
              <a:p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is a unit pair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66" y="2819400"/>
            <a:ext cx="2853512" cy="58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437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33700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555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34671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7438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57650"/>
            <a:ext cx="6248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1" y="5486400"/>
            <a:ext cx="76771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965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24113"/>
            <a:ext cx="77343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744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57212"/>
            <a:ext cx="3467100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325755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11430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Non-unit productions are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208" y="228600"/>
            <a:ext cx="323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CFG: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7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97932"/>
            <a:ext cx="3467100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5878"/>
            <a:ext cx="325755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975038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Non-unit productions are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914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18484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Pairs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208" y="228600"/>
            <a:ext cx="323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CFG: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useless symbols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sz="2800" dirty="0" smtClean="0"/>
                  <a:t>Note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 smtClean="0"/>
                  <a:t> may be either a variable or a terminal symbol.</a:t>
                </a:r>
              </a:p>
              <a:p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 smtClean="0"/>
                  <a:t> is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not useful</a:t>
                </a:r>
                <a:r>
                  <a:rPr lang="en-US" sz="2800" dirty="0" smtClean="0"/>
                  <a:t>, we say it is </a:t>
                </a:r>
                <a:r>
                  <a:rPr lang="en-US" sz="2800" i="1" dirty="0" smtClean="0">
                    <a:solidFill>
                      <a:srgbClr val="FF0000"/>
                    </a:solidFill>
                  </a:rPr>
                  <a:t>useless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This useless symbol elimination should not change the CFL. We see such a one.</a:t>
                </a:r>
              </a:p>
              <a:p>
                <a:pPr lvl="1"/>
                <a:r>
                  <a:rPr lang="en-US" sz="2400" dirty="0" smtClean="0"/>
                  <a:t>The language is in tact, but useless are removed.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67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3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97932"/>
            <a:ext cx="3467100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5878"/>
            <a:ext cx="325755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975038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Non-unit productions are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914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18484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Pairs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495549"/>
            <a:ext cx="3295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7208" y="228600"/>
            <a:ext cx="323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CFG: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8" y="579750"/>
            <a:ext cx="3467100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5878"/>
            <a:ext cx="325755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1144878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Non-unit productions are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914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18484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Pairs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495549"/>
            <a:ext cx="3295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24835"/>
            <a:ext cx="4572000" cy="1194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81600" y="5181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CFG without unit productions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208" y="228600"/>
            <a:ext cx="323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CFG: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41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order in which these preprocessing steps can occur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5925"/>
            <a:ext cx="32289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832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5219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381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Eliminate non-generating, first.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5219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201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Eliminate non-generating, first.</a:t>
                </a:r>
              </a:p>
              <a:p>
                <a:r>
                  <a:rPr lang="en-US" dirty="0" smtClean="0"/>
                  <a:t>Generating symbols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Non-generating symbol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5219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179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Eliminate non-generating, first.</a:t>
                </a:r>
              </a:p>
              <a:p>
                <a:r>
                  <a:rPr lang="en-US" dirty="0" smtClean="0"/>
                  <a:t>Generating symbols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Non-generating symbol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𝐶𝐴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5219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260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Eliminate non-generating, first.</a:t>
                </a:r>
              </a:p>
              <a:p>
                <a:r>
                  <a:rPr lang="en-US" dirty="0" smtClean="0"/>
                  <a:t>Generating symbols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Non-generating symbol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𝐶𝐴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Remove unreachable.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5219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53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Eliminate non-generating, first.</a:t>
                </a:r>
              </a:p>
              <a:p>
                <a:r>
                  <a:rPr lang="en-US" dirty="0" smtClean="0"/>
                  <a:t>Generating symbols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Non-generating symbol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𝐶𝐴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Remove unreachable.</a:t>
                </a:r>
              </a:p>
              <a:p>
                <a:r>
                  <a:rPr lang="en-US" dirty="0" smtClean="0"/>
                  <a:t>All are reachable. So,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𝐶𝐴</m:t>
                    </m:r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   is the answer.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5219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123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CFL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where all productions are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𝐵𝐶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After preprocessing steps, it is quite easy to get in to CNF.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34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14375"/>
            <a:ext cx="7848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𝐵𝐶𝐷𝐸</m:t>
                    </m:r>
                  </m:oMath>
                </a14:m>
                <a:r>
                  <a:rPr lang="en-US" dirty="0" smtClean="0"/>
                  <a:t> can be replaced by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𝐵𝐹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𝐶𝐷𝐸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94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𝐵𝐶𝐷𝐸</m:t>
                    </m:r>
                  </m:oMath>
                </a14:m>
                <a:r>
                  <a:rPr lang="en-US" dirty="0" smtClean="0"/>
                  <a:t> can be replaced by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𝐵𝐹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𝐶𝐷𝐸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𝐶𝐷𝐸</m:t>
                    </m:r>
                  </m:oMath>
                </a14:m>
                <a:r>
                  <a:rPr lang="en-US" dirty="0" smtClean="0"/>
                  <a:t> can be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𝐷𝐸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38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𝐵𝐶𝐷𝐸</m:t>
                    </m:r>
                  </m:oMath>
                </a14:m>
                <a:r>
                  <a:rPr lang="en-US" dirty="0" smtClean="0"/>
                  <a:t> can be replaced by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𝐵𝐹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𝐶𝐷𝐸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𝐶𝐷𝐸</m:t>
                    </m:r>
                  </m:oMath>
                </a14:m>
                <a:r>
                  <a:rPr lang="en-US" dirty="0" smtClean="0"/>
                  <a:t> can be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𝐷𝐸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𝐵𝐶𝐷𝐸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can be replaced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𝐵𝐹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𝐶𝐺</m:t>
                    </m:r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𝐷𝐸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01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𝐵𝑎𝑏𝐶</m:t>
                    </m:r>
                  </m:oMath>
                </a14:m>
                <a:r>
                  <a:rPr lang="en-US" dirty="0" smtClean="0"/>
                  <a:t> can be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𝐵𝐷𝐸𝐶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𝐵𝐷𝐸𝐶</m:t>
                    </m:r>
                  </m:oMath>
                </a14:m>
                <a:r>
                  <a:rPr lang="en-US" dirty="0" smtClean="0"/>
                  <a:t> can be replaced by 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407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53816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6248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3136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</p:spPr>
            <p:txBody>
              <a:bodyPr/>
              <a:lstStyle/>
              <a:p>
                <a:r>
                  <a:rPr lang="en-US" dirty="0" smtClean="0"/>
                  <a:t>Theorem: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be a CFG in CNF form, then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∈ </m:t>
                    </m:r>
                    <m:r>
                      <a:rPr lang="en-US" i="1" dirty="0" smtClean="0">
                        <a:latin typeface="Cambria Math"/>
                      </a:rPr>
                      <m:t>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), 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can be derived in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(2|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| −1) </m:t>
                    </m:r>
                  </m:oMath>
                </a14:m>
                <a:r>
                  <a:rPr lang="en-US" dirty="0" smtClean="0"/>
                  <a:t>steps.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  <a:blipFill rotWithShape="1">
                <a:blip r:embed="rId2"/>
                <a:stretch>
                  <a:fillRect l="-1630" t="-129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052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</p:spPr>
            <p:txBody>
              <a:bodyPr/>
              <a:lstStyle/>
              <a:p>
                <a:r>
                  <a:rPr lang="en-US" dirty="0" smtClean="0"/>
                  <a:t>Theorem: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be a CFG in CNF form, then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∈ </m:t>
                    </m:r>
                    <m:r>
                      <a:rPr lang="en-US" i="1" dirty="0" smtClean="0">
                        <a:latin typeface="Cambria Math"/>
                      </a:rPr>
                      <m:t>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), 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can be derived in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(2|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| −1) </m:t>
                    </m:r>
                  </m:oMath>
                </a14:m>
                <a:r>
                  <a:rPr lang="en-US" dirty="0" smtClean="0"/>
                  <a:t>steps.</a:t>
                </a:r>
              </a:p>
              <a:p>
                <a:r>
                  <a:rPr lang="en-US" dirty="0" smtClean="0"/>
                  <a:t>Proof: Parse tree when the CFG is in CNF form is a binary tree (except for a small technical issue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  <a:blipFill rotWithShape="1">
                <a:blip r:embed="rId2"/>
                <a:stretch>
                  <a:fillRect l="-1630" t="-129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45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</p:spPr>
            <p:txBody>
              <a:bodyPr/>
              <a:lstStyle/>
              <a:p>
                <a:r>
                  <a:rPr lang="en-US" dirty="0" smtClean="0"/>
                  <a:t>Theorem: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be a CFG in CNF form, then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∈ </m:t>
                    </m:r>
                    <m:r>
                      <a:rPr lang="en-US" i="1" dirty="0" smtClean="0">
                        <a:latin typeface="Cambria Math"/>
                      </a:rPr>
                      <m:t>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), 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can be derived in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(2|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| −1) </m:t>
                    </m:r>
                  </m:oMath>
                </a14:m>
                <a:r>
                  <a:rPr lang="en-US" dirty="0" smtClean="0"/>
                  <a:t>steps.</a:t>
                </a:r>
              </a:p>
              <a:p>
                <a:r>
                  <a:rPr lang="en-US" dirty="0" smtClean="0"/>
                  <a:t>Proof: Parse tree when the CFG is in CNF form is a binary tree (except for a small technical issue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 nodes with 0 children (leaves)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nodes with </a:t>
                </a:r>
                <a:r>
                  <a:rPr lang="en-US" dirty="0" smtClean="0"/>
                  <a:t>1 child </a:t>
                </a: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nodes with </a:t>
                </a:r>
                <a:r>
                  <a:rPr lang="en-US" dirty="0" smtClean="0"/>
                  <a:t>2 children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  <a:blipFill rotWithShape="1">
                <a:blip r:embed="rId2"/>
                <a:stretch>
                  <a:fillRect l="-1630" t="-129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</p:spPr>
            <p:txBody>
              <a:bodyPr/>
              <a:lstStyle/>
              <a:p>
                <a:r>
                  <a:rPr lang="en-US" dirty="0" smtClean="0"/>
                  <a:t>Theorem: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be a CFG in CNF form, then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∈ </m:t>
                    </m:r>
                    <m:r>
                      <a:rPr lang="en-US" i="1" dirty="0" smtClean="0">
                        <a:latin typeface="Cambria Math"/>
                      </a:rPr>
                      <m:t>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), 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can be derived in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(2|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| −1) </m:t>
                    </m:r>
                  </m:oMath>
                </a14:m>
                <a:r>
                  <a:rPr lang="en-US" dirty="0" smtClean="0"/>
                  <a:t>steps.</a:t>
                </a:r>
              </a:p>
              <a:p>
                <a:r>
                  <a:rPr lang="en-US" dirty="0" smtClean="0"/>
                  <a:t>Proof: Parse tree when the CFG is in CNF form is a binary tree (except for a small technical issue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 nodes with 0 children (leaves)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nodes with </a:t>
                </a:r>
                <a:r>
                  <a:rPr lang="en-US" dirty="0" smtClean="0"/>
                  <a:t>1 child </a:t>
                </a: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nodes with </a:t>
                </a:r>
                <a:r>
                  <a:rPr lang="en-US" dirty="0" smtClean="0"/>
                  <a:t>2 children</a:t>
                </a:r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(can you prove this?)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  <a:blipFill rotWithShape="1">
                <a:blip r:embed="rId2"/>
                <a:stretch>
                  <a:fillRect l="-1630" t="-129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5377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</p:spPr>
            <p:txBody>
              <a:bodyPr/>
              <a:lstStyle/>
              <a:p>
                <a:r>
                  <a:rPr lang="en-US" dirty="0" smtClean="0"/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(why?)</a:t>
                </a:r>
              </a:p>
              <a:p>
                <a:r>
                  <a:rPr lang="en-US" dirty="0" smtClean="0"/>
                  <a:t>Number of steps				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	</m:t>
                    </m:r>
                    <m:r>
                      <a:rPr lang="en-US" b="0" i="1" smtClean="0">
                        <a:latin typeface="Cambria Math"/>
                      </a:rPr>
                      <m:t>                            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  <a:blipFill rotWithShape="1">
                <a:blip r:embed="rId2"/>
                <a:stretch>
                  <a:fillRect l="-1630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87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14375"/>
            <a:ext cx="7848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4104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14375"/>
            <a:ext cx="7848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4104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3819525"/>
            <a:ext cx="7534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Eliminate </a:t>
            </a:r>
            <a:r>
              <a:rPr lang="en-US" dirty="0" err="1" smtClean="0"/>
              <a:t>nongenerating</a:t>
            </a:r>
            <a:r>
              <a:rPr lang="en-US" dirty="0" smtClean="0"/>
              <a:t> symbols </a:t>
            </a:r>
            <a:r>
              <a:rPr lang="en-US" i="1" dirty="0" smtClean="0"/>
              <a:t>first</a:t>
            </a:r>
            <a:r>
              <a:rPr lang="en-US" dirty="0" smtClean="0"/>
              <a:t>,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then</a:t>
            </a:r>
            <a:r>
              <a:rPr lang="en-US" dirty="0" smtClean="0"/>
              <a:t>, from the remaining eliminate unreachable symbols.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1391</Words>
  <Application>Microsoft Office PowerPoint</Application>
  <PresentationFormat>On-screen Show (4:3)</PresentationFormat>
  <Paragraphs>195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PowerPoint Presentation</vt:lpstr>
      <vt:lpstr>PowerPoint Presentation</vt:lpstr>
      <vt:lpstr>Chomsky Normal Form (CNF)</vt:lpstr>
      <vt:lpstr>But, this requires preprocessing of the CFG …</vt:lpstr>
      <vt:lpstr>Eliminating useless symbols</vt:lpstr>
      <vt:lpstr>PowerPoint Presentation</vt:lpstr>
      <vt:lpstr>PowerPoint Presentation</vt:lpstr>
      <vt:lpstr>PowerPoint Presentation</vt:lpstr>
      <vt:lpstr>Order is important</vt:lpstr>
      <vt:lpstr>Order is important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reachable symbols</vt:lpstr>
      <vt:lpstr>PowerPoint Presentation</vt:lpstr>
      <vt:lpstr>PowerPoint Presentation</vt:lpstr>
      <vt:lpstr>As per order, to remove useless</vt:lpstr>
      <vt:lpstr>As per order, to remove useless</vt:lpstr>
      <vt:lpstr>Eliminating ϵ-productions</vt:lpstr>
      <vt:lpstr>Eliminating ϵ-productions</vt:lpstr>
      <vt:lpstr>Eliminating ϵ-productions</vt:lpstr>
      <vt:lpstr>Finding the nullable</vt:lpstr>
      <vt:lpstr>Finding the nullable</vt:lpstr>
      <vt:lpstr>Finding the nullable</vt:lpstr>
      <vt:lpstr>Finding the nullable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Eliminating Unit Productions</vt:lpstr>
      <vt:lpstr>Eliminating Unit Productions</vt:lpstr>
      <vt:lpstr>PowerPoint Presentation</vt:lpstr>
      <vt:lpstr>PowerPoint Presentation</vt:lpstr>
      <vt:lpstr>How to do this systematically?</vt:lpstr>
      <vt:lpstr>Unit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order in which these preprocessing steps can occur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Chomsky Normal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IIITS</dc:creator>
  <cp:lastModifiedBy>viswanath</cp:lastModifiedBy>
  <cp:revision>33</cp:revision>
  <dcterms:created xsi:type="dcterms:W3CDTF">2006-08-16T00:00:00Z</dcterms:created>
  <dcterms:modified xsi:type="dcterms:W3CDTF">2019-10-03T04:24:01Z</dcterms:modified>
</cp:coreProperties>
</file>