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79" r:id="rId17"/>
    <p:sldId id="276" r:id="rId18"/>
    <p:sldId id="277" r:id="rId19"/>
    <p:sldId id="278" r:id="rId20"/>
    <p:sldId id="268" r:id="rId21"/>
    <p:sldId id="285" r:id="rId22"/>
    <p:sldId id="269" r:id="rId23"/>
    <p:sldId id="270" r:id="rId24"/>
    <p:sldId id="271" r:id="rId25"/>
    <p:sldId id="272" r:id="rId26"/>
    <p:sldId id="273" r:id="rId27"/>
    <p:sldId id="274" r:id="rId28"/>
    <p:sldId id="280" r:id="rId29"/>
    <p:sldId id="286" r:id="rId30"/>
    <p:sldId id="281" r:id="rId31"/>
    <p:sldId id="287" r:id="rId32"/>
    <p:sldId id="282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44-8087-4771-8179-EFE3E91D6B5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B760-9E2A-4C03-B73D-FE3F5C67C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87F0B-6051-419A-9F5E-EA96B0F47EE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7C737-2358-46E9-A623-A8BE9D23F1D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C224A-ECDF-4B77-9221-5F1047885D6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C224A-ECDF-4B77-9221-5F1047885D6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DBA15-B574-4B69-B749-75B8A8351F2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DBA15-B574-4B69-B749-75B8A8351F2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2B5EF-8E64-4873-90A1-F16046E3421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D0FE5-34EC-47DB-97BC-81F4643336A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D0FE5-34EC-47DB-97BC-81F4643336A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F72FC-EB07-4AAE-B877-1FA76FFDB5E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B25F5-8501-40FE-AB9D-18BA82BDC03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A9074-5AB7-4283-AABA-69477A0AE26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4E627-0950-4D31-B5AC-9C25CE8409F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7C737-2358-46E9-A623-A8BE9D23F1D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Pumping Lemma for CFL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428750"/>
            <a:ext cx="5705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8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3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2619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2619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29485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4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2619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29485"/>
            <a:ext cx="3133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843940"/>
            <a:ext cx="29051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5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3254-67D0-478E-B42C-B998038203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Parse Tree in the </a:t>
            </a:r>
            <a:r>
              <a:rPr lang="en-US" altLang="en-US" dirty="0" smtClean="0"/>
              <a:t>Pumping-Lemma</a:t>
            </a:r>
            <a:endParaRPr lang="en-US" altLang="en-US" dirty="0">
              <a:solidFill>
                <a:srgbClr val="3366FF"/>
              </a:solidFill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05200" y="1828800"/>
            <a:ext cx="9144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AutoShape 16"/>
          <p:cNvSpPr>
            <a:spLocks/>
          </p:cNvSpPr>
          <p:nvPr/>
        </p:nvSpPr>
        <p:spPr bwMode="auto">
          <a:xfrm rot="16130295">
            <a:off x="3733800" y="4495800"/>
            <a:ext cx="228600" cy="3886200"/>
          </a:xfrm>
          <a:prstGeom prst="leftBrace">
            <a:avLst>
              <a:gd name="adj1" fmla="val 159375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33400" y="1828800"/>
            <a:ext cx="7620000" cy="4660900"/>
            <a:chOff x="336" y="1144"/>
            <a:chExt cx="4800" cy="2936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1728" y="3064"/>
              <a:ext cx="1248" cy="720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200" y="2344"/>
              <a:ext cx="2544" cy="1440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336" y="1144"/>
              <a:ext cx="4800" cy="2640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112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624" y="37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344" y="3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320" y="37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120" y="37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208" y="3784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838200" y="2133600"/>
            <a:ext cx="4191000" cy="3733800"/>
            <a:chOff x="528" y="1344"/>
            <a:chExt cx="2640" cy="2352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28" y="1344"/>
              <a:ext cx="8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Can’t both</a:t>
              </a:r>
            </a:p>
            <a:p>
              <a:r>
                <a:rPr lang="en-US" altLang="en-US" dirty="0"/>
                <a:t>be </a:t>
              </a:r>
              <a:r>
                <a:rPr lang="en-US" altLang="en-US" dirty="0">
                  <a:latin typeface="Lucida Sans Unicode" pitchFamily="34" charset="0"/>
                </a:rPr>
                <a:t>ε</a:t>
              </a:r>
              <a:r>
                <a:rPr lang="en-US" altLang="en-US" dirty="0" smtClean="0"/>
                <a:t>. (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Why?)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960" y="1872"/>
              <a:ext cx="52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200" y="1797"/>
              <a:ext cx="196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4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3254-67D0-478E-B42C-B9980382030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Parse Tree in the </a:t>
            </a:r>
            <a:r>
              <a:rPr lang="en-US" altLang="en-US" dirty="0" smtClean="0"/>
              <a:t>Pumping-Lemma</a:t>
            </a:r>
            <a:endParaRPr lang="en-US" altLang="en-US" dirty="0">
              <a:solidFill>
                <a:srgbClr val="3366FF"/>
              </a:solidFill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505200" y="1828800"/>
            <a:ext cx="91440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AutoShape 16"/>
          <p:cNvSpPr>
            <a:spLocks/>
          </p:cNvSpPr>
          <p:nvPr/>
        </p:nvSpPr>
        <p:spPr bwMode="auto">
          <a:xfrm rot="16130295">
            <a:off x="3733800" y="4495800"/>
            <a:ext cx="228600" cy="3886200"/>
          </a:xfrm>
          <a:prstGeom prst="leftBrace">
            <a:avLst>
              <a:gd name="adj1" fmla="val 159375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33400" y="1828800"/>
            <a:ext cx="7620000" cy="4660900"/>
            <a:chOff x="336" y="1144"/>
            <a:chExt cx="4800" cy="2936"/>
          </a:xfrm>
        </p:grpSpPr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1728" y="3064"/>
              <a:ext cx="1248" cy="720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200" y="2344"/>
              <a:ext cx="2544" cy="1440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336" y="1144"/>
              <a:ext cx="4800" cy="2640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112" y="283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624" y="37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344" y="3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320" y="37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3120" y="3792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208" y="3784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838200" y="2133600"/>
            <a:ext cx="4191000" cy="3733800"/>
            <a:chOff x="528" y="1344"/>
            <a:chExt cx="2640" cy="2352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528" y="1344"/>
              <a:ext cx="8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Can’t both</a:t>
              </a:r>
            </a:p>
            <a:p>
              <a:r>
                <a:rPr lang="en-US" altLang="en-US" dirty="0"/>
                <a:t>be </a:t>
              </a:r>
              <a:r>
                <a:rPr lang="en-US" altLang="en-US" dirty="0">
                  <a:latin typeface="Lucida Sans Unicode" pitchFamily="34" charset="0"/>
                </a:rPr>
                <a:t>ε</a:t>
              </a:r>
              <a:r>
                <a:rPr lang="en-US" altLang="en-US" dirty="0" smtClean="0"/>
                <a:t>. (</a:t>
              </a:r>
              <a:r>
                <a:rPr lang="en-US" altLang="en-US" dirty="0" smtClean="0">
                  <a:solidFill>
                    <a:srgbClr val="FF0000"/>
                  </a:solidFill>
                </a:rPr>
                <a:t>Why?)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960" y="1872"/>
              <a:ext cx="52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1200" y="1797"/>
              <a:ext cx="196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6400" y="1752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are</a:t>
            </a:r>
            <a:r>
              <a:rPr lang="en-US" altLang="en-US" dirty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Sans Unicode" pitchFamily="34" charset="0"/>
              </a:rPr>
              <a:t>ε means, there is no repetition of A !!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A552-26CD-460D-A0A3-BC433A3F3F7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Pump Zero Times</a:t>
            </a: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5334000" y="2819400"/>
            <a:ext cx="911225" cy="1290638"/>
            <a:chOff x="816" y="2403"/>
            <a:chExt cx="574" cy="813"/>
          </a:xfrm>
        </p:grpSpPr>
        <p:sp>
          <p:nvSpPr>
            <p:cNvPr id="24598" name="AutoShape 22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1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44AC-E5CE-48CA-ACDE-9F74187EC9E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Pump Twice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5105400" y="4114800"/>
            <a:ext cx="911225" cy="1290638"/>
            <a:chOff x="816" y="2403"/>
            <a:chExt cx="574" cy="813"/>
          </a:xfrm>
        </p:grpSpPr>
        <p:sp>
          <p:nvSpPr>
            <p:cNvPr id="25621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9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BEAF-C4B5-4312-91DF-52CB391E0C4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Pump Thrice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28600" y="2057400"/>
            <a:ext cx="3505200" cy="2743200"/>
            <a:chOff x="195" y="1488"/>
            <a:chExt cx="2208" cy="1728"/>
          </a:xfrm>
        </p:grpSpPr>
        <p:sp>
          <p:nvSpPr>
            <p:cNvPr id="26628" name="Freeform 4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838200" y="2895600"/>
            <a:ext cx="1858963" cy="1908175"/>
            <a:chOff x="615" y="2016"/>
            <a:chExt cx="1171" cy="1202"/>
          </a:xfrm>
        </p:grpSpPr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1219200" y="3581400"/>
            <a:ext cx="911225" cy="1290638"/>
            <a:chOff x="816" y="2403"/>
            <a:chExt cx="574" cy="813"/>
          </a:xfrm>
        </p:grpSpPr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4191000" y="1981200"/>
            <a:ext cx="3505200" cy="2743200"/>
            <a:chOff x="195" y="1488"/>
            <a:chExt cx="2208" cy="1728"/>
          </a:xfrm>
        </p:grpSpPr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195" y="1488"/>
              <a:ext cx="2208" cy="1438"/>
            </a:xfrm>
            <a:custGeom>
              <a:avLst/>
              <a:gdLst>
                <a:gd name="T0" fmla="*/ 864 w 4800"/>
                <a:gd name="T1" fmla="*/ 2640 h 2640"/>
                <a:gd name="T2" fmla="*/ 0 w 4800"/>
                <a:gd name="T3" fmla="*/ 2640 h 2640"/>
                <a:gd name="T4" fmla="*/ 2448 w 4800"/>
                <a:gd name="T5" fmla="*/ 0 h 2640"/>
                <a:gd name="T6" fmla="*/ 4752 w 4800"/>
                <a:gd name="T7" fmla="*/ 2592 h 2640"/>
                <a:gd name="T8" fmla="*/ 4800 w 4800"/>
                <a:gd name="T9" fmla="*/ 2640 h 2640"/>
                <a:gd name="T10" fmla="*/ 3408 w 4800"/>
                <a:gd name="T11" fmla="*/ 2640 h 2640"/>
                <a:gd name="T12" fmla="*/ 2160 w 4800"/>
                <a:gd name="T13" fmla="*/ 1200 h 2640"/>
                <a:gd name="T14" fmla="*/ 864 w 4800"/>
                <a:gd name="T15" fmla="*/ 264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0" h="2640">
                  <a:moveTo>
                    <a:pt x="864" y="2640"/>
                  </a:moveTo>
                  <a:lnTo>
                    <a:pt x="0" y="2640"/>
                  </a:lnTo>
                  <a:lnTo>
                    <a:pt x="2448" y="0"/>
                  </a:lnTo>
                  <a:lnTo>
                    <a:pt x="4752" y="2592"/>
                  </a:lnTo>
                  <a:lnTo>
                    <a:pt x="4800" y="2640"/>
                  </a:lnTo>
                  <a:lnTo>
                    <a:pt x="3408" y="2640"/>
                  </a:lnTo>
                  <a:lnTo>
                    <a:pt x="2160" y="1200"/>
                  </a:lnTo>
                  <a:lnTo>
                    <a:pt x="864" y="264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36" y="29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202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5029200" y="4724400"/>
            <a:ext cx="911225" cy="1290638"/>
            <a:chOff x="816" y="2403"/>
            <a:chExt cx="574" cy="813"/>
          </a:xfrm>
        </p:grpSpPr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816" y="2540"/>
              <a:ext cx="574" cy="392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008" y="240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</p:grp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4648200" y="4038600"/>
            <a:ext cx="1858963" cy="1908175"/>
            <a:chOff x="615" y="2016"/>
            <a:chExt cx="1171" cy="1202"/>
          </a:xfrm>
        </p:grpSpPr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24400" y="3429000"/>
            <a:ext cx="1858963" cy="1908175"/>
            <a:chOff x="615" y="2016"/>
            <a:chExt cx="1171" cy="1202"/>
          </a:xfrm>
        </p:grpSpPr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4800600" y="2819400"/>
            <a:ext cx="1858963" cy="1908175"/>
            <a:chOff x="615" y="2016"/>
            <a:chExt cx="1171" cy="1202"/>
          </a:xfrm>
        </p:grpSpPr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615" y="2160"/>
              <a:ext cx="1171" cy="785"/>
            </a:xfrm>
            <a:custGeom>
              <a:avLst/>
              <a:gdLst>
                <a:gd name="T0" fmla="*/ 528 w 2544"/>
                <a:gd name="T1" fmla="*/ 1440 h 1440"/>
                <a:gd name="T2" fmla="*/ 0 w 2544"/>
                <a:gd name="T3" fmla="*/ 1440 h 1440"/>
                <a:gd name="T4" fmla="*/ 1296 w 2544"/>
                <a:gd name="T5" fmla="*/ 0 h 1440"/>
                <a:gd name="T6" fmla="*/ 2496 w 2544"/>
                <a:gd name="T7" fmla="*/ 1392 h 1440"/>
                <a:gd name="T8" fmla="*/ 2544 w 2544"/>
                <a:gd name="T9" fmla="*/ 1440 h 1440"/>
                <a:gd name="T10" fmla="*/ 1776 w 2544"/>
                <a:gd name="T11" fmla="*/ 1440 h 1440"/>
                <a:gd name="T12" fmla="*/ 1152 w 2544"/>
                <a:gd name="T13" fmla="*/ 720 h 1440"/>
                <a:gd name="T14" fmla="*/ 528 w 2544"/>
                <a:gd name="T1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4" h="1440">
                  <a:moveTo>
                    <a:pt x="528" y="1440"/>
                  </a:moveTo>
                  <a:lnTo>
                    <a:pt x="0" y="1440"/>
                  </a:lnTo>
                  <a:lnTo>
                    <a:pt x="1296" y="0"/>
                  </a:lnTo>
                  <a:lnTo>
                    <a:pt x="2496" y="1392"/>
                  </a:lnTo>
                  <a:lnTo>
                    <a:pt x="2544" y="1440"/>
                  </a:lnTo>
                  <a:lnTo>
                    <a:pt x="1776" y="1440"/>
                  </a:lnTo>
                  <a:lnTo>
                    <a:pt x="1152" y="720"/>
                  </a:lnTo>
                  <a:lnTo>
                    <a:pt x="528" y="1440"/>
                  </a:lnTo>
                  <a:close/>
                </a:path>
              </a:pathLst>
            </a:cu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1136" y="2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6661" name="Text Box 37"/>
            <p:cNvSpPr txBox="1">
              <a:spLocks noChangeArrowheads="1"/>
            </p:cNvSpPr>
            <p:nvPr/>
          </p:nvSpPr>
          <p:spPr bwMode="auto">
            <a:xfrm>
              <a:off x="687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1488" y="2930"/>
              <a:ext cx="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</p:grp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6246019" y="457200"/>
            <a:ext cx="2382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Etc., Etc.</a:t>
            </a:r>
          </a:p>
        </p:txBody>
      </p:sp>
    </p:spTree>
    <p:extLst>
      <p:ext uri="{BB962C8B-B14F-4D97-AF65-F5344CB8AC3E}">
        <p14:creationId xmlns:p14="http://schemas.microsoft.com/office/powerpoint/2010/main" val="27816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E76F-B198-4D7D-B176-61B2637D81A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Intuition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the pumping lemma for regular languages.</a:t>
            </a:r>
          </a:p>
          <a:p>
            <a:r>
              <a:rPr lang="en-US" altLang="en-US"/>
              <a:t>It told us that if there was a string long enough to cause a cycle in the DFA for the language, then we could “pump” the cycle and discover an infinite sequence of strings that had to be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715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71638"/>
            <a:ext cx="78676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D46D-5DD4-42DF-8C3F-79F71B39276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altLang="en-US" dirty="0" smtClean="0"/>
              <a:t>Statement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dirty="0"/>
              <a:t>For every context-free language L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dirty="0"/>
              <a:t>   There is an integer n, such that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dirty="0"/>
              <a:t>      For every string z in L of length </a:t>
            </a:r>
            <a:r>
              <a:rPr lang="en-US" altLang="en-US" u="sng" dirty="0"/>
              <a:t>&gt;</a:t>
            </a:r>
            <a:r>
              <a:rPr lang="en-US" altLang="en-US" dirty="0"/>
              <a:t> 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dirty="0"/>
              <a:t>         </a:t>
            </a:r>
            <a:r>
              <a:rPr lang="en-US" altLang="en-US" dirty="0" smtClean="0"/>
              <a:t>we can write </a:t>
            </a:r>
            <a:r>
              <a:rPr lang="en-US" altLang="en-US" i="1" dirty="0" smtClean="0"/>
              <a:t>z </a:t>
            </a:r>
            <a:r>
              <a:rPr lang="en-US" altLang="en-US" i="1" dirty="0"/>
              <a:t>= </a:t>
            </a:r>
            <a:r>
              <a:rPr lang="en-US" altLang="en-US" i="1" dirty="0" err="1"/>
              <a:t>uvwxy</a:t>
            </a:r>
            <a:r>
              <a:rPr lang="en-US" altLang="en-US" i="1" dirty="0"/>
              <a:t> </a:t>
            </a:r>
            <a:r>
              <a:rPr lang="en-US" altLang="en-US" dirty="0"/>
              <a:t>such that: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|</a:t>
            </a:r>
            <a:r>
              <a:rPr lang="en-US" altLang="en-US" i="1" dirty="0" err="1"/>
              <a:t>vwx</a:t>
            </a:r>
            <a:r>
              <a:rPr lang="en-US" altLang="en-US" dirty="0"/>
              <a:t>| </a:t>
            </a:r>
            <a:r>
              <a:rPr lang="en-US" altLang="en-US" u="sng" dirty="0"/>
              <a:t>&lt;</a:t>
            </a:r>
            <a:r>
              <a:rPr lang="en-US" altLang="en-US" dirty="0"/>
              <a:t> 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|</a:t>
            </a:r>
            <a:r>
              <a:rPr lang="en-US" altLang="en-US" i="1" dirty="0" err="1"/>
              <a:t>vx</a:t>
            </a:r>
            <a:r>
              <a:rPr lang="en-US" altLang="en-US" dirty="0"/>
              <a:t>| &gt; 0.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dirty="0"/>
              <a:t>For all </a:t>
            </a:r>
            <a:r>
              <a:rPr lang="en-US" altLang="en-US" i="1" dirty="0" err="1"/>
              <a:t>i</a:t>
            </a:r>
            <a:r>
              <a:rPr lang="en-US" altLang="en-US" dirty="0"/>
              <a:t> </a:t>
            </a:r>
            <a:r>
              <a:rPr lang="en-US" altLang="en-US" u="sng" dirty="0"/>
              <a:t>&gt;</a:t>
            </a:r>
            <a:r>
              <a:rPr lang="en-US" altLang="en-US" dirty="0"/>
              <a:t> 0, </a:t>
            </a:r>
            <a:r>
              <a:rPr lang="en-US" altLang="en-US" i="1" dirty="0" err="1"/>
              <a:t>uv</a:t>
            </a:r>
            <a:r>
              <a:rPr lang="en-US" altLang="en-US" i="1" baseline="30000" dirty="0" err="1"/>
              <a:t>i</a:t>
            </a:r>
            <a:r>
              <a:rPr lang="en-US" altLang="en-US" i="1" dirty="0" err="1"/>
              <a:t>wx</a:t>
            </a:r>
            <a:r>
              <a:rPr lang="en-US" altLang="en-US" i="1" baseline="30000" dirty="0" err="1"/>
              <a:t>i</a:t>
            </a:r>
            <a:r>
              <a:rPr lang="en-US" altLang="en-US" i="1" dirty="0" err="1"/>
              <a:t>y</a:t>
            </a:r>
            <a:r>
              <a:rPr lang="en-US" altLang="en-US" dirty="0"/>
              <a:t> is in L.</a:t>
            </a:r>
          </a:p>
          <a:p>
            <a:pPr marL="609600" indent="-6096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00130"/>
            <a:ext cx="772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2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00130"/>
            <a:ext cx="772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" y="2005011"/>
            <a:ext cx="7277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9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00130"/>
            <a:ext cx="772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" y="2005011"/>
            <a:ext cx="7277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9" y="2600325"/>
            <a:ext cx="7448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800" dirty="0" smtClean="0"/>
                  <a:t>There can be 5 cases where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𝑣𝑤𝑥</m:t>
                    </m:r>
                  </m:oMath>
                </a14:m>
                <a:r>
                  <a:rPr lang="en-US" sz="2800" dirty="0" smtClean="0"/>
                  <a:t> is having</a:t>
                </a:r>
              </a:p>
              <a:p>
                <a:pPr lvl="1"/>
                <a:r>
                  <a:rPr lang="en-US" sz="2400" dirty="0" smtClean="0"/>
                  <a:t>Only 0s</a:t>
                </a:r>
              </a:p>
              <a:p>
                <a:pPr lvl="1"/>
                <a:r>
                  <a:rPr lang="en-US" sz="2400" dirty="0" smtClean="0"/>
                  <a:t>Some 0s and some 1s</a:t>
                </a:r>
              </a:p>
              <a:p>
                <a:pPr lvl="1"/>
                <a:r>
                  <a:rPr lang="en-US" sz="2400" dirty="0" smtClean="0"/>
                  <a:t>Only 1s</a:t>
                </a:r>
              </a:p>
              <a:p>
                <a:pPr lvl="1"/>
                <a:r>
                  <a:rPr lang="en-US" sz="2400" dirty="0" smtClean="0"/>
                  <a:t>Some 1s and some 2s</a:t>
                </a:r>
              </a:p>
              <a:p>
                <a:pPr lvl="1"/>
                <a:r>
                  <a:rPr lang="en-US" sz="2400" dirty="0" smtClean="0"/>
                  <a:t>Only 2s.</a:t>
                </a:r>
              </a:p>
              <a:p>
                <a:r>
                  <a:rPr lang="en-US" dirty="0" smtClean="0"/>
                  <a:t>In all these 5 cases,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𝑢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∉</m:t>
                    </m:r>
                    <m:r>
                      <a:rPr lang="en-IN" b="0" i="1" smtClean="0">
                        <a:latin typeface="Cambria Math"/>
                      </a:rPr>
                      <m:t>𝐿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00130"/>
            <a:ext cx="772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" y="2005011"/>
            <a:ext cx="7277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Show L is not a CFL.</a:t>
                </a:r>
              </a:p>
              <a:p>
                <a:endParaRPr lang="en-US" dirty="0"/>
              </a:p>
              <a:p>
                <a:r>
                  <a:rPr lang="en-US" dirty="0" smtClean="0"/>
                  <a:t>Note,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 smtClean="0"/>
                  <a:t>  is a CFL.</a:t>
                </a:r>
              </a:p>
              <a:p>
                <a:r>
                  <a:rPr lang="en-US" dirty="0" smtClean="0"/>
                  <a:t>How can you prove this??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0394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pumping length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the string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𝑢𝑣𝑤𝑥𝑦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𝑣𝑤𝑥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There are 7 cases, based 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𝑣𝑤𝑥</m:t>
                    </m:r>
                  </m:oMath>
                </a14:m>
                <a:r>
                  <a:rPr lang="en-US" dirty="0" smtClean="0"/>
                  <a:t> can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all these cases it can be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𝑢𝑤𝑦</m:t>
                    </m:r>
                  </m:oMath>
                </a14:m>
                <a:r>
                  <a:rPr lang="en-US" dirty="0" smtClean="0"/>
                  <a:t> is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0394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7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DA23-795A-44CA-946A-4552364AC05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Using 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en-US" dirty="0"/>
              <a:t>{0</a:t>
            </a:r>
            <a:r>
              <a:rPr lang="en-US" altLang="en-US" baseline="30000" dirty="0"/>
              <a:t>i</a:t>
            </a:r>
            <a:r>
              <a:rPr lang="en-US" altLang="en-US" dirty="0"/>
              <a:t>10</a:t>
            </a:r>
            <a:r>
              <a:rPr lang="en-US" altLang="en-US" baseline="30000" dirty="0"/>
              <a:t>i</a:t>
            </a:r>
            <a:r>
              <a:rPr lang="en-US" altLang="en-US" dirty="0"/>
              <a:t> |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u="sng" dirty="0"/>
              <a:t>&gt;</a:t>
            </a:r>
            <a:r>
              <a:rPr lang="en-US" altLang="en-US" dirty="0"/>
              <a:t> 1} is a CFL.</a:t>
            </a:r>
          </a:p>
          <a:p>
            <a:pPr lvl="1"/>
            <a:r>
              <a:rPr lang="en-US" altLang="en-US" dirty="0"/>
              <a:t>We can match one pair of counts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Can you give CFG??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2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DA23-795A-44CA-946A-4552364AC05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Using 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{0</a:t>
            </a:r>
            <a:r>
              <a:rPr lang="en-US" altLang="en-US" baseline="30000" dirty="0"/>
              <a:t>i</a:t>
            </a:r>
            <a:r>
              <a:rPr lang="en-US" altLang="en-US" dirty="0"/>
              <a:t>10</a:t>
            </a:r>
            <a:r>
              <a:rPr lang="en-US" altLang="en-US" baseline="30000" dirty="0"/>
              <a:t>i</a:t>
            </a:r>
            <a:r>
              <a:rPr lang="en-US" altLang="en-US" dirty="0"/>
              <a:t> |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u="sng" dirty="0"/>
              <a:t>&gt;</a:t>
            </a:r>
            <a:r>
              <a:rPr lang="en-US" altLang="en-US" dirty="0"/>
              <a:t> 1} is a CFL.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But </a:t>
            </a:r>
            <a:r>
              <a:rPr lang="en-US" altLang="en-US" dirty="0"/>
              <a:t>L = {0</a:t>
            </a:r>
            <a:r>
              <a:rPr lang="en-US" altLang="en-US" baseline="30000" dirty="0"/>
              <a:t>i</a:t>
            </a:r>
            <a:r>
              <a:rPr lang="en-US" altLang="en-US" dirty="0"/>
              <a:t>10</a:t>
            </a:r>
            <a:r>
              <a:rPr lang="en-US" altLang="en-US" baseline="30000" dirty="0"/>
              <a:t>i</a:t>
            </a:r>
            <a:r>
              <a:rPr lang="en-US" altLang="en-US" dirty="0"/>
              <a:t>10</a:t>
            </a:r>
            <a:r>
              <a:rPr lang="en-US" altLang="en-US" baseline="30000" dirty="0"/>
              <a:t>i</a:t>
            </a:r>
            <a:r>
              <a:rPr lang="en-US" altLang="en-US" dirty="0"/>
              <a:t> |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u="sng" dirty="0"/>
              <a:t>&gt;</a:t>
            </a:r>
            <a:r>
              <a:rPr lang="en-US" altLang="en-US" dirty="0"/>
              <a:t> 1} is not.</a:t>
            </a:r>
          </a:p>
          <a:p>
            <a:pPr lvl="1"/>
            <a:r>
              <a:rPr lang="en-US" altLang="en-US" dirty="0"/>
              <a:t>We can’t match two pairs, or three counts as a group.</a:t>
            </a:r>
          </a:p>
          <a:p>
            <a:r>
              <a:rPr lang="en-US" altLang="en-US" dirty="0">
                <a:solidFill>
                  <a:srgbClr val="3366FF"/>
                </a:solidFill>
              </a:rPr>
              <a:t>Proof</a:t>
            </a:r>
            <a:r>
              <a:rPr lang="en-US" altLang="en-US" dirty="0"/>
              <a:t> using the pumping lemma.</a:t>
            </a:r>
          </a:p>
          <a:p>
            <a:r>
              <a:rPr lang="en-US" altLang="en-US" dirty="0"/>
              <a:t>Suppose L were a CFL.</a:t>
            </a:r>
          </a:p>
          <a:p>
            <a:r>
              <a:rPr lang="en-US" altLang="en-US" dirty="0"/>
              <a:t>Let n be L’s </a:t>
            </a:r>
            <a:r>
              <a:rPr lang="en-US" altLang="en-US" dirty="0" smtClean="0"/>
              <a:t>pumping length.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26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579C-A253-4F15-A0F5-8403A206474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Intuition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CFL’s the situation is a little more complicated.</a:t>
            </a:r>
          </a:p>
          <a:p>
            <a:r>
              <a:rPr lang="en-US" altLang="en-US"/>
              <a:t>We can always find </a:t>
            </a:r>
            <a:r>
              <a:rPr lang="en-US" altLang="en-US">
                <a:solidFill>
                  <a:srgbClr val="33CC33"/>
                </a:solidFill>
              </a:rPr>
              <a:t>two</a:t>
            </a:r>
            <a:r>
              <a:rPr lang="en-US" altLang="en-US"/>
              <a:t> pieces of any sufficiently long string to “pump” in tandem.</a:t>
            </a:r>
          </a:p>
          <a:p>
            <a:pPr lvl="1"/>
            <a:r>
              <a:rPr lang="en-US" altLang="en-US">
                <a:solidFill>
                  <a:srgbClr val="CC3300"/>
                </a:solidFill>
              </a:rPr>
              <a:t>That is</a:t>
            </a:r>
            <a:r>
              <a:rPr lang="en-US" altLang="en-US"/>
              <a:t>: if we repeat each of the two pieces the same number of times, we get another string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7984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8322-2599-4DD4-A82A-F000120B667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Using 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z = 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can write z = </a:t>
            </a:r>
            <a:r>
              <a:rPr lang="en-US" altLang="en-US" dirty="0" err="1"/>
              <a:t>uvwxy</a:t>
            </a:r>
            <a:r>
              <a:rPr lang="en-US" altLang="en-US" dirty="0"/>
              <a:t>, where      |</a:t>
            </a:r>
            <a:r>
              <a:rPr lang="en-US" altLang="en-US" dirty="0" err="1"/>
              <a:t>vwx</a:t>
            </a:r>
            <a:r>
              <a:rPr lang="en-US" altLang="en-US" dirty="0"/>
              <a:t>| </a:t>
            </a:r>
            <a:r>
              <a:rPr lang="en-US" altLang="en-US" u="sng" dirty="0"/>
              <a:t>&lt;</a:t>
            </a:r>
            <a:r>
              <a:rPr lang="en-US" altLang="en-US" dirty="0"/>
              <a:t> n, and |</a:t>
            </a:r>
            <a:r>
              <a:rPr lang="en-US" altLang="en-US" dirty="0" err="1"/>
              <a:t>vx</a:t>
            </a:r>
            <a:r>
              <a:rPr lang="en-US" altLang="en-US" dirty="0"/>
              <a:t>| </a:t>
            </a:r>
            <a:r>
              <a:rPr lang="en-US" altLang="en-US" u="sng" dirty="0"/>
              <a:t>&gt;</a:t>
            </a:r>
            <a:r>
              <a:rPr lang="en-US" altLang="en-US" dirty="0"/>
              <a:t> 1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>
                <a:solidFill>
                  <a:srgbClr val="CC3300"/>
                </a:solidFill>
              </a:rPr>
              <a:t>Case 1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vx</a:t>
            </a:r>
            <a:r>
              <a:rPr lang="en-US" altLang="en-US" dirty="0" smtClean="0"/>
              <a:t> has no 0’s.</a:t>
            </a:r>
          </a:p>
          <a:p>
            <a:pPr lvl="1"/>
            <a:r>
              <a:rPr lang="en-US" altLang="en-US" dirty="0" smtClean="0"/>
              <a:t>Then at least one of them is a 1, and </a:t>
            </a:r>
            <a:r>
              <a:rPr lang="en-US" altLang="en-US" dirty="0" err="1" smtClean="0"/>
              <a:t>uwy</a:t>
            </a:r>
            <a:r>
              <a:rPr lang="en-US" altLang="en-US" dirty="0" smtClean="0"/>
              <a:t> has at most one 1, which no string in L does.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545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8322-2599-4DD4-A82A-F000120B667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Using 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Consider z = 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can write z = </a:t>
            </a:r>
            <a:r>
              <a:rPr lang="en-US" altLang="en-US" dirty="0" err="1"/>
              <a:t>uvwxy</a:t>
            </a:r>
            <a:r>
              <a:rPr lang="en-US" altLang="en-US" dirty="0"/>
              <a:t>, where      |</a:t>
            </a:r>
            <a:r>
              <a:rPr lang="en-US" altLang="en-US" dirty="0" err="1"/>
              <a:t>vwx</a:t>
            </a:r>
            <a:r>
              <a:rPr lang="en-US" altLang="en-US" dirty="0"/>
              <a:t>| </a:t>
            </a:r>
            <a:r>
              <a:rPr lang="en-US" altLang="en-US" u="sng" dirty="0"/>
              <a:t>&lt;</a:t>
            </a:r>
            <a:r>
              <a:rPr lang="en-US" altLang="en-US" dirty="0"/>
              <a:t> n, and |</a:t>
            </a:r>
            <a:r>
              <a:rPr lang="en-US" altLang="en-US" dirty="0" err="1"/>
              <a:t>vx</a:t>
            </a:r>
            <a:r>
              <a:rPr lang="en-US" altLang="en-US" dirty="0"/>
              <a:t>| </a:t>
            </a:r>
            <a:r>
              <a:rPr lang="en-US" altLang="en-US" u="sng" dirty="0"/>
              <a:t>&gt;</a:t>
            </a:r>
            <a:r>
              <a:rPr lang="en-US" altLang="en-US" dirty="0"/>
              <a:t> 1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vwx</a:t>
            </a:r>
            <a:r>
              <a:rPr lang="en-US" altLang="en-US" dirty="0" smtClean="0"/>
              <a:t> can contain either initial 0s or final 0s. {it cannot contain both initial 0s and final 0s}.</a:t>
            </a:r>
          </a:p>
          <a:p>
            <a:r>
              <a:rPr lang="en-US" altLang="en-US" dirty="0" smtClean="0"/>
              <a:t>So pumping at least once, that is,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 = 2</a:t>
            </a:r>
            <a:r>
              <a:rPr lang="en-US" altLang="en-US" dirty="0" smtClean="0"/>
              <a:t>, will make imbalance in number of initial zeros and final zeros.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9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EB69-3140-44BE-8E2E-47441C9C343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Using the Pumping </a:t>
            </a:r>
            <a:r>
              <a:rPr lang="en-US" altLang="en-US" dirty="0" smtClean="0"/>
              <a:t>Lemma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Still considering z = 0</a:t>
            </a:r>
            <a:r>
              <a:rPr lang="en-US" altLang="en-US" baseline="30000"/>
              <a:t>n</a:t>
            </a:r>
            <a:r>
              <a:rPr lang="en-US" altLang="en-US"/>
              <a:t>10</a:t>
            </a:r>
            <a:r>
              <a:rPr lang="en-US" altLang="en-US" baseline="30000"/>
              <a:t>n</a:t>
            </a:r>
            <a:r>
              <a:rPr lang="en-US" altLang="en-US"/>
              <a:t>10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CC3300"/>
                </a:solidFill>
              </a:rPr>
              <a:t>Case 2</a:t>
            </a:r>
            <a:r>
              <a:rPr lang="en-US" altLang="en-US"/>
              <a:t>: vx has at least one 0.</a:t>
            </a:r>
          </a:p>
          <a:p>
            <a:pPr lvl="1"/>
            <a:r>
              <a:rPr lang="en-US" altLang="en-US"/>
              <a:t>vwx is too short (length </a:t>
            </a:r>
            <a:r>
              <a:rPr lang="en-US" altLang="en-US" u="sng"/>
              <a:t>&lt;</a:t>
            </a:r>
            <a:r>
              <a:rPr lang="en-US" altLang="en-US"/>
              <a:t> n) to extend to all three blocks of 0’s in 0</a:t>
            </a:r>
            <a:r>
              <a:rPr lang="en-US" altLang="en-US" baseline="30000"/>
              <a:t>n</a:t>
            </a:r>
            <a:r>
              <a:rPr lang="en-US" altLang="en-US"/>
              <a:t>10</a:t>
            </a:r>
            <a:r>
              <a:rPr lang="en-US" altLang="en-US" baseline="30000"/>
              <a:t>n</a:t>
            </a:r>
            <a:r>
              <a:rPr lang="en-US" altLang="en-US"/>
              <a:t>10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uwy has at least one block of n 0’s, and at least one block with fewer than n 0’s.</a:t>
            </a:r>
          </a:p>
          <a:p>
            <a:pPr lvl="1"/>
            <a:r>
              <a:rPr lang="en-US" altLang="en-US"/>
              <a:t>Thus, uwy is not in L.</a:t>
            </a:r>
          </a:p>
        </p:txBody>
      </p:sp>
    </p:spTree>
    <p:extLst>
      <p:ext uri="{BB962C8B-B14F-4D97-AF65-F5344CB8AC3E}">
        <p14:creationId xmlns:p14="http://schemas.microsoft.com/office/powerpoint/2010/main" val="16333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EB69-3140-44BE-8E2E-47441C9C343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 smtClean="0"/>
              <a:t>In other words…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z </a:t>
            </a:r>
            <a:r>
              <a:rPr lang="en-US" altLang="en-US" dirty="0"/>
              <a:t>= 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 smtClean="0"/>
              <a:t>vwx</a:t>
            </a:r>
            <a:r>
              <a:rPr lang="en-US" altLang="en-US" dirty="0" smtClean="0"/>
              <a:t> </a:t>
            </a:r>
            <a:r>
              <a:rPr lang="en-US" altLang="en-US" dirty="0"/>
              <a:t>is too short (length </a:t>
            </a:r>
            <a:r>
              <a:rPr lang="en-US" altLang="en-US" u="sng" dirty="0"/>
              <a:t>&lt;</a:t>
            </a:r>
            <a:r>
              <a:rPr lang="en-US" altLang="en-US" dirty="0"/>
              <a:t> n) to extend to all three blocks of 0’s in 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10</a:t>
            </a:r>
            <a:r>
              <a:rPr lang="en-US" altLang="en-US" baseline="30000" dirty="0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 smtClean="0"/>
              <a:t>uv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wx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y is not in the form (since either initial 0s or Final 0s will be more)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6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Parse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Parse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0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Parse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+1 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4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Parse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longest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+1 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that longest path a variable must have been repeated (since we have only m variables).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500"/>
            <a:ext cx="769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8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514475"/>
            <a:ext cx="77628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971</Words>
  <Application>Microsoft Office PowerPoint</Application>
  <PresentationFormat>On-screen Show (4:3)</PresentationFormat>
  <Paragraphs>195</Paragraphs>
  <Slides>33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Pumping Lemma for CFL</vt:lpstr>
      <vt:lpstr>Intuition</vt:lpstr>
      <vt:lpstr>Intuition</vt:lpstr>
      <vt:lpstr>The size of Parse Trees</vt:lpstr>
      <vt:lpstr>The size of Parse Trees</vt:lpstr>
      <vt:lpstr>The size of Parse Trees</vt:lpstr>
      <vt:lpstr>The size of Parse Trees</vt:lpstr>
      <vt:lpstr>The size of Parse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Parse Tree in the Pumping-Lemma</vt:lpstr>
      <vt:lpstr>Parse Tree in the Pumping-Lemma</vt:lpstr>
      <vt:lpstr>Pump Zero Times</vt:lpstr>
      <vt:lpstr>Pump Twice</vt:lpstr>
      <vt:lpstr>Pump Thrice</vt:lpstr>
      <vt:lpstr>Statement</vt:lpstr>
      <vt:lpstr>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Pumping Lemma</vt:lpstr>
      <vt:lpstr>Using the Pumping Lemma</vt:lpstr>
      <vt:lpstr>Using the Pumping Lemma</vt:lpstr>
      <vt:lpstr>Using the Pumping Lemma</vt:lpstr>
      <vt:lpstr>Using the Pumping Lemma</vt:lpstr>
      <vt:lpstr>In other words…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 for CFL</dc:title>
  <dc:creator>IIITS</dc:creator>
  <cp:lastModifiedBy>IIITS</cp:lastModifiedBy>
  <cp:revision>19</cp:revision>
  <dcterms:created xsi:type="dcterms:W3CDTF">2006-08-16T00:00:00Z</dcterms:created>
  <dcterms:modified xsi:type="dcterms:W3CDTF">2021-03-15T03:57:54Z</dcterms:modified>
</cp:coreProperties>
</file>