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61" r:id="rId9"/>
    <p:sldId id="262" r:id="rId10"/>
    <p:sldId id="263" r:id="rId11"/>
    <p:sldId id="279" r:id="rId12"/>
    <p:sldId id="264" r:id="rId13"/>
    <p:sldId id="265" r:id="rId14"/>
    <p:sldId id="266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67" r:id="rId24"/>
    <p:sldId id="288" r:id="rId25"/>
    <p:sldId id="289" r:id="rId26"/>
    <p:sldId id="290" r:id="rId27"/>
    <p:sldId id="291" r:id="rId28"/>
    <p:sldId id="268" r:id="rId29"/>
    <p:sldId id="269" r:id="rId30"/>
    <p:sldId id="270" r:id="rId31"/>
    <p:sldId id="271" r:id="rId32"/>
    <p:sldId id="292" r:id="rId33"/>
    <p:sldId id="272" r:id="rId34"/>
    <p:sldId id="293" r:id="rId35"/>
    <p:sldId id="274" r:id="rId36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83BFB72-3575-45EE-88E2-015D2FF8EBBC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DB199E1-390B-4A63-94D9-903B2DD2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960FA18-28D5-44AF-80A3-F726772B243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0D592F5-6D3C-4AE6-8E0A-78876010B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03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592F5-6D3C-4AE6-8E0A-78876010B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Closure properties of CFLs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3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closed under intersection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6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closed under intersection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Proof [by counter example]: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06" y="2209800"/>
            <a:ext cx="643466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5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281113"/>
            <a:ext cx="80105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43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CFLs are closed when intersected with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724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96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CFLs are closed when intersected with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724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6822"/>
            <a:ext cx="6462713" cy="4110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9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6753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82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6753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4580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63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6753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580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8" y="2743200"/>
            <a:ext cx="87956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68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6753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580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8" y="2743200"/>
            <a:ext cx="87956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7675" y="3752248"/>
                <a:ext cx="784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/>
                  <a:t>We need to define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IN" sz="2400" dirty="0" smtClean="0"/>
                  <a:t> for the PDA.</a:t>
                </a:r>
              </a:p>
              <a:p>
                <a:endParaRPr lang="en-IN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752248"/>
                <a:ext cx="78486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165" t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66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6753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580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8" y="2743200"/>
            <a:ext cx="87956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7675" y="3752248"/>
                <a:ext cx="7848600" cy="2004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 smtClean="0"/>
                  <a:t>We need to define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IN" sz="2400" dirty="0" smtClean="0"/>
                  <a:t> for the PDA.</a:t>
                </a:r>
              </a:p>
              <a:p>
                <a:endParaRPr lang="en-IN" sz="2400" dirty="0" smtClean="0"/>
              </a:p>
              <a:p>
                <a:r>
                  <a:rPr lang="en-IN" sz="2400" dirty="0" smtClean="0"/>
                  <a:t>Note that, PDA can change its state with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IN" sz="2400" dirty="0" smtClean="0"/>
                  <a:t> from input, but DFA cannot.  But we can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IN" sz="2400" dirty="0" smtClean="0"/>
                  <a:t> , the extended transition for DFA which says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N" sz="2400" b="0" i="1" smtClean="0">
                            <a:latin typeface="Cambria Math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IN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/>
                          </a:rPr>
                          <m:t>𝑝</m:t>
                        </m:r>
                        <m:r>
                          <a:rPr lang="en-IN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IN" sz="2400" b="0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IN" sz="2400" b="0" i="1" dirty="0" smtClean="0">
                        <a:latin typeface="Cambria Math"/>
                      </a:rPr>
                      <m:t>=</m:t>
                    </m:r>
                    <m:r>
                      <a:rPr lang="en-IN" sz="2400" b="0" i="1" dirty="0" smtClean="0">
                        <a:latin typeface="Cambria Math"/>
                      </a:rPr>
                      <m:t>𝑝</m:t>
                    </m:r>
                    <m:r>
                      <a:rPr lang="en-IN" sz="2400" b="0" i="1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IN" sz="2400" b="0" i="0" dirty="0" smtClean="0">
                        <a:latin typeface="Cambria Math"/>
                      </a:rPr>
                      <m:t>if</m:t>
                    </m:r>
                    <m:r>
                      <a:rPr lang="en-IN" sz="2400" b="0" i="1" dirty="0" smtClean="0">
                        <a:latin typeface="Cambria Math"/>
                      </a:rPr>
                      <m:t> </m:t>
                    </m:r>
                    <m:r>
                      <a:rPr lang="en-IN" sz="2400" b="0" i="1" dirty="0" smtClean="0">
                        <a:latin typeface="Cambria Math"/>
                      </a:rPr>
                      <m:t>𝑎</m:t>
                    </m:r>
                    <m:r>
                      <a:rPr lang="en-IN" sz="2400" b="0" i="1" dirty="0" smtClean="0">
                        <a:latin typeface="Cambria Math"/>
                      </a:rPr>
                      <m:t>=</m:t>
                    </m:r>
                    <m:r>
                      <a:rPr lang="en-IN" sz="2400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752248"/>
                <a:ext cx="7848600" cy="2004844"/>
              </a:xfrm>
              <a:prstGeom prst="rect">
                <a:avLst/>
              </a:prstGeom>
              <a:blipFill rotWithShape="1">
                <a:blip r:embed="rId5"/>
                <a:stretch>
                  <a:fillRect l="-1165" t="-2439" b="-5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67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differences when compared with regular languages.</a:t>
            </a:r>
          </a:p>
          <a:p>
            <a:r>
              <a:rPr lang="en-US" dirty="0" smtClean="0"/>
              <a:t>We deviate from both text books (to simplify the things).</a:t>
            </a:r>
          </a:p>
          <a:p>
            <a:r>
              <a:rPr lang="en-US" dirty="0" smtClean="0"/>
              <a:t>We want to skip homomorphism.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33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6753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580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8" y="2743200"/>
            <a:ext cx="87956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56887"/>
            <a:ext cx="8888865" cy="170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93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6753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580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8" y="2743200"/>
            <a:ext cx="87956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56887"/>
            <a:ext cx="8888865" cy="170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(Accent Bar) 4"/>
              <p:cNvSpPr/>
              <p:nvPr/>
            </p:nvSpPr>
            <p:spPr>
              <a:xfrm>
                <a:off x="4531861" y="4876800"/>
                <a:ext cx="3775643" cy="990600"/>
              </a:xfrm>
              <a:prstGeom prst="accentCallout1">
                <a:avLst>
                  <a:gd name="adj1" fmla="val 18750"/>
                  <a:gd name="adj2" fmla="val -8333"/>
                  <a:gd name="adj3" fmla="val 6395"/>
                  <a:gd name="adj4" fmla="val -4164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We are allowing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IN" dirty="0" smtClean="0"/>
                  <a:t>  to be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𝜖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Line Callout 1 (Accent Bar)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61" y="4876800"/>
                <a:ext cx="3775643" cy="990600"/>
              </a:xfrm>
              <a:prstGeom prst="accentCallout1">
                <a:avLst>
                  <a:gd name="adj1" fmla="val 18750"/>
                  <a:gd name="adj2" fmla="val -8333"/>
                  <a:gd name="adj3" fmla="val 6395"/>
                  <a:gd name="adj4" fmla="val -41647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4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6753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580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8" y="2743200"/>
            <a:ext cx="87956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56887"/>
            <a:ext cx="8888865" cy="170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(Accent Bar) 4"/>
              <p:cNvSpPr/>
              <p:nvPr/>
            </p:nvSpPr>
            <p:spPr>
              <a:xfrm>
                <a:off x="4531861" y="4876800"/>
                <a:ext cx="3775643" cy="990600"/>
              </a:xfrm>
              <a:prstGeom prst="accentCallout1">
                <a:avLst>
                  <a:gd name="adj1" fmla="val 18750"/>
                  <a:gd name="adj2" fmla="val -8333"/>
                  <a:gd name="adj3" fmla="val 6395"/>
                  <a:gd name="adj4" fmla="val -4164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We are allowing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IN" dirty="0" smtClean="0"/>
                  <a:t>  to be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𝜖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Line Callout 1 (Accent Bar)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61" y="4876800"/>
                <a:ext cx="3775643" cy="990600"/>
              </a:xfrm>
              <a:prstGeom prst="accentCallout1">
                <a:avLst>
                  <a:gd name="adj1" fmla="val 18750"/>
                  <a:gd name="adj2" fmla="val -8333"/>
                  <a:gd name="adj3" fmla="val 6395"/>
                  <a:gd name="adj4" fmla="val -41647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9408" y="5943600"/>
            <a:ext cx="836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We could have taken NFA for R instead of a DFA, But the things will be more complicated (it can be done).  </a:t>
            </a:r>
            <a:r>
              <a:rPr lang="en-IN" b="1" dirty="0" smtClean="0">
                <a:solidFill>
                  <a:srgbClr val="C00000"/>
                </a:solidFill>
              </a:rPr>
              <a:t>Note, product of DFAs is simple; can be extended to NFAs also, but things are complicated !!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2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Dyck set  (strings of balanced parentheses) is a CFL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 is a regular language</a:t>
                </a:r>
              </a:p>
              <a:p>
                <a:r>
                  <a:rPr lang="en-US" dirty="0" smtClean="0"/>
                  <a:t>Intersection of above two is a CFL . </a:t>
                </a:r>
              </a:p>
              <a:p>
                <a:pPr lvl="1"/>
                <a:r>
                  <a:rPr lang="en-US" dirty="0" smtClean="0"/>
                  <a:t>That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(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I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𝑘</m:t>
                    </m:r>
                    <m:r>
                      <a:rPr lang="en-IN" b="0" i="1" smtClean="0">
                        <a:latin typeface="Cambria Math"/>
                      </a:rPr>
                      <m:t>≥1}</m:t>
                    </m:r>
                  </m:oMath>
                </a14:m>
                <a:r>
                  <a:rPr lang="en-US" dirty="0" smtClean="0"/>
                  <a:t> is a CFL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2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show  “not CFL”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language L where each string has equal number of 0s, 1s and 2s (may be interleaved) is not CFL.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134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show  “not CFL”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 language L where each string has equal number of 0s, 1s and 2s (may be interleaved) is not CFL.</a:t>
                </a:r>
              </a:p>
              <a:p>
                <a:endParaRPr lang="en-IN" dirty="0"/>
              </a:p>
              <a:p>
                <a:r>
                  <a:rPr lang="en-IN" dirty="0" smtClean="0"/>
                  <a:t>Take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𝑅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 smtClean="0"/>
                  <a:t>  and intersect with L.</a:t>
                </a:r>
              </a:p>
              <a:p>
                <a:r>
                  <a:rPr lang="en-IN" dirty="0" smtClean="0"/>
                  <a:t>The result, if L is a CFL must be CFL.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760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show  “not CFL”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 language L where each string has equal number of 0s, 1s and 2s (may be interleaved) is not CFL.</a:t>
                </a:r>
              </a:p>
              <a:p>
                <a:endParaRPr lang="en-IN" dirty="0"/>
              </a:p>
              <a:p>
                <a:r>
                  <a:rPr lang="en-IN" dirty="0" smtClean="0"/>
                  <a:t>Take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𝑅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 smtClean="0"/>
                  <a:t>  and intersect with L.</a:t>
                </a:r>
              </a:p>
              <a:p>
                <a:r>
                  <a:rPr lang="en-IN" dirty="0" smtClean="0"/>
                  <a:t>The result, if L is a CFL must be CFL.</a:t>
                </a:r>
              </a:p>
              <a:p>
                <a:r>
                  <a:rPr lang="en-IN" dirty="0" smtClean="0"/>
                  <a:t>But the result, which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≥1}</m:t>
                    </m:r>
                  </m:oMath>
                </a14:m>
                <a:r>
                  <a:rPr lang="en-IN" dirty="0" smtClean="0"/>
                  <a:t> is not a CFL.  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Contradiction.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926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078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show  “not CFL”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 language L where each string has equal number of 0s, 1s and 2s (may be interleaved) is not CFL.</a:t>
                </a:r>
              </a:p>
              <a:p>
                <a:endParaRPr lang="en-IN" dirty="0"/>
              </a:p>
              <a:p>
                <a:r>
                  <a:rPr lang="en-IN" dirty="0" smtClean="0"/>
                  <a:t>Take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𝑅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 smtClean="0"/>
                  <a:t>  and intersect with L.</a:t>
                </a:r>
              </a:p>
              <a:p>
                <a:r>
                  <a:rPr lang="en-IN" dirty="0" smtClean="0"/>
                  <a:t>The result, if L is a CFL must be CFL.</a:t>
                </a:r>
              </a:p>
              <a:p>
                <a:r>
                  <a:rPr lang="en-IN" dirty="0" smtClean="0"/>
                  <a:t>But the result, which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≥1}</m:t>
                    </m:r>
                  </m:oMath>
                </a14:m>
                <a:r>
                  <a:rPr lang="en-IN" dirty="0" smtClean="0"/>
                  <a:t> is not a CFL.  </a:t>
                </a:r>
                <a:r>
                  <a:rPr lang="en-IN" dirty="0" smtClean="0">
                    <a:solidFill>
                      <a:srgbClr val="C00000"/>
                    </a:solidFill>
                  </a:rPr>
                  <a:t>Contradiction.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926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" y="601980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Of course, pumping lemma for CFLs can directly applied on L and shown to fail.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54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CFLs are not closed under complementation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not a CFL.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3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CFLs are not closed under complementation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not a CFL.</a:t>
                </a:r>
              </a:p>
              <a:p>
                <a:r>
                  <a:rPr lang="en-US" dirty="0" smtClean="0"/>
                  <a:t>But its complement is a CFL !!</a:t>
                </a:r>
              </a:p>
              <a:p>
                <a:r>
                  <a:rPr lang="en-US" dirty="0" smtClean="0"/>
                  <a:t>This is a proof by counter example.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10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CFLs are --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Closed under 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Concatenation</a:t>
            </a:r>
          </a:p>
          <a:p>
            <a:pPr lvl="1"/>
            <a:r>
              <a:rPr lang="en-US" dirty="0" smtClean="0"/>
              <a:t>Kleene star</a:t>
            </a:r>
          </a:p>
          <a:p>
            <a:pPr lvl="1"/>
            <a:r>
              <a:rPr lang="en-US" dirty="0" smtClean="0"/>
              <a:t>Reversal</a:t>
            </a:r>
          </a:p>
          <a:p>
            <a:pPr lvl="1"/>
            <a:r>
              <a:rPr lang="en-US" dirty="0" smtClean="0"/>
              <a:t>Intersection with regular languages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Not closed under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Difference</a:t>
            </a:r>
          </a:p>
          <a:p>
            <a:pPr lvl="1"/>
            <a:r>
              <a:rPr lang="en-US" dirty="0" smtClean="0"/>
              <a:t>Complement</a:t>
            </a:r>
          </a:p>
          <a:p>
            <a:pPr lvl="1"/>
            <a:r>
              <a:rPr lang="en-US" dirty="0" smtClean="0"/>
              <a:t>Repetition </a:t>
            </a:r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7691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CFG for the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→0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0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1,  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→0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1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𝑋𝑌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𝑌𝑋</m:t>
                        </m:r>
                        <m:r>
                          <a:rPr lang="en-US" b="0" i="1" smtClean="0">
                            <a:latin typeface="Cambria Math"/>
                          </a:rPr>
                          <m:t>,  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𝑍𝑋𝑍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0 ,  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𝑍𝑌𝑍</m:t>
                    </m:r>
                    <m:r>
                      <a:rPr lang="en-US" b="0" i="1" smtClean="0">
                        <a:latin typeface="Cambria Math"/>
                      </a:rPr>
                      <m:t> |1 , 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→0|1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generates odd length strings, 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generates even length strings.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54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proof is through contradiction.</a:t>
            </a:r>
          </a:p>
          <a:p>
            <a:r>
              <a:rPr lang="en-US" dirty="0" smtClean="0"/>
              <a:t>If it is closed under complementation then it has to be closed under intersection.</a:t>
            </a:r>
          </a:p>
        </p:txBody>
      </p:sp>
    </p:spTree>
    <p:extLst>
      <p:ext uri="{BB962C8B-B14F-4D97-AF65-F5344CB8AC3E}">
        <p14:creationId xmlns:p14="http://schemas.microsoft.com/office/powerpoint/2010/main" val="2253186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proof is through contradiction.</a:t>
            </a:r>
          </a:p>
          <a:p>
            <a:r>
              <a:rPr lang="en-US" dirty="0" smtClean="0"/>
              <a:t>If it is closed under complementation then it has to be closed under intersection.</a:t>
            </a:r>
          </a:p>
          <a:p>
            <a:r>
              <a:rPr lang="en-US" dirty="0" smtClean="0"/>
              <a:t>Depends on the identity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15338"/>
            <a:ext cx="3333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137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closed under set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by contradiction.</a:t>
            </a:r>
          </a:p>
          <a:p>
            <a:r>
              <a:rPr lang="en-US" dirty="0" smtClean="0"/>
              <a:t>If closed under set difference, then it has to be closed under complementation.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15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closed under set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Proof by contradiction.</a:t>
                </a:r>
              </a:p>
              <a:p>
                <a:r>
                  <a:rPr lang="en-US" dirty="0" smtClean="0"/>
                  <a:t>If closed under set difference, then it has to be closed under complementation.</a:t>
                </a:r>
              </a:p>
              <a:p>
                <a:r>
                  <a:rPr lang="en-US" dirty="0" smtClean="0"/>
                  <a:t>Assuming it is closed under set difference.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which is a CFL</a:t>
                </a:r>
              </a:p>
              <a:p>
                <a:r>
                  <a:rPr lang="en-US" dirty="0" smtClean="0"/>
                  <a:t>Consider any other CFL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which is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must be a CFL.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Contradiction.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560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difference with regular is okay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 a CFL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is a regular language,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is a CFL.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is regular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regular.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70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CFLs are closed under Union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CFLs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a CFL.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3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CFLs are closed under Union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CFLs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a CFL.</a:t>
                </a:r>
              </a:p>
              <a:p>
                <a:r>
                  <a:rPr lang="en-US" dirty="0" smtClean="0"/>
                  <a:t>Proof: Let the CFG for these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. 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34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CFLs are closed under Union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CFLs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a CFL.</a:t>
                </a:r>
              </a:p>
              <a:p>
                <a:r>
                  <a:rPr lang="en-US" dirty="0" smtClean="0"/>
                  <a:t>Proof: Let the CFG for these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.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We rename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such that they are disjoint and does not have a variable with name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.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need not be disjoint. Perhaps they are same.</a:t>
                </a:r>
              </a:p>
              <a:p>
                <a:r>
                  <a:rPr lang="en-US" dirty="0" smtClean="0"/>
                  <a:t>Now the grammar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},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/>
                  <a:t> will generate the union.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72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under concatenation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 the production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21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under Kleene star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Add productions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62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under reversal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3625"/>
            <a:ext cx="79248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02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1282</Words>
  <Application>Microsoft Office PowerPoint</Application>
  <PresentationFormat>On-screen Show (4:3)</PresentationFormat>
  <Paragraphs>130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Closure properties of CFLs</vt:lpstr>
      <vt:lpstr>PowerPoint Presentation</vt:lpstr>
      <vt:lpstr>CFLs are --</vt:lpstr>
      <vt:lpstr>CFLs are closed under Union</vt:lpstr>
      <vt:lpstr>CFLs are closed under Union</vt:lpstr>
      <vt:lpstr>CFLs are closed under Union</vt:lpstr>
      <vt:lpstr>Closed under concatenation</vt:lpstr>
      <vt:lpstr>Closed under Kleene star</vt:lpstr>
      <vt:lpstr>Closed under reversal</vt:lpstr>
      <vt:lpstr>Not closed under intersection</vt:lpstr>
      <vt:lpstr>Not closed under intersection</vt:lpstr>
      <vt:lpstr>PowerPoint Presentation</vt:lpstr>
      <vt:lpstr>CFLs are closed when intersected with regular languages</vt:lpstr>
      <vt:lpstr>CFLs are closed when intersected with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application</vt:lpstr>
      <vt:lpstr>To show  “not CFL”</vt:lpstr>
      <vt:lpstr>To show  “not CFL”</vt:lpstr>
      <vt:lpstr>To show  “not CFL”</vt:lpstr>
      <vt:lpstr>To show  “not CFL”</vt:lpstr>
      <vt:lpstr>CFLs are not closed under complementation</vt:lpstr>
      <vt:lpstr>CFLs are not closed under complementation</vt:lpstr>
      <vt:lpstr>CFG for the L ̅</vt:lpstr>
      <vt:lpstr>Other proof</vt:lpstr>
      <vt:lpstr>Other proof</vt:lpstr>
      <vt:lpstr>Not closed under set difference</vt:lpstr>
      <vt:lpstr>Not closed under set difference</vt:lpstr>
      <vt:lpstr>Set difference with regular is okay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 properties of CFLs</dc:title>
  <dc:creator>IIITS</dc:creator>
  <cp:lastModifiedBy>Dr Viswanath</cp:lastModifiedBy>
  <cp:revision>24</cp:revision>
  <dcterms:created xsi:type="dcterms:W3CDTF">2006-08-16T00:00:00Z</dcterms:created>
  <dcterms:modified xsi:type="dcterms:W3CDTF">2022-03-15T03:05:29Z</dcterms:modified>
</cp:coreProperties>
</file>