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0" y="-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Theory of Computation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high level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From a high level what this course is about?</a:t>
                </a:r>
              </a:p>
              <a:p>
                <a:pPr lvl="1"/>
                <a:r>
                  <a:rPr lang="en-US" dirty="0" smtClean="0"/>
                  <a:t>Given a set, say S.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Both S and A are well defined. </a:t>
                </a:r>
              </a:p>
              <a:p>
                <a:pPr lvl="1"/>
                <a:r>
                  <a:rPr lang="en-US" dirty="0" smtClean="0"/>
                  <a:t>We are given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 and asked to find whether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or not.</a:t>
                </a:r>
              </a:p>
              <a:p>
                <a:pPr lvl="1"/>
                <a:r>
                  <a:rPr lang="en-US" dirty="0" smtClean="0"/>
                  <a:t>That’s all 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 !!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Surprising things</a:t>
                </a:r>
              </a:p>
              <a:p>
                <a:pPr lvl="1"/>
                <a:r>
                  <a:rPr lang="en-US" dirty="0"/>
                  <a:t>This is related to decision problems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S is set all face images. A is set of images of a particular person. {Face verification}</a:t>
                </a:r>
              </a:p>
              <a:p>
                <a:pPr lvl="2"/>
                <a:r>
                  <a:rPr lang="en-US" dirty="0" smtClean="0"/>
                  <a:t>S is set of all graphs. A is set of graphs with Hamiltonian cycle.</a:t>
                </a:r>
                <a:endParaRPr lang="en-US" dirty="0"/>
              </a:p>
              <a:p>
                <a:pPr lvl="1"/>
                <a:r>
                  <a:rPr lang="en-US" dirty="0"/>
                  <a:t>Sometimes this is an </a:t>
                </a:r>
                <a:r>
                  <a:rPr lang="en-US" b="1" dirty="0"/>
                  <a:t>unsolvable</a:t>
                </a:r>
                <a:r>
                  <a:rPr lang="en-US" dirty="0"/>
                  <a:t> problem</a:t>
                </a:r>
                <a:r>
                  <a:rPr lang="en-US" dirty="0" smtClean="0"/>
                  <a:t>. ??</a:t>
                </a:r>
                <a:endParaRPr lang="en-US" dirty="0"/>
              </a:p>
              <a:p>
                <a:pPr lvl="1"/>
                <a:r>
                  <a:rPr lang="en-US" dirty="0"/>
                  <a:t>Sometimes this is an </a:t>
                </a:r>
                <a:r>
                  <a:rPr lang="en-US" b="1" dirty="0"/>
                  <a:t>easy</a:t>
                </a:r>
                <a:r>
                  <a:rPr lang="en-US" dirty="0"/>
                  <a:t> task, sometimes quite a </a:t>
                </a:r>
                <a:r>
                  <a:rPr lang="en-US" b="1" dirty="0"/>
                  <a:t>difficult</a:t>
                </a:r>
                <a:r>
                  <a:rPr lang="en-US" dirty="0"/>
                  <a:t> one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is time consuming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algorithm.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5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general enough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 of strings over some alphabet like {0,1}. </a:t>
            </a:r>
          </a:p>
          <a:p>
            <a:r>
              <a:rPr lang="en-US" dirty="0" smtClean="0"/>
              <a:t>For example set of strings that end with a 0, 	{0, 00, 10, 000, 010, 100, 110, …}</a:t>
            </a:r>
          </a:p>
          <a:p>
            <a:r>
              <a:rPr lang="en-US" dirty="0" smtClean="0"/>
              <a:t>Eg2: Each string in the set can be seen as a positive binary number and let the set be the set of prime numbers.</a:t>
            </a:r>
          </a:p>
          <a:p>
            <a:pPr lvl="1"/>
            <a:r>
              <a:rPr lang="en-US" dirty="0" smtClean="0"/>
              <a:t>Given a number (binary string of 0s and 1s) you want to find whether this is in the set (prime) or not (not a prime).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strings are chosen?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data element like number or image or any thing can be represented as a string.</a:t>
            </a:r>
          </a:p>
          <a:p>
            <a:pPr lvl="1"/>
            <a:r>
              <a:rPr lang="en-US" dirty="0" smtClean="0"/>
              <a:t>Can we say DNA code represents a human being?</a:t>
            </a:r>
          </a:p>
          <a:p>
            <a:r>
              <a:rPr lang="en-US" dirty="0" smtClean="0"/>
              <a:t>Even a method which solves a problem can be represented as a string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proof can be represented as a string.</a:t>
            </a:r>
            <a:endParaRPr lang="en-US" dirty="0" smtClean="0"/>
          </a:p>
          <a:p>
            <a:r>
              <a:rPr lang="en-US" dirty="0" smtClean="0"/>
              <a:t>So strings over an alphabet gives us power to represent the things… that is we have  </a:t>
            </a:r>
            <a:r>
              <a:rPr lang="en-US" b="1" i="1" dirty="0" smtClean="0"/>
              <a:t>languages</a:t>
            </a:r>
            <a:r>
              <a:rPr lang="en-US" b="1" dirty="0" smtClean="0"/>
              <a:t> of strings to represent the things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533" y="609600"/>
            <a:ext cx="775432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fontAlgn="base"/>
            <a:r>
              <a:rPr lang="en-US" b="1" dirty="0"/>
              <a:t>Syllabus:</a:t>
            </a:r>
          </a:p>
          <a:p>
            <a:r>
              <a:rPr lang="en-US" b="1" dirty="0"/>
              <a:t>Unit – 1 </a:t>
            </a:r>
            <a:r>
              <a:rPr lang="en-US" dirty="0"/>
              <a:t>[8 Hours]: Introduction - Alphabets, Strings and Languages, Automata and Grammars; Deterministic finite Automata (DFA) - Formal Definition, Simplified notation, State transition graph, Transition table, Language of DFA; Nondeterministic finite Automata (NFA) - NFA with epsilon transition, Language of NFA, Equivalence of NFA and DFA, Minimization of Finite Automata, Distinguishing one string from other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– 2</a:t>
            </a:r>
            <a:r>
              <a:rPr lang="en-US" dirty="0"/>
              <a:t> [8 Hours]: Regular Expression (RE) - Definition, Operators of regular expression and their precedence, Algebraic laws for Regular expressions; Relation with FA - Regular expression to FA, DFA to Regular expression; Non Regular Languages - Pumping Lemma for regular Languages, Application of Pumping Lemma; Properties - Closure properties of Regular Languages, Decision properties of Regular Languages, Applications and Limitation of FA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– 3</a:t>
            </a:r>
            <a:r>
              <a:rPr lang="en-US" dirty="0"/>
              <a:t> [8 Hours]: Context Free Grammar (CFG) - Definition, Examples, Derivation, Derivation trees; Ambiguity in Grammar - Inherent ambiguity, Ambiguous to Unambiguous CFG; Normal forms for CFGs - Useless symbols, Simplification of CFGs, CNF and GNF; Context Free Languages (CFL) - Closure properties of CFLs, Decision Properties of CFLs, Emptiness, Finiteness and Membership, Pumping lemma for CFLs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– 4</a:t>
            </a:r>
            <a:r>
              <a:rPr lang="en-US" dirty="0"/>
              <a:t> [8 Hours]: Push Down Automata (PDA) - Description and definition, Instantaneous Description, Language of PDA; Variations of PDA - Acceptance by Final state, Acceptance by empty stack, Deterministic PDA; Equivalence of PDA and CFG - CFG to PDA and PDA to CFG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– 5</a:t>
            </a:r>
            <a:r>
              <a:rPr lang="en-US" dirty="0"/>
              <a:t> [8 Hours]: Turing machines (TM) - Basic model, definition and representation, Instantaneous Description; Variants of Turing Machine - TM as Computer of Integer functions, Universal TM; Church’s Thesis; Language acceptance by TM - Recursive and recursively enumerable languages;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Unit – 6</a:t>
            </a:r>
            <a:r>
              <a:rPr lang="en-US" dirty="0"/>
              <a:t> [8 Hours]: Decidability - Halting problem, Introduction to </a:t>
            </a:r>
            <a:r>
              <a:rPr lang="en-US" dirty="0" err="1"/>
              <a:t>Undecidability</a:t>
            </a:r>
            <a:r>
              <a:rPr lang="en-US" dirty="0"/>
              <a:t>, </a:t>
            </a:r>
            <a:r>
              <a:rPr lang="en-US" dirty="0" err="1"/>
              <a:t>Undecidable</a:t>
            </a:r>
            <a:r>
              <a:rPr lang="en-US" dirty="0"/>
              <a:t> problems about TMs; Complexity - Time Complexity, Problem classes - P, NP, NP-Hard, NP-Complete.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0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sp>
        <p:nvSpPr>
          <p:cNvPr id="9" name="Title 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 fontAlgn="base"/>
            <a:r>
              <a:rPr lang="en-US" sz="1800" b="1" dirty="0"/>
              <a:t>Text Books: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sz="1800" dirty="0"/>
              <a:t>John E. </a:t>
            </a:r>
            <a:r>
              <a:rPr lang="en-US" sz="1800" dirty="0" err="1"/>
              <a:t>Hopcroft</a:t>
            </a:r>
            <a:r>
              <a:rPr lang="en-US" sz="1800" dirty="0"/>
              <a:t>, Rajeev </a:t>
            </a:r>
            <a:r>
              <a:rPr lang="en-US" sz="1800" dirty="0" err="1"/>
              <a:t>Motwani</a:t>
            </a:r>
            <a:r>
              <a:rPr lang="en-US" sz="1800" dirty="0"/>
              <a:t> and Jeffrey D. Ullman, Introduction to Automata Theory, Languages and Computation, Pearson Education, 3rd edition, 2014, ISBN: 978-0321455369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sz="1800" dirty="0"/>
              <a:t>Michael </a:t>
            </a:r>
            <a:r>
              <a:rPr lang="en-US" sz="1800" dirty="0" err="1"/>
              <a:t>Sipser</a:t>
            </a:r>
            <a:r>
              <a:rPr lang="en-US" sz="1800" dirty="0"/>
              <a:t>, Introduction to the Theory of Computation, </a:t>
            </a:r>
            <a:r>
              <a:rPr lang="en-US" sz="1800" dirty="0" err="1"/>
              <a:t>Cengage</a:t>
            </a:r>
            <a:r>
              <a:rPr lang="en-US" sz="1800" dirty="0"/>
              <a:t> Learning, 3rd Edition, 2014, ISBN: 978-8131525296</a:t>
            </a:r>
          </a:p>
          <a:p>
            <a:pPr marL="0" indent="0" algn="l" fontAlgn="base"/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Reference Books: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sz="1800" dirty="0"/>
              <a:t>John C. Martin, Introduction to Languages and the Theory of Computation, McGraw-Hill Education, 4th edition, 2010, ISBN: 978-0073191461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sz="1800" dirty="0"/>
              <a:t>Bernard M. </a:t>
            </a:r>
            <a:r>
              <a:rPr lang="en-US" sz="1800" dirty="0" err="1"/>
              <a:t>Moret</a:t>
            </a:r>
            <a:r>
              <a:rPr lang="en-US" sz="1800" dirty="0"/>
              <a:t>, The Theory of Computation, Pearson Education, 2002, ISBN: 978-8131708705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66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Quiz:  Best (n-1)	20 marks</a:t>
            </a:r>
          </a:p>
          <a:p>
            <a:r>
              <a:rPr lang="en-US" dirty="0" smtClean="0"/>
              <a:t>Mid1:			20 marks</a:t>
            </a:r>
          </a:p>
          <a:p>
            <a:r>
              <a:rPr lang="en-US" dirty="0" smtClean="0"/>
              <a:t>Mid2:			25 marks</a:t>
            </a:r>
          </a:p>
          <a:p>
            <a:r>
              <a:rPr lang="en-US" dirty="0" err="1" smtClean="0"/>
              <a:t>Endsem</a:t>
            </a:r>
            <a:r>
              <a:rPr lang="en-US" dirty="0" smtClean="0"/>
              <a:t>:			35 </a:t>
            </a:r>
            <a:r>
              <a:rPr lang="en-US" dirty="0" smtClean="0"/>
              <a:t>marks</a:t>
            </a:r>
          </a:p>
          <a:p>
            <a:endParaRPr lang="en-US" dirty="0"/>
          </a:p>
          <a:p>
            <a:r>
              <a:rPr lang="en-US" dirty="0" smtClean="0"/>
              <a:t>Can be updated (and will be informed).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9101</TotalTime>
  <Words>399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Theory of Computation</vt:lpstr>
      <vt:lpstr>From high level</vt:lpstr>
      <vt:lpstr>Surprises !!</vt:lpstr>
      <vt:lpstr>We want general enough set</vt:lpstr>
      <vt:lpstr>Why strings are chosen?</vt:lpstr>
      <vt:lpstr>PowerPoint Presentation</vt:lpstr>
      <vt:lpstr>Syllabus</vt:lpstr>
      <vt:lpstr>Text Books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viswanath</dc:creator>
  <cp:lastModifiedBy>Dr Viswanath</cp:lastModifiedBy>
  <cp:revision>14</cp:revision>
  <dcterms:created xsi:type="dcterms:W3CDTF">2006-08-16T00:00:00Z</dcterms:created>
  <dcterms:modified xsi:type="dcterms:W3CDTF">2022-01-05T01:23:27Z</dcterms:modified>
</cp:coreProperties>
</file>