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4" r:id="rId27"/>
    <p:sldId id="283" r:id="rId28"/>
    <p:sldId id="285" r:id="rId29"/>
    <p:sldId id="302" r:id="rId30"/>
    <p:sldId id="30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h2/Bmi9Dd5R8sXENFqw7MDhhub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99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4297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5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133600"/>
            <a:ext cx="52482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81000"/>
            <a:ext cx="8974636" cy="5938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" y="442913"/>
            <a:ext cx="8915400" cy="5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8" y="247650"/>
            <a:ext cx="8543925" cy="6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3" y="338138"/>
            <a:ext cx="9058275" cy="6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13" y="628650"/>
            <a:ext cx="8791575" cy="5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PROOF TECHNIQUES</a:t>
            </a:r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 look at</a:t>
            </a:r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Proof by contradiction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Proof by construction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Proof by induction</a:t>
            </a:r>
            <a:endParaRPr dirty="0"/>
          </a:p>
          <a:p>
            <a:pPr marL="342900" lvl="0" indent="-254000" algn="l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63" y="233363"/>
            <a:ext cx="8829675" cy="6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147638"/>
            <a:ext cx="8848725" cy="65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8" y="461963"/>
            <a:ext cx="8886825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" y="704850"/>
            <a:ext cx="89535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50" y="890588"/>
            <a:ext cx="872490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24" name="Google Shape;2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" y="352425"/>
            <a:ext cx="9067800" cy="61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28613"/>
            <a:ext cx="9085635" cy="61483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38" y="623888"/>
            <a:ext cx="9077325" cy="5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3" y="385763"/>
            <a:ext cx="9058275" cy="60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50" y="234893"/>
            <a:ext cx="9124950" cy="58080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C:\Users\Kamal\Desktop\toc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4" y="1705352"/>
            <a:ext cx="6845417" cy="44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mal\Desktop\n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4" y="327171"/>
            <a:ext cx="8036944" cy="81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73" name="Google Shape;27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3" y="495300"/>
            <a:ext cx="9134475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/>
              <a:t>We consider only enumerable or countable sets with a least element [well ordered sets]</a:t>
            </a:r>
            <a:endParaRPr sz="3200" dirty="0"/>
          </a:p>
        </p:txBody>
      </p:sp>
      <p:sp>
        <p:nvSpPr>
          <p:cNvPr id="285" name="Google Shape;28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75"/>
              <a:buFont typeface="Calibri"/>
              <a:buAutoNum type="arabicPeriod"/>
            </a:pPr>
            <a:r>
              <a:rPr lang="en-US" sz="277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2775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base case</a:t>
            </a:r>
            <a:r>
              <a:rPr lang="en-US" sz="277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prove that the statement holds for the first natural number </a:t>
            </a:r>
            <a:r>
              <a:rPr lang="en-US" sz="2775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77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Usually, </a:t>
            </a:r>
            <a:r>
              <a:rPr lang="en-US" sz="2775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77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= 0 or </a:t>
            </a:r>
            <a:r>
              <a:rPr lang="en-US" sz="2775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77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= 1; </a:t>
            </a:r>
            <a:endParaRPr sz="2775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81"/>
              </a:spcBef>
              <a:spcAft>
                <a:spcPts val="0"/>
              </a:spcAft>
              <a:buClr>
                <a:srgbClr val="222222"/>
              </a:buClr>
              <a:buSzPts val="2405"/>
              <a:buChar char="–"/>
            </a:pPr>
            <a:r>
              <a:rPr lang="en-US" sz="240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rarely, but sometimes conveniently, the base value of </a:t>
            </a:r>
            <a:r>
              <a:rPr lang="en-US" sz="2405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may be taken as a larger number, or even as a negative number (the statement only holds at and above that threshold).</a:t>
            </a:r>
            <a:endParaRPr sz="2405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555"/>
              </a:spcBef>
              <a:spcAft>
                <a:spcPts val="0"/>
              </a:spcAft>
              <a:buClr>
                <a:srgbClr val="222222"/>
              </a:buClr>
              <a:buSzPts val="2775"/>
              <a:buFont typeface="Calibri"/>
              <a:buAutoNum type="arabicPeriod"/>
            </a:pPr>
            <a:r>
              <a:rPr lang="en-US" sz="277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2775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case</a:t>
            </a:r>
            <a:r>
              <a:rPr lang="en-US" sz="277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en-US" sz="2775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inductive step</a:t>
            </a:r>
            <a:r>
              <a:rPr lang="en-US" sz="277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assume the statement holds for some natural number </a:t>
            </a:r>
            <a:r>
              <a:rPr lang="en-US" sz="2775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77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and prove that then the statement holds for </a:t>
            </a:r>
            <a:r>
              <a:rPr lang="en-US" sz="2775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77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+ 1.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Proof by Induction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C:\Users\Kamal\Desktop\in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616658"/>
            <a:ext cx="8420100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6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844263" cy="65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Proof </a:t>
            </a:r>
            <a:r>
              <a:rPr lang="en-US" dirty="0"/>
              <a:t>by </a:t>
            </a:r>
            <a:r>
              <a:rPr lang="en-US" dirty="0" smtClean="0"/>
              <a:t>Induction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2050" name="Picture 2" descr="C:\Users\Kamal\Desktop\i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0" y="1367405"/>
            <a:ext cx="8246378" cy="517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323850"/>
            <a:ext cx="8286750" cy="6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55" y="223684"/>
            <a:ext cx="8854440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Variants</a:t>
            </a:r>
            <a:endParaRPr/>
          </a:p>
        </p:txBody>
      </p:sp>
      <p:sp>
        <p:nvSpPr>
          <p:cNvPr id="305" name="Google Shape;30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06" name="Google Shape;30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" y="1762125"/>
            <a:ext cx="86106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Variants </a:t>
            </a:r>
            <a:endParaRPr/>
          </a:p>
        </p:txBody>
      </p:sp>
      <p:sp>
        <p:nvSpPr>
          <p:cNvPr id="312" name="Google Shape;312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8" t="-1751" r="-259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Example: forming dollar amounts by coins</a:t>
            </a:r>
            <a:br>
              <a:rPr lang="en-US" sz="3600" b="1"/>
            </a:br>
            <a:endParaRPr sz="3959"/>
          </a:p>
        </p:txBody>
      </p:sp>
      <p:sp>
        <p:nvSpPr>
          <p:cNvPr id="318" name="Google Shape;318;p3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32" t="-12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19" name="Google Shape;31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200" y="5410200"/>
            <a:ext cx="502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25" name="Google Shape;32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"/>
            <a:ext cx="51244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 txBox="1"/>
          <p:nvPr/>
        </p:nvSpPr>
        <p:spPr>
          <a:xfrm>
            <a:off x="457200" y="2514600"/>
            <a:ext cx="7924800" cy="25853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13" t="-1178" b="-25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2" name="Google Shape;33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following is not a valid proof by induction!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39" name="Google Shape;3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" y="514350"/>
            <a:ext cx="910590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104775"/>
            <a:ext cx="866775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50" y="209550"/>
            <a:ext cx="8724900" cy="6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53" name="Google Shape;35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" y="1252538"/>
            <a:ext cx="9124950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connected graphs</a:t>
            </a:r>
            <a:endParaRPr/>
          </a:p>
        </p:txBody>
      </p:sp>
      <p:sp>
        <p:nvSpPr>
          <p:cNvPr id="359" name="Google Shape;359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360" name="Google Shape;36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893" y="1627464"/>
            <a:ext cx="8170877" cy="267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arbitrary graphs</a:t>
            </a:r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67" name="Google Shape;36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450" y="2590800"/>
            <a:ext cx="7768207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73" name="Google Shape;373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we go, we see various proofs.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Proofs has to be formal.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not scribble something and expect the examiner to interpret the answer !!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Advise</a:t>
            </a:r>
            <a:endParaRPr/>
          </a:p>
        </p:txBody>
      </p:sp>
      <p:sp>
        <p:nvSpPr>
          <p:cNvPr id="394" name="Google Shape;394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standard vocabulary, simple notation,  and techniques described in the class.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Most numeric questions are toy problems, whose answer can be obtained by common sense (often simple trial and error method is enough).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</a:t>
            </a:r>
            <a:r>
              <a:rPr lang="en-US" b="1"/>
              <a:t>have to </a:t>
            </a:r>
            <a:r>
              <a:rPr lang="en-US"/>
              <a:t>use the method(s) described in the </a:t>
            </a:r>
            <a:r>
              <a:rPr lang="en-US" b="1"/>
              <a:t>classwork</a:t>
            </a:r>
            <a:r>
              <a:rPr lang="en-US"/>
              <a:t> or in the </a:t>
            </a:r>
            <a:r>
              <a:rPr lang="en-US" b="1"/>
              <a:t>text books</a:t>
            </a:r>
            <a:r>
              <a:rPr lang="en-US"/>
              <a:t>. Otherwise you may not get marks.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438" y="1266825"/>
            <a:ext cx="8239125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3" y="328613"/>
            <a:ext cx="9058275" cy="62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53" y="457200"/>
            <a:ext cx="9079947" cy="6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975" y="461963"/>
            <a:ext cx="878205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2400"/>
            <a:ext cx="8667750" cy="65824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203</Words>
  <Application>Microsoft Office PowerPoint</Application>
  <PresentationFormat>On-screen Show (4:3)</PresentationFormat>
  <Paragraphs>71</Paragraphs>
  <Slides>44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TECHNIQUES</vt:lpstr>
      <vt:lpstr>We look 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consider only enumerable or countable sets with a least element [well ordered sets]</vt:lpstr>
      <vt:lpstr>Example: Proof by Induction</vt:lpstr>
      <vt:lpstr>Example: Proof by Induction </vt:lpstr>
      <vt:lpstr>PowerPoint Presentation</vt:lpstr>
      <vt:lpstr>PowerPoint Presentation</vt:lpstr>
      <vt:lpstr>Variants</vt:lpstr>
      <vt:lpstr>Variants </vt:lpstr>
      <vt:lpstr>Example: forming dollar amounts by coins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connected graphs</vt:lpstr>
      <vt:lpstr>For arbitrary graphs</vt:lpstr>
      <vt:lpstr>PowerPoint Presentation</vt:lpstr>
      <vt:lpstr>General Advise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IIITS</dc:creator>
  <cp:lastModifiedBy>Windows User</cp:lastModifiedBy>
  <cp:revision>10</cp:revision>
  <dcterms:created xsi:type="dcterms:W3CDTF">2006-08-16T00:00:00Z</dcterms:created>
  <dcterms:modified xsi:type="dcterms:W3CDTF">2023-01-03T15:13:31Z</dcterms:modified>
</cp:coreProperties>
</file>