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iG0rIcZV7IIq1jDr2Q6Vqe2GFU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63147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5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5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5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5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5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Some non-regular languages we already know are:</a:t>
            </a:r>
            <a:endParaRPr sz="3959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629" t="-161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+   (positive closure)</a:t>
            </a:r>
            <a:endParaRPr/>
          </a:p>
        </p:txBody>
      </p:sp>
      <p:sp>
        <p:nvSpPr>
          <p:cNvPr id="147" name="Google Shape;14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133600"/>
            <a:ext cx="3352800" cy="6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0" y="1600200"/>
            <a:ext cx="3434862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600" y="3200400"/>
            <a:ext cx="1876425" cy="126454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56" name="Google Shape;156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value of a regular expression R is nothing but the language represented by R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When we want to distinguish between r.e. and the language represented by it. We use </a:t>
            </a:r>
            <a:r>
              <a:rPr lang="en-US" sz="2400" i="1"/>
              <a:t>L(R)</a:t>
            </a:r>
            <a:r>
              <a:rPr lang="en-US" sz="2400"/>
              <a:t> to mean language represented by </a:t>
            </a:r>
            <a:r>
              <a:rPr lang="en-US" sz="2400" i="1"/>
              <a:t>R</a:t>
            </a:r>
            <a:r>
              <a:rPr lang="en-US" sz="2400"/>
              <a:t>.</a:t>
            </a:r>
            <a:endParaRPr sz="2400"/>
          </a:p>
        </p:txBody>
      </p:sp>
      <p:pic>
        <p:nvPicPr>
          <p:cNvPr id="157" name="Google Shape;15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4114800"/>
            <a:ext cx="6886575" cy="571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58" name="Google Shape;15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181600"/>
            <a:ext cx="8906774" cy="114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65" name="Google Shape;1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76400"/>
            <a:ext cx="36290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2438400"/>
            <a:ext cx="35814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00" y="3200400"/>
            <a:ext cx="56959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Can you describe the language?</a:t>
            </a:r>
            <a:endParaRPr/>
          </a:p>
        </p:txBody>
      </p:sp>
      <p:pic>
        <p:nvPicPr>
          <p:cNvPr id="173" name="Google Shape;17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752600"/>
            <a:ext cx="236220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200" y="4267200"/>
            <a:ext cx="16287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Can you describe the language?</a:t>
            </a:r>
            <a:endParaRPr/>
          </a:p>
        </p:txBody>
      </p:sp>
      <p:pic>
        <p:nvPicPr>
          <p:cNvPr id="180" name="Google Shape;18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752600"/>
            <a:ext cx="236220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200" y="4267200"/>
            <a:ext cx="16287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22333" y="1752599"/>
            <a:ext cx="435292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Can you describe the language?</a:t>
            </a:r>
            <a:endParaRPr/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752600"/>
            <a:ext cx="236220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200" y="4267200"/>
            <a:ext cx="16287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22333" y="1752599"/>
            <a:ext cx="43529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22333" y="2362200"/>
            <a:ext cx="3076575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97" name="Google Shape;19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828800"/>
            <a:ext cx="679132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4191000"/>
            <a:ext cx="285750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Understood?</a:t>
            </a:r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05" name="Google Shape;20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376" y="1676400"/>
            <a:ext cx="8373596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Understood?</a:t>
            </a:r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12" name="Google Shape;21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00200"/>
            <a:ext cx="8232082" cy="2252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Compilers -- Tokens</a:t>
            </a:r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Lexical Analysis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Automatic tools can be used (like Lex)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But , you need to describe what you want.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 Decimal Numbers:</a:t>
            </a:r>
            <a:endParaRPr/>
          </a:p>
        </p:txBody>
      </p:sp>
      <p:pic>
        <p:nvPicPr>
          <p:cNvPr id="219" name="Google Shape;21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41" y="3810000"/>
            <a:ext cx="9045759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Some non-regular languages we already know are:</a:t>
            </a:r>
            <a:endParaRPr sz="3959"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629" t="-2693" r="-281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Equivalence of RE with DFA/NFA</a:t>
            </a:r>
            <a:endParaRPr/>
          </a:p>
        </p:txBody>
      </p:sp>
      <p:sp>
        <p:nvSpPr>
          <p:cNvPr id="225" name="Google Shape;225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 is somewhat surprising to note that, RE can be used to describe any regular language.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This is not true for other higher level languages, like CFL </a:t>
            </a:r>
            <a:r>
              <a:rPr lang="en-US" sz="2000"/>
              <a:t>{We can describe a CFL by a CFG, not by an expression}.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Now, how is that we prove this?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Proof has two directions</a:t>
            </a:r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Given RE, show that we can build a DFA/NFA recognizing the language given by the RE.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Given DFA/NFA, show that we can convert this in to a RE.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 Show</a:t>
            </a:r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Given RE, show that we can build a NFA recognizing the language given by the RE.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use inductive definition of RE.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Inductive Definition of RE</a:t>
            </a:r>
            <a:endParaRPr/>
          </a:p>
        </p:txBody>
      </p:sp>
      <p:sp>
        <p:nvSpPr>
          <p:cNvPr id="243" name="Google Shape;243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44" name="Google Shape;24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676400"/>
            <a:ext cx="7400925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50" name="Google Shape;250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549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342900" lvl="0" indent="-20193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One should be able to do these formally !!</a:t>
            </a:r>
            <a:endParaRPr sz="2220"/>
          </a:p>
        </p:txBody>
      </p:sp>
      <p:pic>
        <p:nvPicPr>
          <p:cNvPr id="251" name="Google Shape;25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685800"/>
            <a:ext cx="715327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2743200"/>
            <a:ext cx="661987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" y="4343400"/>
            <a:ext cx="661035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59" name="Google Shape;259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Use the construction proofs.</a:t>
            </a:r>
            <a:endParaRPr sz="2400" b="1"/>
          </a:p>
        </p:txBody>
      </p:sp>
      <p:pic>
        <p:nvPicPr>
          <p:cNvPr id="260" name="Google Shape;26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981200"/>
            <a:ext cx="198120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66" name="Google Shape;266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67" name="Google Shape;26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533400"/>
            <a:ext cx="743902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1219200"/>
            <a:ext cx="6372225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Equivalence between RE and DFA/NFA</a:t>
            </a:r>
            <a:endParaRPr sz="3959"/>
          </a:p>
        </p:txBody>
      </p:sp>
      <p:sp>
        <p:nvSpPr>
          <p:cNvPr id="274" name="Google Shape;274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second part is,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Given DFA/NFA  convert this to equivalent RE.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are various ways for this.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Ullman’s book gives a rigorous algorithm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Same thing in essence is achieved by the Sipser’s book in a different way.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follow Sipser’s book.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DFA/NFA 🡺RE</a:t>
            </a:r>
            <a:endParaRPr/>
          </a:p>
        </p:txBody>
      </p:sp>
      <p:sp>
        <p:nvSpPr>
          <p:cNvPr id="280" name="Google Shape;280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 for GNFA (Generalized Nondeterministic Finite Automata)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 can be on arrows.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86" name="Google Shape;286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87" name="Google Shape;28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5875" y="1109663"/>
            <a:ext cx="6572250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Regular Expressions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GNFA should -</a:t>
            </a:r>
            <a:endParaRPr/>
          </a:p>
        </p:txBody>
      </p:sp>
      <p:sp>
        <p:nvSpPr>
          <p:cNvPr id="293" name="Google Shape;293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 more details, consult the Sipser’s book.</a:t>
            </a:r>
            <a:endParaRPr/>
          </a:p>
        </p:txBody>
      </p:sp>
      <p:pic>
        <p:nvPicPr>
          <p:cNvPr id="294" name="Google Shape;2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163" y="2214563"/>
            <a:ext cx="730567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we do?</a:t>
            </a:r>
            <a:endParaRPr/>
          </a:p>
        </p:txBody>
      </p:sp>
      <p:sp>
        <p:nvSpPr>
          <p:cNvPr id="300" name="Google Shape;300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convert the given DFA/NFA into a GNFA.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Then, progressively we remove all states, one by one, except for the start and accept states.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we do?</a:t>
            </a:r>
            <a:endParaRPr/>
          </a:p>
        </p:txBody>
      </p:sp>
      <p:sp>
        <p:nvSpPr>
          <p:cNvPr id="306" name="Google Shape;306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 example we are given a 3 state DFA</a:t>
            </a:r>
            <a:endParaRPr/>
          </a:p>
        </p:txBody>
      </p:sp>
      <p:pic>
        <p:nvPicPr>
          <p:cNvPr id="307" name="Google Shape;30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2590800"/>
            <a:ext cx="63246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13" name="Google Shape;313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14" name="Google Shape;31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7713" y="1490663"/>
            <a:ext cx="764857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1</a:t>
            </a:r>
            <a:endParaRPr/>
          </a:p>
        </p:txBody>
      </p:sp>
      <p:sp>
        <p:nvSpPr>
          <p:cNvPr id="320" name="Google Shape;320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21" name="Google Shape;32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8075" y="609600"/>
            <a:ext cx="5495925" cy="54578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322" name="Google Shape;322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219825"/>
            <a:ext cx="5067300" cy="6381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2</a:t>
            </a:r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29" name="Google Shape;32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3088" y="2095500"/>
            <a:ext cx="54578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2…</a:t>
            </a:r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36" name="Google Shape;33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4938" y="1966913"/>
            <a:ext cx="63341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2…</a:t>
            </a:r>
            <a:endParaRPr/>
          </a:p>
        </p:txBody>
      </p:sp>
      <p:sp>
        <p:nvSpPr>
          <p:cNvPr id="342" name="Google Shape;342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43" name="Google Shape;34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763" y="1966913"/>
            <a:ext cx="68484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2…</a:t>
            </a:r>
            <a:endParaRPr/>
          </a:p>
        </p:txBody>
      </p:sp>
      <p:sp>
        <p:nvSpPr>
          <p:cNvPr id="349" name="Google Shape;349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50" name="Google Shape;35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981200"/>
            <a:ext cx="8839200" cy="2596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Laws concerning R.E.</a:t>
            </a:r>
            <a:endParaRPr/>
          </a:p>
        </p:txBody>
      </p:sp>
      <p:sp>
        <p:nvSpPr>
          <p:cNvPr id="356" name="Google Shape;356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overload + to mean U also.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–"/>
            </a:pPr>
            <a:r>
              <a:rPr lang="en-US">
                <a:solidFill>
                  <a:srgbClr val="FF0000"/>
                </a:solidFill>
              </a:rPr>
              <a:t>You have to live with this notational abuse between Sipser and Ullman.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a+b = a U b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are values of these expressions?</a:t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304800"/>
            <a:ext cx="63627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 smtClean="0"/>
              <a:t>Algebric</a:t>
            </a:r>
            <a:r>
              <a:rPr lang="en-US" dirty="0" smtClean="0"/>
              <a:t> Laws for Regular Expressions</a:t>
            </a:r>
            <a:endParaRPr dirty="0"/>
          </a:p>
        </p:txBody>
      </p:sp>
      <p:sp>
        <p:nvSpPr>
          <p:cNvPr id="362" name="Google Shape;362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dirty="0" err="1"/>
              <a:t>Commutativity</a:t>
            </a:r>
            <a:r>
              <a:rPr lang="en-US" dirty="0"/>
              <a:t> and Associativity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dirty="0"/>
              <a:t>  L + M = M + L   (Remember, L U M = M U L)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dirty="0"/>
              <a:t>  (L + M) + R = L + (M + R) = L + M + R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dirty="0"/>
              <a:t>  (LM)R  = L(MR) = LMR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dirty="0"/>
              <a:t>Left distribution and right distribution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dirty="0"/>
              <a:t> L(M + N) = LM + LN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dirty="0"/>
              <a:t> (M + N)L = ML + NL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Identities and Annihalors</a:t>
            </a:r>
            <a:endParaRPr/>
          </a:p>
        </p:txBody>
      </p:sp>
      <p:sp>
        <p:nvSpPr>
          <p:cNvPr id="369" name="Google Shape;369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70" name="Google Shape;37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76400"/>
            <a:ext cx="7882387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Idempotent Laws</a:t>
            </a:r>
            <a:endParaRPr/>
          </a:p>
        </p:txBody>
      </p:sp>
      <p:sp>
        <p:nvSpPr>
          <p:cNvPr id="376" name="Google Shape;376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L+L = L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(L*)* = L*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prove?</a:t>
            </a:r>
            <a:endParaRPr/>
          </a:p>
        </p:txBody>
      </p:sp>
      <p:sp>
        <p:nvSpPr>
          <p:cNvPr id="382" name="Google Shape;382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Inequality can be easily proved by a counter example.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But, equality, to be proved is cumbersome.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follow your set theory knowledge to deduct that from LHS, RHS is deductible.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These is an established simple way of doing this.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Assuming only three regular operators, viz., +, . * are only used.</a:t>
            </a:r>
            <a:endParaRPr sz="3959"/>
          </a:p>
        </p:txBody>
      </p:sp>
      <p:sp>
        <p:nvSpPr>
          <p:cNvPr id="388" name="Google Shape;388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test   whether E = F is true or false.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do you mean by </a:t>
            </a:r>
            <a:r>
              <a:rPr lang="en-US">
                <a:solidFill>
                  <a:srgbClr val="FF0000"/>
                </a:solidFill>
              </a:rPr>
              <a:t>concrete</a:t>
            </a:r>
            <a:r>
              <a:rPr lang="en-US"/>
              <a:t> r.e. ?</a:t>
            </a:r>
            <a:endParaRPr/>
          </a:p>
        </p:txBody>
      </p:sp>
      <p:pic>
        <p:nvPicPr>
          <p:cNvPr id="389" name="Google Shape;389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438400"/>
            <a:ext cx="7386042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Concretizing a r.e.</a:t>
            </a:r>
            <a:endParaRPr/>
          </a:p>
        </p:txBody>
      </p:sp>
      <p:sp>
        <p:nvSpPr>
          <p:cNvPr id="395" name="Google Shape;395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 = R1 + R2(R3</a:t>
            </a:r>
            <a:endParaRPr/>
          </a:p>
        </p:txBody>
      </p:sp>
      <p:pic>
        <p:nvPicPr>
          <p:cNvPr id="396" name="Google Shape;39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76400"/>
            <a:ext cx="80486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402" name="Google Shape;402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403" name="Google Shape;40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457200"/>
            <a:ext cx="694372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409" name="Google Shape;409;p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410" name="Google Shape;410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2419350"/>
            <a:ext cx="58102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416" name="Google Shape;416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417" name="Google Shape;417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685800"/>
            <a:ext cx="7784709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Don’t use operators beyond +,.,*</a:t>
            </a:r>
            <a:endParaRPr/>
          </a:p>
        </p:txBody>
      </p:sp>
      <p:sp>
        <p:nvSpPr>
          <p:cNvPr id="423" name="Google Shape;423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That is, stick to, regular operators only.</a:t>
            </a:r>
            <a:endParaRPr/>
          </a:p>
        </p:txBody>
      </p:sp>
      <p:pic>
        <p:nvPicPr>
          <p:cNvPr id="424" name="Google Shape;42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438400"/>
            <a:ext cx="6315075" cy="40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15200" y="609600"/>
            <a:ext cx="1375611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Where used</a:t>
            </a:r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Very useful to describe a set of strings having certain patterns.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UNIX, rm *.c   🡪 removes all files ending with .c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Lex, a tool used in compiler generators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grep, awk  available utilities in UNIX use regular expressions.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Meaning …</a:t>
            </a: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0  means the language  {0}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 means {1}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819400"/>
            <a:ext cx="4733925" cy="742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400" y="3657600"/>
            <a:ext cx="2551019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199" y="4267200"/>
            <a:ext cx="6218321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3400" y="5638800"/>
            <a:ext cx="3200400" cy="66518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Inductive Definition</a:t>
            </a:r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524000"/>
            <a:ext cx="8502584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Don’t confuse between null string and null set</a:t>
            </a:r>
            <a:endParaRPr sz="3959"/>
          </a:p>
        </p:txBody>
      </p:sp>
      <p:sp>
        <p:nvSpPr>
          <p:cNvPr id="133" name="Google Shape;133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819400"/>
            <a:ext cx="8621583" cy="10763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40" name="Google Shape;140;p9"/>
          <p:cNvSpPr txBox="1">
            <a:spLocks noGrp="1"/>
          </p:cNvSpPr>
          <p:nvPr>
            <p:ph type="body" idx="1"/>
          </p:nvPr>
        </p:nvSpPr>
        <p:spPr>
          <a:xfrm>
            <a:off x="457200" y="15903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Precedence is     *, ◦, U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So,  aUb*  is different from </a:t>
            </a:r>
            <a:r>
              <a:rPr lang="en-US" sz="2960">
                <a:solidFill>
                  <a:srgbClr val="FF0000"/>
                </a:solidFill>
              </a:rPr>
              <a:t>(aUb)*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           aUb*  =   (a U (b)*)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aUb*c is same as   aU(b*c)</a:t>
            </a:r>
            <a:endParaRPr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ts val="2960"/>
              <a:buChar char="•"/>
            </a:pPr>
            <a:r>
              <a:rPr lang="en-US" sz="2960">
                <a:solidFill>
                  <a:srgbClr val="FF0000"/>
                </a:solidFill>
              </a:rPr>
              <a:t>Many authors use + for U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FF0000"/>
              </a:buClr>
              <a:buSzPts val="2590"/>
              <a:buNone/>
            </a:pPr>
            <a:r>
              <a:rPr lang="en-US" sz="2590">
                <a:solidFill>
                  <a:srgbClr val="FF0000"/>
                </a:solidFill>
              </a:rPr>
              <a:t>So,    aUb    =   a+b      But + is overloaded.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FF0000"/>
              </a:buClr>
              <a:buSzPts val="2590"/>
              <a:buNone/>
            </a:pPr>
            <a:r>
              <a:rPr lang="en-US" sz="2590">
                <a:solidFill>
                  <a:srgbClr val="FF0000"/>
                </a:solidFill>
              </a:rPr>
              <a:t>Sipser reserved the +  to mean only one thing.</a:t>
            </a:r>
            <a:endParaRPr sz="2590">
              <a:solidFill>
                <a:srgbClr val="FF0000"/>
              </a:solidFill>
            </a:endParaRPr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399" y="762000"/>
            <a:ext cx="8382001" cy="6307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767</Words>
  <Application>Microsoft Office PowerPoint</Application>
  <PresentationFormat>On-screen Show (4:3)</PresentationFormat>
  <Paragraphs>129</Paragraphs>
  <Slides>49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Some non-regular languages we already know are:</vt:lpstr>
      <vt:lpstr>Some non-regular languages we already know are:</vt:lpstr>
      <vt:lpstr>Regular Expressions</vt:lpstr>
      <vt:lpstr>PowerPoint Presentation</vt:lpstr>
      <vt:lpstr>Where used</vt:lpstr>
      <vt:lpstr>Meaning …</vt:lpstr>
      <vt:lpstr>Inductive Definition</vt:lpstr>
      <vt:lpstr>Don’t confuse between null string and null set</vt:lpstr>
      <vt:lpstr>PowerPoint Presentation</vt:lpstr>
      <vt:lpstr>+   (positive closure)</vt:lpstr>
      <vt:lpstr>PowerPoint Presentation</vt:lpstr>
      <vt:lpstr>PowerPoint Presentation</vt:lpstr>
      <vt:lpstr>Can you describe the language?</vt:lpstr>
      <vt:lpstr>Can you describe the language?</vt:lpstr>
      <vt:lpstr>Can you describe the language?</vt:lpstr>
      <vt:lpstr>PowerPoint Presentation</vt:lpstr>
      <vt:lpstr>Understood?</vt:lpstr>
      <vt:lpstr>Understood?</vt:lpstr>
      <vt:lpstr>Compilers -- Tokens</vt:lpstr>
      <vt:lpstr>Equivalence of RE with DFA/NFA</vt:lpstr>
      <vt:lpstr>Proof has two directions</vt:lpstr>
      <vt:lpstr>To Show</vt:lpstr>
      <vt:lpstr>Inductive Definition of RE</vt:lpstr>
      <vt:lpstr>PowerPoint Presentation</vt:lpstr>
      <vt:lpstr>PowerPoint Presentation</vt:lpstr>
      <vt:lpstr>PowerPoint Presentation</vt:lpstr>
      <vt:lpstr>Equivalence between RE and DFA/NFA</vt:lpstr>
      <vt:lpstr>DFA/NFA 🡺RE</vt:lpstr>
      <vt:lpstr>PowerPoint Presentation</vt:lpstr>
      <vt:lpstr>GNFA should -</vt:lpstr>
      <vt:lpstr>What we do?</vt:lpstr>
      <vt:lpstr>What we do?</vt:lpstr>
      <vt:lpstr>PowerPoint Presentation</vt:lpstr>
      <vt:lpstr>Example 1</vt:lpstr>
      <vt:lpstr>Example 2</vt:lpstr>
      <vt:lpstr>Example 2…</vt:lpstr>
      <vt:lpstr>Example 2…</vt:lpstr>
      <vt:lpstr>Example 2…</vt:lpstr>
      <vt:lpstr>Laws concerning R.E.</vt:lpstr>
      <vt:lpstr>Algebric Laws for Regular Expressions</vt:lpstr>
      <vt:lpstr>Identities and Annihalors</vt:lpstr>
      <vt:lpstr>Idempotent Laws</vt:lpstr>
      <vt:lpstr>How to prove?</vt:lpstr>
      <vt:lpstr>Assuming only three regular operators, viz., +, . * are only used.</vt:lpstr>
      <vt:lpstr>Concretizing a r.e.</vt:lpstr>
      <vt:lpstr>PowerPoint Presentation</vt:lpstr>
      <vt:lpstr>PowerPoint Presentation</vt:lpstr>
      <vt:lpstr>PowerPoint Presentation</vt:lpstr>
      <vt:lpstr>Don’t use operators beyond +,.,*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non-regular languages we already know are:</dc:title>
  <dc:creator>viswanath</dc:creator>
  <cp:lastModifiedBy>DR Kamalkanth</cp:lastModifiedBy>
  <cp:revision>1</cp:revision>
  <dcterms:created xsi:type="dcterms:W3CDTF">2006-08-16T00:00:00Z</dcterms:created>
  <dcterms:modified xsi:type="dcterms:W3CDTF">2023-01-20T09:39:51Z</dcterms:modified>
</cp:coreProperties>
</file>