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301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303" r:id="rId19"/>
    <p:sldId id="304" r:id="rId20"/>
    <p:sldId id="305" r:id="rId21"/>
    <p:sldId id="306" r:id="rId22"/>
    <p:sldId id="307" r:id="rId23"/>
    <p:sldId id="270" r:id="rId24"/>
    <p:sldId id="269" r:id="rId25"/>
    <p:sldId id="274" r:id="rId26"/>
    <p:sldId id="275" r:id="rId27"/>
    <p:sldId id="276" r:id="rId28"/>
    <p:sldId id="277" r:id="rId29"/>
    <p:sldId id="278" r:id="rId30"/>
    <p:sldId id="298" r:id="rId31"/>
    <p:sldId id="299" r:id="rId32"/>
    <p:sldId id="300" r:id="rId33"/>
    <p:sldId id="279" r:id="rId34"/>
    <p:sldId id="280" r:id="rId35"/>
    <p:sldId id="281" r:id="rId36"/>
    <p:sldId id="282" r:id="rId37"/>
    <p:sldId id="285" r:id="rId38"/>
    <p:sldId id="284" r:id="rId39"/>
    <p:sldId id="287" r:id="rId40"/>
    <p:sldId id="286" r:id="rId41"/>
    <p:sldId id="288" r:id="rId42"/>
    <p:sldId id="289" r:id="rId43"/>
    <p:sldId id="290" r:id="rId44"/>
    <p:sldId id="291" r:id="rId45"/>
    <p:sldId id="292" r:id="rId46"/>
    <p:sldId id="283" r:id="rId47"/>
    <p:sldId id="293" r:id="rId48"/>
    <p:sldId id="294" r:id="rId49"/>
    <p:sldId id="296" r:id="rId50"/>
    <p:sldId id="295" r:id="rId51"/>
    <p:sldId id="297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gordon.edu/courses/cps220/Notes/nonregular_langu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Nonregular</a:t>
            </a:r>
            <a:r>
              <a:rPr lang="en-US" dirty="0" smtClean="0"/>
              <a:t>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Nonregular</a:t>
            </a:r>
            <a:r>
              <a:rPr lang="en-US" dirty="0" smtClean="0"/>
              <a:t> examples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But, the following is regular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1600" dirty="0">
                <a:hlinkClick r:id="rId2"/>
              </a:rPr>
              <a:t>http://www.cs.gordon.edu/courses/cps220/Notes/nonregular_languages</a:t>
            </a:r>
            <a:endParaRPr lang="en-US" sz="1600" dirty="0" smtClean="0"/>
          </a:p>
          <a:p>
            <a:pPr lvl="3"/>
            <a:r>
              <a:rPr lang="en-US" dirty="0" smtClean="0"/>
              <a:t>Follow the above URL for an answer to show D is regular.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438400"/>
            <a:ext cx="508752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800600"/>
            <a:ext cx="768407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140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any DFA, 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 = xyz </a:t>
            </a:r>
            <a:r>
              <a:rPr lang="en-US" dirty="0" smtClean="0"/>
              <a:t>is “long enough”, then such a loop must occur.  </a:t>
            </a:r>
            <a:r>
              <a:rPr lang="en-US" dirty="0" smtClean="0">
                <a:solidFill>
                  <a:srgbClr val="002060"/>
                </a:solidFill>
              </a:rPr>
              <a:t>Why?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498510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Pigeonhole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276600"/>
            <a:ext cx="8319644" cy="338137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228600"/>
            <a:ext cx="3686175" cy="29658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290763"/>
            <a:ext cx="77152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6853238" cy="214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810"/>
            <a:ext cx="8229600" cy="144758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77152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 of Pumping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</a:t>
            </a:r>
            <a:r>
              <a:rPr lang="en-US" b="1" dirty="0" smtClean="0"/>
              <a:t>a</a:t>
            </a:r>
            <a:r>
              <a:rPr lang="en-US" dirty="0" smtClean="0"/>
              <a:t> string </a:t>
            </a:r>
            <a:r>
              <a:rPr lang="en-US" i="1" dirty="0" smtClean="0"/>
              <a:t>w</a:t>
            </a:r>
            <a:r>
              <a:rPr lang="en-US" dirty="0" smtClean="0"/>
              <a:t> in </a:t>
            </a:r>
            <a:r>
              <a:rPr lang="en-US" i="1" dirty="0" smtClean="0"/>
              <a:t>L</a:t>
            </a:r>
            <a:r>
              <a:rPr lang="en-US" dirty="0" smtClean="0"/>
              <a:t> which of length </a:t>
            </a:r>
            <a:r>
              <a:rPr lang="en-US" dirty="0" err="1" smtClean="0"/>
              <a:t>atleast</a:t>
            </a:r>
            <a:r>
              <a:rPr lang="en-US" dirty="0" smtClean="0"/>
              <a:t> of the pumping length </a:t>
            </a:r>
            <a:r>
              <a:rPr lang="en-US" i="1" dirty="0" smtClean="0"/>
              <a:t>(p)</a:t>
            </a:r>
            <a:r>
              <a:rPr lang="en-US" dirty="0" smtClean="0"/>
              <a:t>, where </a:t>
            </a:r>
            <a:r>
              <a:rPr lang="en-US" b="1" dirty="0" smtClean="0"/>
              <a:t>every</a:t>
            </a:r>
            <a:r>
              <a:rPr lang="en-US" dirty="0" smtClean="0"/>
              <a:t> division of </a:t>
            </a:r>
            <a:r>
              <a:rPr lang="en-US" i="1" dirty="0" smtClean="0"/>
              <a:t>w</a:t>
            </a:r>
            <a:r>
              <a:rPr lang="en-US" dirty="0" smtClean="0"/>
              <a:t> into </a:t>
            </a:r>
            <a:r>
              <a:rPr lang="en-US" i="1" dirty="0" smtClean="0"/>
              <a:t>xyz</a:t>
            </a:r>
            <a:r>
              <a:rPr lang="en-US" dirty="0" smtClean="0"/>
              <a:t> fails to satisfy at-least </a:t>
            </a:r>
            <a:r>
              <a:rPr lang="en-US" b="1" dirty="0" smtClean="0"/>
              <a:t>one</a:t>
            </a:r>
            <a:r>
              <a:rPr lang="en-US" dirty="0" smtClean="0"/>
              <a:t> of the following –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|y|</a:t>
            </a:r>
            <a:r>
              <a:rPr lang="en-US" i="1" dirty="0" smtClean="0"/>
              <a:t> ≠ 0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|</a:t>
            </a:r>
            <a:r>
              <a:rPr lang="en-US" dirty="0" err="1" smtClean="0"/>
              <a:t>xy</a:t>
            </a:r>
            <a:r>
              <a:rPr lang="en-US" dirty="0" smtClean="0"/>
              <a:t>| </a:t>
            </a:r>
            <a:r>
              <a:rPr lang="en-US" i="1" dirty="0" smtClean="0"/>
              <a:t>≤ p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 smtClean="0"/>
              <a:t> </a:t>
            </a:r>
            <a:r>
              <a:rPr lang="en-US" dirty="0" smtClean="0"/>
              <a:t>x y</a:t>
            </a:r>
            <a:r>
              <a:rPr lang="en-US" baseline="30000" dirty="0" smtClean="0"/>
              <a:t>i</a:t>
            </a:r>
            <a:r>
              <a:rPr lang="en-US" dirty="0" smtClean="0"/>
              <a:t> z  is in L for all </a:t>
            </a:r>
            <a:r>
              <a:rPr lang="en-US" dirty="0" err="1" smtClean="0"/>
              <a:t>i</a:t>
            </a:r>
            <a:r>
              <a:rPr lang="en-US" dirty="0" smtClean="0"/>
              <a:t> in {0,1,2,…}.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Negation of Pumping Lemma</a:t>
            </a:r>
            <a:br>
              <a:rPr lang="en-US" dirty="0" smtClean="0"/>
            </a:br>
            <a:r>
              <a:rPr lang="en-US" dirty="0" smtClean="0"/>
              <a:t>(we  simplify)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</a:t>
            </a:r>
            <a:r>
              <a:rPr lang="en-US" b="1" dirty="0" smtClean="0"/>
              <a:t>a</a:t>
            </a:r>
            <a:r>
              <a:rPr lang="en-US" dirty="0" smtClean="0"/>
              <a:t> string </a:t>
            </a:r>
            <a:r>
              <a:rPr lang="en-US" i="1" dirty="0" smtClean="0"/>
              <a:t>w</a:t>
            </a:r>
            <a:r>
              <a:rPr lang="en-US" dirty="0" smtClean="0"/>
              <a:t> in </a:t>
            </a:r>
            <a:r>
              <a:rPr lang="en-US" i="1" dirty="0" smtClean="0"/>
              <a:t>L</a:t>
            </a:r>
            <a:r>
              <a:rPr lang="en-US" dirty="0" smtClean="0"/>
              <a:t> which of length </a:t>
            </a:r>
            <a:r>
              <a:rPr lang="en-US" dirty="0" err="1" smtClean="0"/>
              <a:t>atleast</a:t>
            </a:r>
            <a:r>
              <a:rPr lang="en-US" dirty="0" smtClean="0"/>
              <a:t> of the pumping length </a:t>
            </a:r>
            <a:r>
              <a:rPr lang="en-US" i="1" dirty="0" smtClean="0"/>
              <a:t>(p)</a:t>
            </a:r>
            <a:r>
              <a:rPr lang="en-US" dirty="0" smtClean="0"/>
              <a:t>, where </a:t>
            </a:r>
            <a:r>
              <a:rPr lang="en-US" b="1" dirty="0" smtClean="0"/>
              <a:t>every</a:t>
            </a:r>
            <a:r>
              <a:rPr lang="en-US" dirty="0" smtClean="0"/>
              <a:t> division of </a:t>
            </a:r>
            <a:r>
              <a:rPr lang="en-US" i="1" dirty="0" smtClean="0"/>
              <a:t>w</a:t>
            </a:r>
            <a:r>
              <a:rPr lang="en-US" dirty="0" smtClean="0"/>
              <a:t> into </a:t>
            </a:r>
            <a:r>
              <a:rPr lang="en-US" i="1" dirty="0" smtClean="0"/>
              <a:t>xyz</a:t>
            </a:r>
            <a:r>
              <a:rPr lang="en-US" dirty="0" smtClean="0"/>
              <a:t> that obeys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|y| ≠ 0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|</a:t>
            </a:r>
            <a:r>
              <a:rPr lang="en-US" dirty="0" err="1" smtClean="0"/>
              <a:t>xy</a:t>
            </a:r>
            <a:r>
              <a:rPr lang="en-US" dirty="0" smtClean="0"/>
              <a:t>| ≤ p</a:t>
            </a:r>
          </a:p>
          <a:p>
            <a:pPr lvl="1">
              <a:buNone/>
            </a:pPr>
            <a:r>
              <a:rPr lang="en-US" dirty="0" smtClean="0"/>
              <a:t>Fails to satisfy the following for at-least one </a:t>
            </a:r>
            <a:r>
              <a:rPr lang="en-US" i="1" dirty="0" err="1" smtClean="0"/>
              <a:t>i</a:t>
            </a:r>
            <a:r>
              <a:rPr lang="en-US" i="1" dirty="0" smtClean="0"/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 smtClean="0"/>
              <a:t> x y</a:t>
            </a:r>
            <a:r>
              <a:rPr lang="en-US" i="1" baseline="30000" dirty="0" smtClean="0"/>
              <a:t>i</a:t>
            </a:r>
            <a:r>
              <a:rPr lang="en-US" i="1" dirty="0" smtClean="0"/>
              <a:t> z</a:t>
            </a:r>
            <a:r>
              <a:rPr lang="en-US" dirty="0" smtClean="0"/>
              <a:t>  is in </a:t>
            </a:r>
            <a:r>
              <a:rPr lang="en-US" i="1" dirty="0" smtClean="0"/>
              <a:t>L</a:t>
            </a:r>
            <a:r>
              <a:rPr lang="en-US" dirty="0" smtClean="0"/>
              <a:t> for all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i="1" dirty="0" smtClean="0"/>
              <a:t>{0,1,2,…}.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71151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71151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8" y="1600200"/>
            <a:ext cx="57912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273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71151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8" y="1600200"/>
            <a:ext cx="57912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8" y="3325228"/>
            <a:ext cx="69723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8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show that a given language is </a:t>
            </a:r>
            <a:r>
              <a:rPr lang="en-US" dirty="0" err="1" smtClean="0"/>
              <a:t>nonregular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some sense, we need to prove that No DFA is possible to recognize the language.</a:t>
            </a:r>
          </a:p>
          <a:p>
            <a:r>
              <a:rPr lang="en-US" dirty="0" smtClean="0"/>
              <a:t>How we do this?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71151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8" y="1600200"/>
            <a:ext cx="57912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8" y="3325228"/>
            <a:ext cx="69723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37" y="3926707"/>
            <a:ext cx="42767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3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71151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8" y="1600200"/>
            <a:ext cx="57912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8" y="3325228"/>
            <a:ext cx="69723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37" y="3926707"/>
            <a:ext cx="42767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65341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22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71151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8" y="1600200"/>
            <a:ext cx="57912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8" y="3325228"/>
            <a:ext cx="69723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37" y="3926707"/>
            <a:ext cx="42767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65341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37" y="5620753"/>
            <a:ext cx="63246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226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352800"/>
            <a:ext cx="8238449" cy="32575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"/>
            <a:ext cx="6857999" cy="323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choice for the string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22007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are all nonregular.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Can you prove for each of these that PL fails.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724025"/>
            <a:ext cx="80962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There are two mistakes.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05492"/>
            <a:ext cx="846058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Mistakes.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63436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Mistakes.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 smtClean="0"/>
                  <a:t>If you want to show that Pumping Lemma is true, then you have to show for all strings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 smtClean="0"/>
                  <a:t>,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IN" sz="2000" b="0" i="1" smtClean="0">
                        <a:latin typeface="Cambria Math"/>
                      </a:rPr>
                      <m:t>≥</m:t>
                    </m:r>
                    <m:r>
                      <a:rPr lang="en-IN" sz="20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, s can be divided in to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𝑥𝑦𝑧</m:t>
                    </m:r>
                  </m:oMath>
                </a14:m>
                <a:r>
                  <a:rPr lang="en-US" sz="2000" dirty="0" smtClean="0"/>
                  <a:t>, satisfying the three conditions. Just showing it for one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 smtClean="0"/>
                  <a:t> is not enough.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Note, on the </a:t>
                </a:r>
                <a:r>
                  <a:rPr lang="en-US" sz="2000" dirty="0" err="1" smtClean="0"/>
                  <a:t>otherhand</a:t>
                </a:r>
                <a:r>
                  <a:rPr lang="en-US" sz="2000" dirty="0" smtClean="0"/>
                  <a:t>, to show that Pumping Lemma is false, you can choose just one string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 smtClean="0"/>
                  <a:t> whose length is at-least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, but, now, for every division of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 smtClean="0"/>
                  <a:t> in to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𝑥𝑦𝑧</m:t>
                    </m:r>
                  </m:oMath>
                </a14:m>
                <a:r>
                  <a:rPr lang="en-US" sz="2000" dirty="0" smtClean="0"/>
                  <a:t>, at-least one of the three conditions is not satisfied.</a:t>
                </a: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But, the serious mistake is, you have not learnt the moral.</a:t>
                </a:r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Never use PL to show that a language is regular.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348" r="-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of primes – a nonregular language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be the pumping length.</a:t>
                </a:r>
              </a:p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𝑠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prime and 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≥</m:t>
                    </m:r>
                    <m:r>
                      <a:rPr lang="en-I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IN" b="0" dirty="0" smtClean="0"/>
                  <a:t>, represents a prime number.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properties can help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 is regular =&gt; L obeys “Pumping Lemma”</a:t>
            </a:r>
          </a:p>
          <a:p>
            <a:r>
              <a:rPr lang="en-US" dirty="0" smtClean="0"/>
              <a:t>DFA must have finite number of states.</a:t>
            </a:r>
          </a:p>
          <a:p>
            <a:pPr lvl="1"/>
            <a:r>
              <a:rPr lang="en-US" dirty="0" smtClean="0"/>
              <a:t>For the given L, we need infinite number of states in the DFA.</a:t>
            </a:r>
          </a:p>
          <a:p>
            <a:pPr lvl="1"/>
            <a:r>
              <a:rPr lang="en-US" dirty="0" smtClean="0"/>
              <a:t>Myhill-Nerode Theorem (Gives a </a:t>
            </a:r>
            <a:r>
              <a:rPr lang="en-US" dirty="0" smtClean="0">
                <a:solidFill>
                  <a:srgbClr val="002060"/>
                </a:solidFill>
              </a:rPr>
              <a:t>necessary and sufficient</a:t>
            </a:r>
            <a:r>
              <a:rPr lang="en-US" dirty="0" smtClean="0"/>
              <a:t> condition for regular languages).</a:t>
            </a:r>
          </a:p>
          <a:p>
            <a:r>
              <a:rPr lang="en-US" dirty="0" smtClean="0"/>
              <a:t>There are other ways …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of primes – a nonregular language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be the pumping length.</a:t>
                </a:r>
              </a:p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𝑠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prime and 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≥</m:t>
                    </m:r>
                    <m:r>
                      <a:rPr lang="en-I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IN" dirty="0"/>
                  <a:t>, represents a prime number</a:t>
                </a:r>
                <a:r>
                  <a:rPr lang="en-IN" dirty="0" smtClean="0"/>
                  <a:t>.</a:t>
                </a:r>
                <a:endParaRPr lang="en-IN" b="0" dirty="0" smtClean="0"/>
              </a:p>
              <a:p>
                <a:r>
                  <a:rPr lang="en-US" dirty="0" smtClean="0"/>
                  <a:t>Now, let us divide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𝑠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  <m:r>
                          <a:rPr lang="en-IN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𝑦</m:t>
                    </m:r>
                    <m:r>
                      <a:rPr lang="en-IN" b="0" i="1" smtClean="0">
                        <a:latin typeface="Cambria Math"/>
                      </a:rPr>
                      <m:t>&gt;0, </m:t>
                    </m:r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+</m:t>
                    </m:r>
                    <m:r>
                      <a:rPr lang="en-IN" b="0" i="1" smtClean="0">
                        <a:latin typeface="Cambria Math"/>
                      </a:rPr>
                      <m:t>𝑦</m:t>
                    </m:r>
                    <m:r>
                      <a:rPr lang="en-IN" b="0" i="1" smtClean="0">
                        <a:latin typeface="Cambria Math"/>
                      </a:rPr>
                      <m:t>≤</m:t>
                    </m:r>
                    <m:r>
                      <a:rPr lang="en-IN" b="0" i="1" smtClean="0">
                        <a:latin typeface="Cambria Math"/>
                      </a:rPr>
                      <m:t>𝑝</m:t>
                    </m:r>
                    <m:r>
                      <a:rPr lang="en-IN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of primes – a nonregular language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be the pumping length.</a:t>
                </a:r>
              </a:p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𝑠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prime and 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≥</m:t>
                    </m:r>
                    <m:r>
                      <a:rPr lang="en-I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IN" dirty="0"/>
                  <a:t>, represents a prime number</a:t>
                </a:r>
                <a:r>
                  <a:rPr lang="en-IN" dirty="0" smtClean="0"/>
                  <a:t>.</a:t>
                </a:r>
                <a:endParaRPr lang="en-IN" b="0" dirty="0" smtClean="0"/>
              </a:p>
              <a:p>
                <a:r>
                  <a:rPr lang="en-US" dirty="0" smtClean="0"/>
                  <a:t>Now, let us divide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𝑠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  <m:r>
                          <a:rPr lang="en-IN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𝑦</m:t>
                    </m:r>
                    <m:r>
                      <a:rPr lang="en-IN" b="0" i="1" smtClean="0">
                        <a:latin typeface="Cambria Math"/>
                      </a:rPr>
                      <m:t>&gt;0, </m:t>
                    </m:r>
                    <m:r>
                      <a:rPr lang="en-IN" b="0" i="1" smtClean="0">
                        <a:latin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</a:rPr>
                      <m:t>+</m:t>
                    </m:r>
                    <m:r>
                      <a:rPr lang="en-IN" b="0" i="1" smtClean="0">
                        <a:latin typeface="Cambria Math"/>
                      </a:rPr>
                      <m:t>𝑦</m:t>
                    </m:r>
                    <m:r>
                      <a:rPr lang="en-IN" b="0" i="1" smtClean="0">
                        <a:latin typeface="Cambria Math"/>
                      </a:rPr>
                      <m:t>≤</m:t>
                    </m:r>
                    <m:r>
                      <a:rPr lang="en-IN" b="0" i="1" smtClean="0">
                        <a:latin typeface="Cambria Math"/>
                      </a:rPr>
                      <m:t>𝑝</m:t>
                    </m:r>
                    <m:r>
                      <a:rPr lang="en-IN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𝑖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+1.</m:t>
                    </m:r>
                  </m:oMath>
                </a14:m>
                <a:endParaRPr lang="en-IN" b="0" dirty="0" smtClean="0"/>
              </a:p>
              <a:p>
                <a:r>
                  <a:rPr lang="en-US" dirty="0" smtClean="0"/>
                  <a:t>We show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I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IN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0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  <m:r>
                          <a:rPr lang="en-IN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does not represent a prime number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b="-22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2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I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𝑛</m:t>
                        </m:r>
                        <m: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i="1">
                            <a:latin typeface="Cambria Math"/>
                          </a:rPr>
                          <m:t>𝑥</m:t>
                        </m:r>
                        <m: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i="1">
                            <a:latin typeface="Cambria Math"/>
                          </a:rPr>
                          <m:t>𝑦</m:t>
                        </m:r>
                        <m:r>
                          <a:rPr lang="en-IN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IN" b="0" i="0" smtClean="0">
                        <a:latin typeface="Cambria Math"/>
                      </a:rPr>
                      <m:t>  =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0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</a:rPr>
                          <m:t>+</m:t>
                        </m:r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+</m:t>
                        </m:r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</m:sup>
                    </m:sSup>
                  </m:oMath>
                </a14:m>
                <a:endParaRPr lang="en-I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IN" b="0" dirty="0" smtClean="0"/>
                  <a:t> 			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𝑦</m:t>
                        </m:r>
                        <m:r>
                          <a:rPr lang="en-IN" b="0" i="1" smtClean="0">
                            <a:latin typeface="Cambria Math"/>
                          </a:rPr>
                          <m:t>+1)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9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5171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5171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514600"/>
            <a:ext cx="6629400" cy="252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5171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514600"/>
            <a:ext cx="6629400" cy="252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181600"/>
            <a:ext cx="618622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An easy way to show                 is nonregular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609600"/>
            <a:ext cx="156256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54292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prove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4100513" cy="254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or disprove: “every finite language is regular”.</a:t>
            </a:r>
          </a:p>
          <a:p>
            <a:endParaRPr lang="en-US" dirty="0" smtClean="0"/>
          </a:p>
          <a:p>
            <a:r>
              <a:rPr lang="en-US" dirty="0" smtClean="0"/>
              <a:t>Prove or disprove:  “every infinite language is nonregular”.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or disprove: “every finite language is regular”.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True. We can build a NFA.</a:t>
            </a:r>
          </a:p>
          <a:p>
            <a:r>
              <a:rPr lang="en-US" dirty="0" smtClean="0"/>
              <a:t>Prove or disprove:  “every infinite language is nonregular”.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False.  Counter example is:  a*b*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Pumping Lemma is useful to show that L is </a:t>
            </a:r>
            <a:r>
              <a:rPr lang="en-US" dirty="0" err="1" smtClean="0"/>
              <a:t>nonregular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It cannot be used to show that L is regular.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Why?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or disprove :  “nonregular languages are closed under union”.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or disprove :  “nonregular languages are closed under union”.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False.  </a:t>
            </a:r>
          </a:p>
          <a:p>
            <a:r>
              <a:rPr lang="en-US" dirty="0" smtClean="0"/>
              <a:t>Counter example: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038600"/>
            <a:ext cx="669780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or disprove :  “nonregular languages are closed under intersection”.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or disprove :  “nonregular languages are closed under intersection”.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False.</a:t>
            </a:r>
          </a:p>
          <a:p>
            <a:r>
              <a:rPr lang="en-US" dirty="0" smtClean="0"/>
              <a:t>Counter example: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962400"/>
            <a:ext cx="5781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or disprove : “nonregular languages are closed under complementation”.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or disprove : “nonregular languages are closed under complementation”.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True.</a:t>
            </a:r>
          </a:p>
          <a:p>
            <a:r>
              <a:rPr lang="en-US" dirty="0" smtClean="0"/>
              <a:t>Proof: [by contradiction] using the fact that regular languages are closed under complementation.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nonregular language that satisfies the pumping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44589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 of nonregular language that satisfies the pumping lemma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2999"/>
            <a:ext cx="5257800" cy="26365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127" y="4114800"/>
            <a:ext cx="891195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nonregular language that satisfies the pumping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743200"/>
            <a:ext cx="9144001" cy="355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76400"/>
            <a:ext cx="47952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Yet another language that is </a:t>
            </a:r>
            <a:r>
              <a:rPr lang="en-US" sz="3600" dirty="0" err="1" smtClean="0"/>
              <a:t>nonregular</a:t>
            </a:r>
            <a:r>
              <a:rPr lang="en-US" sz="3600" dirty="0" smtClean="0"/>
              <a:t>, but for which PL is satisfied.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language is very similar to the previous one.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⇒(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}.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0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necessary vs suffici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81000"/>
            <a:ext cx="63246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Important Other way of showing that a language is </a:t>
            </a:r>
            <a:r>
              <a:rPr lang="en-US" dirty="0" err="1" smtClean="0"/>
              <a:t>nonregular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</a:t>
            </a:r>
            <a:r>
              <a:rPr lang="en-US" dirty="0" err="1" smtClean="0"/>
              <a:t>Myhill-Nerode</a:t>
            </a:r>
            <a:r>
              <a:rPr lang="en-US" dirty="0" smtClean="0"/>
              <a:t> Theorem</a:t>
            </a:r>
          </a:p>
          <a:p>
            <a:pPr lvl="1"/>
            <a:r>
              <a:rPr lang="en-US" dirty="0" smtClean="0"/>
              <a:t>DFA or NFA for a regular language must have finite number of states.</a:t>
            </a:r>
          </a:p>
          <a:p>
            <a:pPr lvl="1"/>
            <a:r>
              <a:rPr lang="en-US" dirty="0" smtClean="0"/>
              <a:t>If you show that infinite number of states are needed, then it is equivalent to showing that the language in </a:t>
            </a:r>
            <a:r>
              <a:rPr lang="en-US" dirty="0" err="1" smtClean="0"/>
              <a:t>nonregular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Apart from this, </a:t>
            </a:r>
            <a:r>
              <a:rPr lang="en-US" dirty="0" err="1" smtClean="0">
                <a:solidFill>
                  <a:schemeClr val="tx2"/>
                </a:solidFill>
              </a:rPr>
              <a:t>Myhill-Nerode</a:t>
            </a:r>
            <a:r>
              <a:rPr lang="en-US" dirty="0" smtClean="0">
                <a:solidFill>
                  <a:schemeClr val="tx2"/>
                </a:solidFill>
              </a:rPr>
              <a:t> theorem has one important application, viz., minimization of a DFA.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Myhill-Nerode</a:t>
            </a:r>
            <a:r>
              <a:rPr lang="en-US" dirty="0" smtClean="0"/>
              <a:t> Theorem is much more than the Pumping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Myhill-Nerode</a:t>
            </a:r>
            <a:r>
              <a:rPr lang="en-US" dirty="0" smtClean="0"/>
              <a:t> theorem can be used to show that a language is regular also. </a:t>
            </a:r>
            <a:r>
              <a:rPr lang="en-US" dirty="0" smtClean="0">
                <a:solidFill>
                  <a:schemeClr val="tx2"/>
                </a:solidFill>
              </a:rPr>
              <a:t>Of course it can be used to show that a language is </a:t>
            </a:r>
            <a:r>
              <a:rPr lang="en-US" dirty="0" err="1" smtClean="0">
                <a:solidFill>
                  <a:schemeClr val="tx2"/>
                </a:solidFill>
              </a:rPr>
              <a:t>nonregular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</a:p>
          <a:p>
            <a:pPr lvl="1"/>
            <a:r>
              <a:rPr lang="en-US" dirty="0" smtClean="0"/>
              <a:t>This gives a necessary and sufficient condition for a language being regular.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Note, the pumping lemma, on the </a:t>
            </a:r>
            <a:r>
              <a:rPr lang="en-US" dirty="0" err="1" smtClean="0">
                <a:solidFill>
                  <a:srgbClr val="FF0000"/>
                </a:solidFill>
              </a:rPr>
              <a:t>otherhand</a:t>
            </a:r>
            <a:r>
              <a:rPr lang="en-US" dirty="0" smtClean="0">
                <a:solidFill>
                  <a:srgbClr val="FF0000"/>
                </a:solidFill>
              </a:rPr>
              <a:t> can be used only to show that a language is </a:t>
            </a:r>
            <a:r>
              <a:rPr lang="en-US" dirty="0" err="1" smtClean="0">
                <a:solidFill>
                  <a:srgbClr val="FF0000"/>
                </a:solidFill>
              </a:rPr>
              <a:t>nonregular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Pumping lemma should not be used to show that a language is regular.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Reading Assignment – From </a:t>
            </a:r>
            <a:r>
              <a:rPr lang="en-US" dirty="0" err="1" smtClean="0">
                <a:solidFill>
                  <a:srgbClr val="FF0000"/>
                </a:solidFill>
              </a:rPr>
              <a:t>Sipser’s</a:t>
            </a:r>
            <a:r>
              <a:rPr lang="en-US" dirty="0" smtClean="0">
                <a:solidFill>
                  <a:srgbClr val="FF0000"/>
                </a:solidFill>
              </a:rPr>
              <a:t> book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99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57" y="4191000"/>
            <a:ext cx="846738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69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A =&gt; B   ( A being true is a sufficient condition 		for B to be true)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If A is true, we know B is true.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If A is false, what about B? </a:t>
            </a:r>
          </a:p>
          <a:p>
            <a:r>
              <a:rPr lang="en-US" dirty="0" smtClean="0"/>
              <a:t>A &lt;= B  	(A being true is a necessary condition 		for B to be true)</a:t>
            </a:r>
          </a:p>
          <a:p>
            <a:pPr lvl="1"/>
            <a:r>
              <a:rPr lang="en-US" dirty="0" smtClean="0"/>
              <a:t>If A is false, we know B is false.</a:t>
            </a:r>
          </a:p>
          <a:p>
            <a:pPr lvl="1"/>
            <a:r>
              <a:rPr lang="en-US" dirty="0" smtClean="0"/>
              <a:t>If A is true, what about B?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 =&gt; B   ( A being true is a sufficient condition 		for B to be true)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If A is true, we know B is true.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If A is false, what about B? </a:t>
            </a:r>
          </a:p>
          <a:p>
            <a:pPr lvl="1"/>
            <a:r>
              <a:rPr lang="en-US" dirty="0" smtClean="0"/>
              <a:t>If B is false, then what about A?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 is regular =&gt; L obeys “Pumping Lemma”</a:t>
            </a:r>
          </a:p>
          <a:p>
            <a:r>
              <a:rPr lang="en-US" dirty="0" smtClean="0"/>
              <a:t>If L fails to obey “Pumping Lemma” then L is </a:t>
            </a:r>
            <a:r>
              <a:rPr lang="en-US" dirty="0" err="1" smtClean="0"/>
              <a:t>nonregular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Moral of the story: </a:t>
            </a:r>
            <a:r>
              <a:rPr lang="en-US" dirty="0" smtClean="0"/>
              <a:t>Never use Pumping Lemma to prove that L is regular.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Nonregular</a:t>
            </a:r>
            <a:r>
              <a:rPr lang="en-US" dirty="0" smtClean="0"/>
              <a:t> examples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But, the following is regular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38400"/>
            <a:ext cx="508752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800600"/>
            <a:ext cx="768407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1189</Words>
  <Application>Microsoft Office PowerPoint</Application>
  <PresentationFormat>On-screen Show (4:3)</PresentationFormat>
  <Paragraphs>154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Nonregular Languages</vt:lpstr>
      <vt:lpstr>PowerPoint Presentation</vt:lpstr>
      <vt:lpstr>Some properties can help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Pumping Lemma </vt:lpstr>
      <vt:lpstr>Pigeonhole Principle</vt:lpstr>
      <vt:lpstr>Pumping Lemma</vt:lpstr>
      <vt:lpstr>PowerPoint Presentation</vt:lpstr>
      <vt:lpstr>Negation of Pumping Lemma</vt:lpstr>
      <vt:lpstr>Negation of Pumping Lemma (we  simplify)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good choice for the string </vt:lpstr>
      <vt:lpstr>Following are all nonregular.</vt:lpstr>
      <vt:lpstr>What is wrong?</vt:lpstr>
      <vt:lpstr>Mistakes.</vt:lpstr>
      <vt:lpstr>Mistakes.</vt:lpstr>
      <vt:lpstr>Set of primes – a nonregular language</vt:lpstr>
      <vt:lpstr>Set of primes – a nonregular language</vt:lpstr>
      <vt:lpstr>Set of primes – a nonregular language</vt:lpstr>
      <vt:lpstr>PowerPoint Presentation</vt:lpstr>
      <vt:lpstr>PowerPoint Presentation</vt:lpstr>
      <vt:lpstr>PowerPoint Presentation</vt:lpstr>
      <vt:lpstr>PowerPoint Presentation</vt:lpstr>
      <vt:lpstr>An easy way to show                 is nonregular</vt:lpstr>
      <vt:lpstr>Can you prove these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nonregular language that satisfies the pumping lemma</vt:lpstr>
      <vt:lpstr>Example of nonregular language that satisfies the pumping lemma</vt:lpstr>
      <vt:lpstr>Example of nonregular language that satisfies the pumping lemma</vt:lpstr>
      <vt:lpstr>Yet another language that is nonregular, but for which PL is satisfied.</vt:lpstr>
      <vt:lpstr>An Important Other way of showing that a language is nonregular</vt:lpstr>
      <vt:lpstr>Myhill-Nerode Theorem is much more than the Pumping Lemma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Nonregular Languages</dc:title>
  <dc:creator>viswanath</dc:creator>
  <cp:lastModifiedBy>viswanath</cp:lastModifiedBy>
  <cp:revision>31</cp:revision>
  <dcterms:created xsi:type="dcterms:W3CDTF">2006-08-16T00:00:00Z</dcterms:created>
  <dcterms:modified xsi:type="dcterms:W3CDTF">2020-02-05T05:22:30Z</dcterms:modified>
</cp:coreProperties>
</file>