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</p:sldMasterIdLst>
  <p:sldIdLst>
    <p:sldId id="260" r:id="rId10"/>
    <p:sldId id="313" r:id="rId11"/>
    <p:sldId id="261" r:id="rId12"/>
    <p:sldId id="262" r:id="rId13"/>
    <p:sldId id="263" r:id="rId14"/>
    <p:sldId id="264" r:id="rId15"/>
    <p:sldId id="316" r:id="rId16"/>
    <p:sldId id="295" r:id="rId17"/>
    <p:sldId id="265" r:id="rId18"/>
    <p:sldId id="266" r:id="rId19"/>
    <p:sldId id="298" r:id="rId20"/>
    <p:sldId id="314" r:id="rId21"/>
    <p:sldId id="296" r:id="rId22"/>
    <p:sldId id="297" r:id="rId23"/>
    <p:sldId id="315" r:id="rId24"/>
    <p:sldId id="267" r:id="rId25"/>
    <p:sldId id="268" r:id="rId26"/>
    <p:sldId id="269" r:id="rId27"/>
    <p:sldId id="270" r:id="rId28"/>
    <p:sldId id="279" r:id="rId29"/>
    <p:sldId id="271" r:id="rId30"/>
    <p:sldId id="272" r:id="rId31"/>
    <p:sldId id="273" r:id="rId32"/>
    <p:sldId id="276" r:id="rId33"/>
    <p:sldId id="301" r:id="rId34"/>
    <p:sldId id="299" r:id="rId35"/>
    <p:sldId id="274" r:id="rId36"/>
    <p:sldId id="278" r:id="rId37"/>
    <p:sldId id="277" r:id="rId38"/>
    <p:sldId id="300" r:id="rId39"/>
    <p:sldId id="275" r:id="rId40"/>
    <p:sldId id="280" r:id="rId41"/>
    <p:sldId id="281" r:id="rId42"/>
    <p:sldId id="282" r:id="rId43"/>
    <p:sldId id="283" r:id="rId44"/>
    <p:sldId id="288" r:id="rId45"/>
    <p:sldId id="284" r:id="rId46"/>
    <p:sldId id="287" r:id="rId47"/>
    <p:sldId id="286" r:id="rId48"/>
    <p:sldId id="291" r:id="rId49"/>
    <p:sldId id="289" r:id="rId50"/>
    <p:sldId id="292" r:id="rId51"/>
    <p:sldId id="302" r:id="rId52"/>
    <p:sldId id="317" r:id="rId53"/>
    <p:sldId id="318" r:id="rId54"/>
    <p:sldId id="319" r:id="rId55"/>
    <p:sldId id="320" r:id="rId56"/>
    <p:sldId id="307" r:id="rId57"/>
    <p:sldId id="308" r:id="rId58"/>
    <p:sldId id="309" r:id="rId59"/>
    <p:sldId id="310" r:id="rId60"/>
    <p:sldId id="311" r:id="rId61"/>
    <p:sldId id="312" r:id="rId62"/>
    <p:sldId id="290" r:id="rId63"/>
    <p:sldId id="294" r:id="rId64"/>
    <p:sldId id="293" r:id="rId65"/>
    <p:sldId id="322" r:id="rId66"/>
    <p:sldId id="323" r:id="rId67"/>
    <p:sldId id="32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19614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23517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75394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33349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75629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39046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24756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03130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15444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6663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528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69844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66567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51024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56016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1616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73181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34881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27860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57483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40719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78440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5464"/>
      </p:ext>
    </p:extLst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81755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66298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7837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83715"/>
      </p:ext>
    </p:extLst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90440"/>
      </p:ext>
    </p:extLst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4659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58174"/>
      </p:ext>
    </p:extLst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8074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32172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14810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86714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39289"/>
      </p:ext>
    </p:extLst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9641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55815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94400"/>
      </p:ext>
    </p:extLst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22532"/>
      </p:ext>
    </p:extLst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7775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27053"/>
      </p:ext>
    </p:extLst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36794"/>
      </p:ext>
    </p:extLst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38968"/>
      </p:ext>
    </p:extLst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131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1810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3423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67626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17256"/>
      </p:ext>
    </p:extLst>
  </p:cSld>
  <p:clrMapOvr>
    <a:masterClrMapping/>
  </p:clrMapOvr>
  <p:transition spd="med"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84235"/>
      </p:ext>
    </p:extLst>
  </p:cSld>
  <p:clrMapOvr>
    <a:masterClrMapping/>
  </p:clrMapOvr>
  <p:transition spd="med"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6057"/>
      </p:ext>
    </p:extLst>
  </p:cSld>
  <p:clrMapOvr>
    <a:masterClrMapping/>
  </p:clrMapOvr>
  <p:transition spd="med"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57784"/>
      </p:ext>
    </p:extLst>
  </p:cSld>
  <p:clrMapOvr>
    <a:masterClrMapping/>
  </p:clrMapOvr>
  <p:transition spd="med"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26115"/>
      </p:ext>
    </p:extLst>
  </p:cSld>
  <p:clrMapOvr>
    <a:masterClrMapping/>
  </p:clrMapOvr>
  <p:transition spd="med"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89654"/>
      </p:ext>
    </p:extLst>
  </p:cSld>
  <p:clrMapOvr>
    <a:masterClrMapping/>
  </p:clrMapOvr>
  <p:transition spd="med"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41250"/>
      </p:ext>
    </p:extLst>
  </p:cSld>
  <p:clrMapOvr>
    <a:masterClrMapping/>
  </p:clrMapOvr>
  <p:transition spd="med"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1369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31219"/>
      </p:ext>
    </p:extLst>
  </p:cSld>
  <p:clrMapOvr>
    <a:masterClrMapping/>
  </p:clrMapOvr>
  <p:transition spd="med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70145"/>
      </p:ext>
    </p:extLst>
  </p:cSld>
  <p:clrMapOvr>
    <a:masterClrMapping/>
  </p:clrMapOvr>
  <p:transition spd="med"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63"/>
      </p:ext>
    </p:extLst>
  </p:cSld>
  <p:clrMapOvr>
    <a:masterClrMapping/>
  </p:clrMapOvr>
  <p:transition spd="med"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50219"/>
      </p:ext>
    </p:extLst>
  </p:cSld>
  <p:clrMapOvr>
    <a:masterClrMapping/>
  </p:clrMapOvr>
  <p:transition spd="med"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89931"/>
      </p:ext>
    </p:extLst>
  </p:cSld>
  <p:clrMapOvr>
    <a:masterClrMapping/>
  </p:clrMapOvr>
  <p:transition spd="med"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13664"/>
      </p:ext>
    </p:extLst>
  </p:cSld>
  <p:clrMapOvr>
    <a:masterClrMapping/>
  </p:clrMapOvr>
  <p:transition spd="med"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43544"/>
      </p:ext>
    </p:extLst>
  </p:cSld>
  <p:clrMapOvr>
    <a:masterClrMapping/>
  </p:clrMapOvr>
  <p:transition spd="med"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8598"/>
      </p:ext>
    </p:extLst>
  </p:cSld>
  <p:clrMapOvr>
    <a:masterClrMapping/>
  </p:clrMapOvr>
  <p:transition spd="med"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46898"/>
      </p:ext>
    </p:extLst>
  </p:cSld>
  <p:clrMapOvr>
    <a:masterClrMapping/>
  </p:clrMapOvr>
  <p:transition spd="med">
    <p:fade thruBlk="1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28476"/>
      </p:ext>
    </p:extLst>
  </p:cSld>
  <p:clrMapOvr>
    <a:masterClrMapping/>
  </p:clrMapOvr>
  <p:transition spd="med">
    <p:fade thruBlk="1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09796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79996"/>
      </p:ext>
    </p:extLst>
  </p:cSld>
  <p:clrMapOvr>
    <a:masterClrMapping/>
  </p:clrMapOvr>
  <p:transition spd="med"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4442"/>
      </p:ext>
    </p:extLst>
  </p:cSld>
  <p:clrMapOvr>
    <a:masterClrMapping/>
  </p:clrMapOvr>
  <p:transition spd="med">
    <p:fade thruBlk="1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81752"/>
      </p:ext>
    </p:extLst>
  </p:cSld>
  <p:clrMapOvr>
    <a:masterClrMapping/>
  </p:clrMapOvr>
  <p:transition spd="med">
    <p:fade thruBlk="1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40546"/>
      </p:ext>
    </p:extLst>
  </p:cSld>
  <p:clrMapOvr>
    <a:masterClrMapping/>
  </p:clrMapOvr>
  <p:transition spd="med">
    <p:fade thruBlk="1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26831"/>
      </p:ext>
    </p:extLst>
  </p:cSld>
  <p:clrMapOvr>
    <a:masterClrMapping/>
  </p:clrMapOvr>
  <p:transition spd="med">
    <p:fade thruBlk="1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95427"/>
      </p:ext>
    </p:extLst>
  </p:cSld>
  <p:clrMapOvr>
    <a:masterClrMapping/>
  </p:clrMapOvr>
  <p:transition spd="med">
    <p:fade thruBlk="1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00610"/>
      </p:ext>
    </p:extLst>
  </p:cSld>
  <p:clrMapOvr>
    <a:masterClrMapping/>
  </p:clrMapOvr>
  <p:transition spd="med">
    <p:fade thruBlk="1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8949"/>
      </p:ext>
    </p:extLst>
  </p:cSld>
  <p:clrMapOvr>
    <a:masterClrMapping/>
  </p:clrMapOvr>
  <p:transition spd="med">
    <p:fade thruBlk="1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41881"/>
      </p:ext>
    </p:extLst>
  </p:cSld>
  <p:clrMapOvr>
    <a:masterClrMapping/>
  </p:clrMapOvr>
  <p:transition spd="med">
    <p:fade thruBlk="1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87160"/>
      </p:ext>
    </p:extLst>
  </p:cSld>
  <p:clrMapOvr>
    <a:masterClrMapping/>
  </p:clrMapOvr>
  <p:transition spd="med">
    <p:fade thruBlk="1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7724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46338"/>
      </p:ext>
    </p:extLst>
  </p:cSld>
  <p:clrMapOvr>
    <a:masterClrMapping/>
  </p:clrMapOvr>
  <p:transition spd="med"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83436"/>
      </p:ext>
    </p:extLst>
  </p:cSld>
  <p:clrMapOvr>
    <a:masterClrMapping/>
  </p:clrMapOvr>
  <p:transition spd="med">
    <p:fade thruBlk="1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67522"/>
      </p:ext>
    </p:extLst>
  </p:cSld>
  <p:clrMapOvr>
    <a:masterClrMapping/>
  </p:clrMapOvr>
  <p:transition spd="med">
    <p:fade thruBlk="1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55406"/>
      </p:ext>
    </p:extLst>
  </p:cSld>
  <p:clrMapOvr>
    <a:masterClrMapping/>
  </p:clrMapOvr>
  <p:transition spd="med">
    <p:fade thruBlk="1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05106"/>
      </p:ext>
    </p:extLst>
  </p:cSld>
  <p:clrMapOvr>
    <a:masterClrMapping/>
  </p:clrMapOvr>
  <p:transition spd="med">
    <p:fade thruBlk="1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02558"/>
      </p:ext>
    </p:extLst>
  </p:cSld>
  <p:clrMapOvr>
    <a:masterClrMapping/>
  </p:clrMapOvr>
  <p:transition spd="med">
    <p:fade thruBlk="1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93315"/>
      </p:ext>
    </p:extLst>
  </p:cSld>
  <p:clrMapOvr>
    <a:masterClrMapping/>
  </p:clrMapOvr>
  <p:transition spd="med">
    <p:fade thruBlk="1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20810"/>
      </p:ext>
    </p:extLst>
  </p:cSld>
  <p:clrMapOvr>
    <a:masterClrMapping/>
  </p:clrMapOvr>
  <p:transition spd="med">
    <p:fade thruBlk="1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77923"/>
      </p:ext>
    </p:extLst>
  </p:cSld>
  <p:clrMapOvr>
    <a:masterClrMapping/>
  </p:clrMapOvr>
  <p:transition spd="med">
    <p:fade thruBlk="1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13002"/>
      </p:ext>
    </p:extLst>
  </p:cSld>
  <p:clrMapOvr>
    <a:masterClrMapping/>
  </p:clrMapOvr>
  <p:transition spd="med">
    <p:fade thruBlk="1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25572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51891"/>
      </p:ext>
    </p:extLst>
  </p:cSld>
  <p:clrMapOvr>
    <a:masterClrMapping/>
  </p:clrMapOvr>
  <p:transition spd="med">
    <p:fade thruBlk="1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98524"/>
      </p:ext>
    </p:extLst>
  </p:cSld>
  <p:clrMapOvr>
    <a:masterClrMapping/>
  </p:clrMapOvr>
  <p:transition spd="med">
    <p:fade thruBlk="1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8230"/>
      </p:ext>
    </p:extLst>
  </p:cSld>
  <p:clrMapOvr>
    <a:masterClrMapping/>
  </p:clrMapOvr>
  <p:transition spd="med">
    <p:fade thruBlk="1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159508"/>
      </p:ext>
    </p:extLst>
  </p:cSld>
  <p:clrMapOvr>
    <a:masterClrMapping/>
  </p:clrMapOvr>
  <p:transition spd="med">
    <p:fade thruBlk="1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29146"/>
      </p:ext>
    </p:extLst>
  </p:cSld>
  <p:clrMapOvr>
    <a:masterClrMapping/>
  </p:clrMapOvr>
  <p:transition spd="med">
    <p:fade thruBlk="1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26208"/>
      </p:ext>
    </p:extLst>
  </p:cSld>
  <p:clrMapOvr>
    <a:masterClrMapping/>
  </p:clrMapOvr>
  <p:transition spd="med">
    <p:fade thruBlk="1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13231"/>
      </p:ext>
    </p:extLst>
  </p:cSld>
  <p:clrMapOvr>
    <a:masterClrMapping/>
  </p:clrMapOvr>
  <p:transition spd="med">
    <p:fade thruBlk="1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31359"/>
      </p:ext>
    </p:extLst>
  </p:cSld>
  <p:clrMapOvr>
    <a:masterClrMapping/>
  </p:clrMapOvr>
  <p:transition spd="med">
    <p:fade thruBlk="1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43041"/>
      </p:ext>
    </p:extLst>
  </p:cSld>
  <p:clrMapOvr>
    <a:masterClrMapping/>
  </p:clrMapOvr>
  <p:transition spd="med">
    <p:fade thruBlk="1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89349"/>
      </p:ext>
    </p:extLst>
  </p:cSld>
  <p:clrMapOvr>
    <a:masterClrMapping/>
  </p:clrMapOvr>
  <p:transition spd="med">
    <p:fade thruBlk="1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67029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2"/>
          <p:cNvSpPr>
            <a:spLocks/>
          </p:cNvSpPr>
          <p:nvPr/>
        </p:nvSpPr>
        <p:spPr bwMode="auto">
          <a:xfrm>
            <a:off x="0" y="6446838"/>
            <a:ext cx="525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433705-CE03-41DC-BA17-39CB252F400E}" type="slidenum">
              <a:rPr lang="en-US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9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Footer Placeholder 2"/>
          <p:cNvSpPr>
            <a:spLocks/>
          </p:cNvSpPr>
          <p:nvPr/>
        </p:nvSpPr>
        <p:spPr bwMode="auto">
          <a:xfrm>
            <a:off x="0" y="6446838"/>
            <a:ext cx="525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EAD3CB-8A72-40DE-89E4-2448C9E65C8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9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Footer Placeholder 2"/>
          <p:cNvSpPr>
            <a:spLocks/>
          </p:cNvSpPr>
          <p:nvPr/>
        </p:nvSpPr>
        <p:spPr bwMode="auto">
          <a:xfrm>
            <a:off x="0" y="6446838"/>
            <a:ext cx="525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EAD3CB-8A72-40DE-89E4-2448C9E65C8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Footer Placeholder 2"/>
          <p:cNvSpPr>
            <a:spLocks/>
          </p:cNvSpPr>
          <p:nvPr/>
        </p:nvSpPr>
        <p:spPr bwMode="auto">
          <a:xfrm>
            <a:off x="0" y="6446838"/>
            <a:ext cx="525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EAD3CB-8A72-40DE-89E4-2448C9E65C8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Footer Placeholder 2"/>
          <p:cNvSpPr>
            <a:spLocks/>
          </p:cNvSpPr>
          <p:nvPr/>
        </p:nvSpPr>
        <p:spPr bwMode="auto">
          <a:xfrm>
            <a:off x="0" y="6446838"/>
            <a:ext cx="525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EAD3CB-8A72-40DE-89E4-2448C9E65C8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4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Footer Placeholder 2"/>
          <p:cNvSpPr>
            <a:spLocks/>
          </p:cNvSpPr>
          <p:nvPr/>
        </p:nvSpPr>
        <p:spPr bwMode="auto">
          <a:xfrm>
            <a:off x="0" y="6446838"/>
            <a:ext cx="525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EAD3CB-8A72-40DE-89E4-2448C9E65C8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Footer Placeholder 2"/>
          <p:cNvSpPr>
            <a:spLocks/>
          </p:cNvSpPr>
          <p:nvPr/>
        </p:nvSpPr>
        <p:spPr bwMode="auto">
          <a:xfrm>
            <a:off x="0" y="6446838"/>
            <a:ext cx="525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EAD3CB-8A72-40DE-89E4-2448C9E65C8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Footer Placeholder 2"/>
          <p:cNvSpPr>
            <a:spLocks/>
          </p:cNvSpPr>
          <p:nvPr/>
        </p:nvSpPr>
        <p:spPr bwMode="auto">
          <a:xfrm>
            <a:off x="0" y="6446838"/>
            <a:ext cx="525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EAD3CB-8A72-40DE-89E4-2448C9E65C8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Footer Placeholder 2"/>
          <p:cNvSpPr>
            <a:spLocks/>
          </p:cNvSpPr>
          <p:nvPr/>
        </p:nvSpPr>
        <p:spPr bwMode="auto">
          <a:xfrm>
            <a:off x="0" y="6446838"/>
            <a:ext cx="525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EAD3CB-8A72-40DE-89E4-2448C9E65C8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en-US" sz="3600" kern="1200" dirty="0">
                <a:solidFill>
                  <a:srgbClr val="FFFFFF"/>
                </a:solidFill>
                <a:latin typeface="Arial Black" pitchFamily="34" charset="0"/>
                <a:ea typeface="+mn-ea"/>
                <a:cs typeface="+mn-cs"/>
              </a:rPr>
              <a:t>MINIMIZING </a:t>
            </a:r>
            <a:r>
              <a:rPr lang="en-US" altLang="en-US" sz="3600" kern="1200" dirty="0">
                <a:solidFill>
                  <a:srgbClr val="FFFF00"/>
                </a:solidFill>
                <a:latin typeface="Arial Black" pitchFamily="34" charset="0"/>
                <a:ea typeface="+mn-ea"/>
                <a:cs typeface="+mn-cs"/>
              </a:rPr>
              <a:t>DFAs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have minimum number of states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291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457200" y="1114425"/>
            <a:ext cx="6979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Let M = (Q, </a:t>
            </a:r>
            <a:r>
              <a:rPr lang="el-GR" altLang="en-US" sz="2800" b="1" dirty="0" smtClean="0">
                <a:solidFill>
                  <a:srgbClr val="FFFFFF"/>
                </a:solidFill>
                <a:latin typeface="Arial" charset="0"/>
              </a:rPr>
              <a:t>Σ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, 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, 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0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, F) and let p, q, r  Q 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590406" y="1804988"/>
            <a:ext cx="2459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Definition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     :</a:t>
            </a:r>
          </a:p>
        </p:txBody>
      </p:sp>
      <p:grpSp>
        <p:nvGrpSpPr>
          <p:cNvPr id="533510" name="Group 6"/>
          <p:cNvGrpSpPr>
            <a:grpSpLocks/>
          </p:cNvGrpSpPr>
          <p:nvPr/>
        </p:nvGrpSpPr>
        <p:grpSpPr bwMode="auto">
          <a:xfrm>
            <a:off x="560388" y="2422525"/>
            <a:ext cx="8229600" cy="2246313"/>
            <a:chOff x="981" y="2489"/>
            <a:chExt cx="4571" cy="1415"/>
          </a:xfrm>
        </p:grpSpPr>
        <p:sp>
          <p:nvSpPr>
            <p:cNvPr id="533511" name="Text Box 7"/>
            <p:cNvSpPr txBox="1">
              <a:spLocks noChangeArrowheads="1"/>
            </p:cNvSpPr>
            <p:nvPr/>
          </p:nvSpPr>
          <p:spPr bwMode="auto">
            <a:xfrm>
              <a:off x="981" y="2489"/>
              <a:ext cx="4571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(1) p is </a:t>
              </a:r>
              <a:r>
                <a:rPr lang="en-US" altLang="en-US" sz="2800" b="1" dirty="0" smtClean="0">
                  <a:solidFill>
                    <a:srgbClr val="FFC000"/>
                  </a:solidFill>
                  <a:latin typeface="Arial" charset="0"/>
                </a:rPr>
                <a:t>equivalent</a:t>
              </a: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 to q </a:t>
              </a:r>
              <a:r>
                <a:rPr lang="en-US" altLang="en-US" sz="2800" b="1" dirty="0" err="1" smtClean="0">
                  <a:solidFill>
                    <a:srgbClr val="FFFFFF"/>
                  </a:solidFill>
                  <a:latin typeface="Arial" charset="0"/>
                </a:rPr>
                <a:t>iff</a:t>
              </a: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 there is </a:t>
              </a:r>
              <a:r>
                <a:rPr lang="en-US" altLang="en-US" sz="2800" b="1" i="1" dirty="0" smtClean="0">
                  <a:solidFill>
                    <a:srgbClr val="FFFFFF"/>
                  </a:solidFill>
                  <a:latin typeface="Arial" charset="0"/>
                </a:rPr>
                <a:t>no</a:t>
              </a: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  w </a:t>
              </a: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  <a:sym typeface="Symbol" pitchFamily="18" charset="2"/>
                </a:rPr>
                <a:t> </a:t>
              </a:r>
              <a:r>
                <a:rPr lang="el-GR" altLang="en-US" sz="2800" b="1" dirty="0" smtClean="0">
                  <a:solidFill>
                    <a:srgbClr val="FFFFFF"/>
                  </a:solidFill>
                  <a:latin typeface="Arial" charset="0"/>
                  <a:sym typeface="Symbol" pitchFamily="18" charset="2"/>
                </a:rPr>
                <a:t>Σ</a:t>
              </a: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  <a:sym typeface="Symbol" pitchFamily="18" charset="2"/>
                </a:rPr>
                <a:t>*  that distinguishes p and q,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800" b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(2) Otherwise p is </a:t>
              </a:r>
              <a:r>
                <a:rPr lang="en-US" altLang="en-US" sz="2800" b="1" dirty="0" smtClean="0">
                  <a:solidFill>
                    <a:srgbClr val="FFC000"/>
                  </a:solidFill>
                  <a:latin typeface="Arial" charset="0"/>
                </a:rPr>
                <a:t>not equivalent </a:t>
              </a: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to q. In this case, we say p and q are </a:t>
              </a:r>
              <a:r>
                <a:rPr lang="en-US" altLang="en-US" sz="2800" b="1" dirty="0" smtClean="0">
                  <a:solidFill>
                    <a:srgbClr val="FFC000"/>
                  </a:solidFill>
                  <a:latin typeface="Arial" charset="0"/>
                </a:rPr>
                <a:t>distinguishable</a:t>
              </a: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533512" name="Text Box 8"/>
            <p:cNvSpPr txBox="1">
              <a:spLocks noChangeArrowheads="1"/>
            </p:cNvSpPr>
            <p:nvPr/>
          </p:nvSpPr>
          <p:spPr bwMode="auto">
            <a:xfrm>
              <a:off x="1215" y="2497"/>
              <a:ext cx="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800" b="1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3127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7152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806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7152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6505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983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DFA Minimization, intuition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We can remove unreachable states (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why and how to find unreachable states?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If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are equivalent, then, we can move all incoming transitions (arrows)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Because of 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becomes unreachable, hence can be removed.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04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029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𝑎𝑛𝑑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𝑎𝑟𝑒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𝑒𝑞𝑢𝑖𝑣𝑎𝑙𝑒𝑛𝑡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00238"/>
            <a:ext cx="70866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7287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But, how is that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𝑎𝑛𝑑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𝑎𝑟𝑒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𝑒𝑞𝑢𝑖𝑣𝑎𝑙𝑒𝑛𝑡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?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04" b="-1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00238"/>
            <a:ext cx="70866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7622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738332" y="1114425"/>
            <a:ext cx="6979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Let M = (Q, </a:t>
            </a:r>
            <a:r>
              <a:rPr lang="el-GR" altLang="en-US" sz="2800" b="1" dirty="0" smtClean="0">
                <a:solidFill>
                  <a:srgbClr val="FFFFFF"/>
                </a:solidFill>
                <a:latin typeface="Arial" charset="0"/>
              </a:rPr>
              <a:t>Σ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, 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, 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0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, F) and let p, q, r  Q </a:t>
            </a:r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755650" y="1789768"/>
            <a:ext cx="4440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Define the relation “</a:t>
            </a: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~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”</a:t>
            </a:r>
            <a:r>
              <a:rPr lang="en-US" altLang="en-US" sz="2800" dirty="0" smtClean="0">
                <a:solidFill>
                  <a:srgbClr val="FFFFFF"/>
                </a:solidFill>
                <a:latin typeface="Arial" charset="0"/>
              </a:rPr>
              <a:t>:</a:t>
            </a:r>
          </a:p>
        </p:txBody>
      </p:sp>
      <p:sp>
        <p:nvSpPr>
          <p:cNvPr id="497671" name="Text Box 7"/>
          <p:cNvSpPr txBox="1">
            <a:spLocks noChangeArrowheads="1"/>
          </p:cNvSpPr>
          <p:nvPr/>
        </p:nvSpPr>
        <p:spPr bwMode="auto">
          <a:xfrm>
            <a:off x="1438275" y="2312988"/>
            <a:ext cx="4926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p ~ q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Arial" charset="0"/>
              </a:rPr>
              <a:t>iff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 p is </a:t>
            </a: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equivalent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 to q </a:t>
            </a:r>
          </a:p>
        </p:txBody>
      </p:sp>
      <p:grpSp>
        <p:nvGrpSpPr>
          <p:cNvPr id="497674" name="Group 10"/>
          <p:cNvGrpSpPr>
            <a:grpSpLocks/>
          </p:cNvGrpSpPr>
          <p:nvPr/>
        </p:nvGrpSpPr>
        <p:grpSpPr bwMode="auto">
          <a:xfrm>
            <a:off x="1438275" y="2820988"/>
            <a:ext cx="6183313" cy="531812"/>
            <a:chOff x="981" y="2489"/>
            <a:chExt cx="3895" cy="335"/>
          </a:xfrm>
        </p:grpSpPr>
        <p:sp>
          <p:nvSpPr>
            <p:cNvPr id="497672" name="Text Box 8"/>
            <p:cNvSpPr txBox="1">
              <a:spLocks noChangeArrowheads="1"/>
            </p:cNvSpPr>
            <p:nvPr/>
          </p:nvSpPr>
          <p:spPr bwMode="auto">
            <a:xfrm>
              <a:off x="981" y="2489"/>
              <a:ext cx="3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p ~ q iff p is distinguishable from q </a:t>
              </a:r>
            </a:p>
          </p:txBody>
        </p:sp>
        <p:sp>
          <p:nvSpPr>
            <p:cNvPr id="497673" name="Text Box 9"/>
            <p:cNvSpPr txBox="1">
              <a:spLocks noChangeArrowheads="1"/>
            </p:cNvSpPr>
            <p:nvPr/>
          </p:nvSpPr>
          <p:spPr bwMode="auto">
            <a:xfrm>
              <a:off x="1215" y="2497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/</a:t>
              </a:r>
            </a:p>
          </p:txBody>
        </p:sp>
      </p:grpSp>
      <p:sp>
        <p:nvSpPr>
          <p:cNvPr id="497675" name="Text Box 11"/>
          <p:cNvSpPr txBox="1">
            <a:spLocks noChangeArrowheads="1"/>
          </p:cNvSpPr>
          <p:nvPr/>
        </p:nvSpPr>
        <p:spPr bwMode="auto">
          <a:xfrm>
            <a:off x="755650" y="3524250"/>
            <a:ext cx="7373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Proposition: “~” is an </a:t>
            </a: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equivalence relation</a:t>
            </a:r>
          </a:p>
        </p:txBody>
      </p:sp>
      <p:sp>
        <p:nvSpPr>
          <p:cNvPr id="497676" name="Text Box 12"/>
          <p:cNvSpPr txBox="1">
            <a:spLocks noChangeArrowheads="1"/>
          </p:cNvSpPr>
          <p:nvPr/>
        </p:nvSpPr>
        <p:spPr bwMode="auto">
          <a:xfrm>
            <a:off x="1500188" y="4079875"/>
            <a:ext cx="280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p ~ p (reflexive)</a:t>
            </a: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1500188" y="4614863"/>
            <a:ext cx="472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p ~ q  </a:t>
            </a:r>
            <a:r>
              <a:rPr lang="en-US" altLang="en-US" sz="2800" b="1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  q ~ p</a:t>
            </a: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 (symmetric)</a:t>
            </a:r>
          </a:p>
        </p:txBody>
      </p:sp>
      <p:sp>
        <p:nvSpPr>
          <p:cNvPr id="497678" name="Text Box 14"/>
          <p:cNvSpPr txBox="1">
            <a:spLocks noChangeArrowheads="1"/>
          </p:cNvSpPr>
          <p:nvPr/>
        </p:nvSpPr>
        <p:spPr bwMode="auto">
          <a:xfrm>
            <a:off x="1500188" y="5151438"/>
            <a:ext cx="6237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p ~ q  and  q ~ r  </a:t>
            </a:r>
            <a:r>
              <a:rPr lang="en-US" altLang="en-US" sz="2800" b="1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  p ~ r</a:t>
            </a: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 (transitive)</a:t>
            </a:r>
          </a:p>
        </p:txBody>
      </p:sp>
    </p:spTree>
    <p:extLst>
      <p:ext uri="{BB962C8B-B14F-4D97-AF65-F5344CB8AC3E}">
        <p14:creationId xmlns:p14="http://schemas.microsoft.com/office/powerpoint/2010/main" val="1925256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3" name="Text Box 13"/>
          <p:cNvSpPr txBox="1">
            <a:spLocks noChangeArrowheads="1"/>
          </p:cNvSpPr>
          <p:nvPr/>
        </p:nvSpPr>
        <p:spPr bwMode="auto">
          <a:xfrm>
            <a:off x="490538" y="2176463"/>
            <a:ext cx="7966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so “~” partitions the set of states of M into disjoint equivalence classes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755650" y="1114425"/>
            <a:ext cx="6979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Let M = (Q, </a:t>
            </a:r>
            <a:r>
              <a:rPr lang="el-GR" altLang="en-US" sz="2800" b="1" dirty="0" smtClean="0">
                <a:solidFill>
                  <a:srgbClr val="FFFFFF"/>
                </a:solidFill>
                <a:latin typeface="Arial" charset="0"/>
              </a:rPr>
              <a:t>Σ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, 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, 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0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, F) and let p, q, r  Q </a:t>
            </a:r>
          </a:p>
        </p:txBody>
      </p:sp>
      <p:sp>
        <p:nvSpPr>
          <p:cNvPr id="501794" name="Oval 34"/>
          <p:cNvSpPr>
            <a:spLocks noChangeArrowheads="1"/>
          </p:cNvSpPr>
          <p:nvPr/>
        </p:nvSpPr>
        <p:spPr bwMode="auto">
          <a:xfrm>
            <a:off x="1524000" y="3987800"/>
            <a:ext cx="5626100" cy="20955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795" name="Freeform 35"/>
          <p:cNvSpPr>
            <a:spLocks/>
          </p:cNvSpPr>
          <p:nvPr/>
        </p:nvSpPr>
        <p:spPr bwMode="auto">
          <a:xfrm>
            <a:off x="2309813" y="4184650"/>
            <a:ext cx="409575" cy="1670050"/>
          </a:xfrm>
          <a:custGeom>
            <a:avLst/>
            <a:gdLst>
              <a:gd name="T0" fmla="*/ 296 w 296"/>
              <a:gd name="T1" fmla="*/ 0 h 1288"/>
              <a:gd name="T2" fmla="*/ 24 w 296"/>
              <a:gd name="T3" fmla="*/ 560 h 1288"/>
              <a:gd name="T4" fmla="*/ 152 w 296"/>
              <a:gd name="T5" fmla="*/ 128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288">
                <a:moveTo>
                  <a:pt x="296" y="0"/>
                </a:moveTo>
                <a:cubicBezTo>
                  <a:pt x="172" y="172"/>
                  <a:pt x="48" y="345"/>
                  <a:pt x="24" y="560"/>
                </a:cubicBezTo>
                <a:cubicBezTo>
                  <a:pt x="0" y="775"/>
                  <a:pt x="131" y="1167"/>
                  <a:pt x="152" y="1288"/>
                </a:cubicBezTo>
              </a:path>
            </a:pathLst>
          </a:custGeom>
          <a:noFill/>
          <a:ln w="762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796" name="Freeform 36"/>
          <p:cNvSpPr>
            <a:spLocks/>
          </p:cNvSpPr>
          <p:nvPr/>
        </p:nvSpPr>
        <p:spPr bwMode="auto">
          <a:xfrm>
            <a:off x="3086100" y="4029075"/>
            <a:ext cx="409575" cy="1951038"/>
          </a:xfrm>
          <a:custGeom>
            <a:avLst/>
            <a:gdLst>
              <a:gd name="T0" fmla="*/ 296 w 296"/>
              <a:gd name="T1" fmla="*/ 0 h 1288"/>
              <a:gd name="T2" fmla="*/ 24 w 296"/>
              <a:gd name="T3" fmla="*/ 560 h 1288"/>
              <a:gd name="T4" fmla="*/ 152 w 296"/>
              <a:gd name="T5" fmla="*/ 128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288">
                <a:moveTo>
                  <a:pt x="296" y="0"/>
                </a:moveTo>
                <a:cubicBezTo>
                  <a:pt x="172" y="172"/>
                  <a:pt x="48" y="345"/>
                  <a:pt x="24" y="560"/>
                </a:cubicBezTo>
                <a:cubicBezTo>
                  <a:pt x="0" y="775"/>
                  <a:pt x="131" y="1167"/>
                  <a:pt x="152" y="1288"/>
                </a:cubicBezTo>
              </a:path>
            </a:pathLst>
          </a:custGeom>
          <a:noFill/>
          <a:ln w="762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797" name="Freeform 37"/>
          <p:cNvSpPr>
            <a:spLocks/>
          </p:cNvSpPr>
          <p:nvPr/>
        </p:nvSpPr>
        <p:spPr bwMode="auto">
          <a:xfrm>
            <a:off x="4481513" y="4008438"/>
            <a:ext cx="409575" cy="2063750"/>
          </a:xfrm>
          <a:custGeom>
            <a:avLst/>
            <a:gdLst>
              <a:gd name="T0" fmla="*/ 296 w 296"/>
              <a:gd name="T1" fmla="*/ 0 h 1288"/>
              <a:gd name="T2" fmla="*/ 24 w 296"/>
              <a:gd name="T3" fmla="*/ 560 h 1288"/>
              <a:gd name="T4" fmla="*/ 152 w 296"/>
              <a:gd name="T5" fmla="*/ 128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288">
                <a:moveTo>
                  <a:pt x="296" y="0"/>
                </a:moveTo>
                <a:cubicBezTo>
                  <a:pt x="172" y="172"/>
                  <a:pt x="48" y="345"/>
                  <a:pt x="24" y="560"/>
                </a:cubicBezTo>
                <a:cubicBezTo>
                  <a:pt x="0" y="775"/>
                  <a:pt x="131" y="1167"/>
                  <a:pt x="152" y="1288"/>
                </a:cubicBezTo>
              </a:path>
            </a:pathLst>
          </a:custGeom>
          <a:noFill/>
          <a:ln w="762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798" name="Freeform 38"/>
          <p:cNvSpPr>
            <a:spLocks/>
          </p:cNvSpPr>
          <p:nvPr/>
        </p:nvSpPr>
        <p:spPr bwMode="auto">
          <a:xfrm>
            <a:off x="5843588" y="4257675"/>
            <a:ext cx="409575" cy="1628775"/>
          </a:xfrm>
          <a:custGeom>
            <a:avLst/>
            <a:gdLst>
              <a:gd name="T0" fmla="*/ 296 w 296"/>
              <a:gd name="T1" fmla="*/ 0 h 1288"/>
              <a:gd name="T2" fmla="*/ 24 w 296"/>
              <a:gd name="T3" fmla="*/ 560 h 1288"/>
              <a:gd name="T4" fmla="*/ 152 w 296"/>
              <a:gd name="T5" fmla="*/ 128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288">
                <a:moveTo>
                  <a:pt x="296" y="0"/>
                </a:moveTo>
                <a:cubicBezTo>
                  <a:pt x="172" y="172"/>
                  <a:pt x="48" y="345"/>
                  <a:pt x="24" y="560"/>
                </a:cubicBezTo>
                <a:cubicBezTo>
                  <a:pt x="0" y="775"/>
                  <a:pt x="131" y="1167"/>
                  <a:pt x="152" y="1288"/>
                </a:cubicBezTo>
              </a:path>
            </a:pathLst>
          </a:custGeom>
          <a:noFill/>
          <a:ln w="762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799" name="Oval 39"/>
          <p:cNvSpPr>
            <a:spLocks noChangeArrowheads="1"/>
          </p:cNvSpPr>
          <p:nvPr/>
        </p:nvSpPr>
        <p:spPr bwMode="auto">
          <a:xfrm>
            <a:off x="1911350" y="4838700"/>
            <a:ext cx="77788" cy="714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800" name="Text Box 40"/>
          <p:cNvSpPr txBox="1">
            <a:spLocks noChangeArrowheads="1"/>
          </p:cNvSpPr>
          <p:nvPr/>
        </p:nvSpPr>
        <p:spPr bwMode="auto">
          <a:xfrm>
            <a:off x="1731963" y="4829175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01801" name="Text Box 41"/>
          <p:cNvSpPr txBox="1">
            <a:spLocks noChangeArrowheads="1"/>
          </p:cNvSpPr>
          <p:nvPr/>
        </p:nvSpPr>
        <p:spPr bwMode="auto">
          <a:xfrm>
            <a:off x="6521450" y="3937000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</a:p>
        </p:txBody>
      </p:sp>
      <p:sp>
        <p:nvSpPr>
          <p:cNvPr id="501802" name="Oval 42"/>
          <p:cNvSpPr>
            <a:spLocks noChangeArrowheads="1"/>
          </p:cNvSpPr>
          <p:nvPr/>
        </p:nvSpPr>
        <p:spPr bwMode="auto">
          <a:xfrm>
            <a:off x="2752725" y="4433888"/>
            <a:ext cx="77788" cy="714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803" name="Oval 43"/>
          <p:cNvSpPr>
            <a:spLocks noChangeArrowheads="1"/>
          </p:cNvSpPr>
          <p:nvPr/>
        </p:nvSpPr>
        <p:spPr bwMode="auto">
          <a:xfrm>
            <a:off x="2763838" y="4754563"/>
            <a:ext cx="77787" cy="73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804" name="Oval 44"/>
          <p:cNvSpPr>
            <a:spLocks noChangeArrowheads="1"/>
          </p:cNvSpPr>
          <p:nvPr/>
        </p:nvSpPr>
        <p:spPr bwMode="auto">
          <a:xfrm>
            <a:off x="2897188" y="4598988"/>
            <a:ext cx="77787" cy="73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805" name="Oval 45"/>
          <p:cNvSpPr>
            <a:spLocks noChangeArrowheads="1"/>
          </p:cNvSpPr>
          <p:nvPr/>
        </p:nvSpPr>
        <p:spPr bwMode="auto">
          <a:xfrm>
            <a:off x="5024438" y="4413250"/>
            <a:ext cx="76200" cy="714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806" name="Oval 46"/>
          <p:cNvSpPr>
            <a:spLocks noChangeArrowheads="1"/>
          </p:cNvSpPr>
          <p:nvPr/>
        </p:nvSpPr>
        <p:spPr bwMode="auto">
          <a:xfrm>
            <a:off x="6529388" y="4795838"/>
            <a:ext cx="77787" cy="73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807" name="Oval 47"/>
          <p:cNvSpPr>
            <a:spLocks noChangeArrowheads="1"/>
          </p:cNvSpPr>
          <p:nvPr/>
        </p:nvSpPr>
        <p:spPr bwMode="auto">
          <a:xfrm>
            <a:off x="6529388" y="4973638"/>
            <a:ext cx="77787" cy="714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808" name="Oval 48"/>
          <p:cNvSpPr>
            <a:spLocks noChangeArrowheads="1"/>
          </p:cNvSpPr>
          <p:nvPr/>
        </p:nvSpPr>
        <p:spPr bwMode="auto">
          <a:xfrm>
            <a:off x="6540500" y="5159375"/>
            <a:ext cx="77788" cy="73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809" name="Text Box 49"/>
          <p:cNvSpPr txBox="1">
            <a:spLocks noChangeArrowheads="1"/>
          </p:cNvSpPr>
          <p:nvPr/>
        </p:nvSpPr>
        <p:spPr bwMode="auto">
          <a:xfrm>
            <a:off x="4902200" y="441325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</a:p>
        </p:txBody>
      </p:sp>
      <p:sp>
        <p:nvSpPr>
          <p:cNvPr id="501810" name="Text Box 50"/>
          <p:cNvSpPr txBox="1">
            <a:spLocks noChangeArrowheads="1"/>
          </p:cNvSpPr>
          <p:nvPr/>
        </p:nvSpPr>
        <p:spPr bwMode="auto">
          <a:xfrm>
            <a:off x="3305175" y="3303588"/>
            <a:ext cx="2871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[q] = { p | p ~ q }</a:t>
            </a:r>
          </a:p>
        </p:txBody>
      </p:sp>
      <p:sp>
        <p:nvSpPr>
          <p:cNvPr id="501811" name="Line 51"/>
          <p:cNvSpPr>
            <a:spLocks noChangeShapeType="1"/>
          </p:cNvSpPr>
          <p:nvPr/>
        </p:nvSpPr>
        <p:spPr bwMode="auto">
          <a:xfrm>
            <a:off x="3913632" y="3875087"/>
            <a:ext cx="1066356" cy="538163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01812" name="Text Box 52"/>
          <p:cNvSpPr txBox="1">
            <a:spLocks noChangeArrowheads="1"/>
          </p:cNvSpPr>
          <p:nvPr/>
        </p:nvSpPr>
        <p:spPr bwMode="auto">
          <a:xfrm>
            <a:off x="755650" y="1695450"/>
            <a:ext cx="7373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Proposition: “~” is an </a:t>
            </a:r>
            <a:r>
              <a:rPr lang="en-US" altLang="en-US" sz="2800" b="1" smtClean="0">
                <a:solidFill>
                  <a:srgbClr val="FFFF00"/>
                </a:solidFill>
                <a:latin typeface="Arial" charset="0"/>
              </a:rPr>
              <a:t>equivalence relation</a:t>
            </a:r>
          </a:p>
        </p:txBody>
      </p:sp>
    </p:spTree>
    <p:extLst>
      <p:ext uri="{BB962C8B-B14F-4D97-AF65-F5344CB8AC3E}">
        <p14:creationId xmlns:p14="http://schemas.microsoft.com/office/powerpoint/2010/main" val="1528885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40" name="Group 4"/>
          <p:cNvGrpSpPr>
            <a:grpSpLocks/>
          </p:cNvGrpSpPr>
          <p:nvPr/>
        </p:nvGrpSpPr>
        <p:grpSpPr bwMode="auto">
          <a:xfrm>
            <a:off x="1816100" y="1460500"/>
            <a:ext cx="4876800" cy="3848100"/>
            <a:chOff x="1144" y="920"/>
            <a:chExt cx="3072" cy="2424"/>
          </a:xfrm>
        </p:grpSpPr>
        <p:grpSp>
          <p:nvGrpSpPr>
            <p:cNvPr id="526341" name="Group 5"/>
            <p:cNvGrpSpPr>
              <a:grpSpLocks/>
            </p:cNvGrpSpPr>
            <p:nvPr/>
          </p:nvGrpSpPr>
          <p:grpSpPr bwMode="auto">
            <a:xfrm>
              <a:off x="3360" y="920"/>
              <a:ext cx="856" cy="864"/>
              <a:chOff x="3304" y="1056"/>
              <a:chExt cx="856" cy="864"/>
            </a:xfrm>
          </p:grpSpPr>
          <p:sp>
            <p:nvSpPr>
              <p:cNvPr id="526342" name="Oval 6"/>
              <p:cNvSpPr>
                <a:spLocks noChangeArrowheads="1"/>
              </p:cNvSpPr>
              <p:nvPr/>
            </p:nvSpPr>
            <p:spPr bwMode="auto">
              <a:xfrm>
                <a:off x="3418" y="116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26343" name="Oval 7"/>
              <p:cNvSpPr>
                <a:spLocks noChangeArrowheads="1"/>
              </p:cNvSpPr>
              <p:nvPr/>
            </p:nvSpPr>
            <p:spPr bwMode="auto">
              <a:xfrm>
                <a:off x="3304" y="105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526344" name="Line 8"/>
            <p:cNvSpPr>
              <a:spLocks noChangeShapeType="1"/>
            </p:cNvSpPr>
            <p:nvPr/>
          </p:nvSpPr>
          <p:spPr bwMode="auto">
            <a:xfrm>
              <a:off x="2320" y="131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526345" name="Group 9"/>
            <p:cNvGrpSpPr>
              <a:grpSpLocks/>
            </p:cNvGrpSpPr>
            <p:nvPr/>
          </p:nvGrpSpPr>
          <p:grpSpPr bwMode="auto">
            <a:xfrm>
              <a:off x="3360" y="2480"/>
              <a:ext cx="856" cy="864"/>
              <a:chOff x="3288" y="2616"/>
              <a:chExt cx="856" cy="864"/>
            </a:xfrm>
          </p:grpSpPr>
          <p:sp>
            <p:nvSpPr>
              <p:cNvPr id="526346" name="Oval 10"/>
              <p:cNvSpPr>
                <a:spLocks noChangeArrowheads="1"/>
              </p:cNvSpPr>
              <p:nvPr/>
            </p:nvSpPr>
            <p:spPr bwMode="auto">
              <a:xfrm>
                <a:off x="3402" y="272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26347" name="Oval 11"/>
              <p:cNvSpPr>
                <a:spLocks noChangeArrowheads="1"/>
              </p:cNvSpPr>
              <p:nvPr/>
            </p:nvSpPr>
            <p:spPr bwMode="auto">
              <a:xfrm>
                <a:off x="3288" y="261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526348" name="Oval 12"/>
            <p:cNvSpPr>
              <a:spLocks noChangeArrowheads="1"/>
            </p:cNvSpPr>
            <p:nvPr/>
          </p:nvSpPr>
          <p:spPr bwMode="auto">
            <a:xfrm>
              <a:off x="1562" y="104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49" name="Oval 13"/>
            <p:cNvSpPr>
              <a:spLocks noChangeArrowheads="1"/>
            </p:cNvSpPr>
            <p:nvPr/>
          </p:nvSpPr>
          <p:spPr bwMode="auto">
            <a:xfrm>
              <a:off x="1562" y="260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0" name="Line 14"/>
            <p:cNvSpPr>
              <a:spLocks noChangeShapeType="1"/>
            </p:cNvSpPr>
            <p:nvPr/>
          </p:nvSpPr>
          <p:spPr bwMode="auto">
            <a:xfrm>
              <a:off x="2312" y="2904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1" name="Line 15"/>
            <p:cNvSpPr>
              <a:spLocks noChangeShapeType="1"/>
            </p:cNvSpPr>
            <p:nvPr/>
          </p:nvSpPr>
          <p:spPr bwMode="auto">
            <a:xfrm>
              <a:off x="1960" y="1768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2" name="Line 16"/>
            <p:cNvSpPr>
              <a:spLocks noChangeShapeType="1"/>
            </p:cNvSpPr>
            <p:nvPr/>
          </p:nvSpPr>
          <p:spPr bwMode="auto">
            <a:xfrm>
              <a:off x="1800" y="1760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3" name="Line 17"/>
            <p:cNvSpPr>
              <a:spLocks noChangeShapeType="1"/>
            </p:cNvSpPr>
            <p:nvPr/>
          </p:nvSpPr>
          <p:spPr bwMode="auto">
            <a:xfrm>
              <a:off x="3904" y="1864"/>
              <a:ext cx="0" cy="5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4" name="Line 18"/>
            <p:cNvSpPr>
              <a:spLocks noChangeShapeType="1"/>
            </p:cNvSpPr>
            <p:nvPr/>
          </p:nvSpPr>
          <p:spPr bwMode="auto">
            <a:xfrm>
              <a:off x="3744" y="1856"/>
              <a:ext cx="0" cy="54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5" name="Line 19"/>
            <p:cNvSpPr>
              <a:spLocks noChangeShapeType="1"/>
            </p:cNvSpPr>
            <p:nvPr/>
          </p:nvSpPr>
          <p:spPr bwMode="auto">
            <a:xfrm flipH="1" flipV="1">
              <a:off x="2192" y="1664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6" name="Line 20"/>
            <p:cNvSpPr>
              <a:spLocks noChangeShapeType="1"/>
            </p:cNvSpPr>
            <p:nvPr/>
          </p:nvSpPr>
          <p:spPr bwMode="auto">
            <a:xfrm flipH="1">
              <a:off x="2176" y="1672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7" name="Text Box 21"/>
            <p:cNvSpPr txBox="1">
              <a:spLocks noChangeArrowheads="1"/>
            </p:cNvSpPr>
            <p:nvPr/>
          </p:nvSpPr>
          <p:spPr bwMode="auto">
            <a:xfrm>
              <a:off x="1976" y="192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6358" name="Text Box 22"/>
            <p:cNvSpPr txBox="1">
              <a:spLocks noChangeArrowheads="1"/>
            </p:cNvSpPr>
            <p:nvPr/>
          </p:nvSpPr>
          <p:spPr bwMode="auto">
            <a:xfrm>
              <a:off x="1552" y="19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6359" name="Text Box 23"/>
            <p:cNvSpPr txBox="1">
              <a:spLocks noChangeArrowheads="1"/>
            </p:cNvSpPr>
            <p:nvPr/>
          </p:nvSpPr>
          <p:spPr bwMode="auto">
            <a:xfrm>
              <a:off x="2816" y="160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6360" name="Text Box 24"/>
            <p:cNvSpPr txBox="1">
              <a:spLocks noChangeArrowheads="1"/>
            </p:cNvSpPr>
            <p:nvPr/>
          </p:nvSpPr>
          <p:spPr bwMode="auto">
            <a:xfrm>
              <a:off x="2984" y="204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6361" name="Text Box 25"/>
            <p:cNvSpPr txBox="1">
              <a:spLocks noChangeArrowheads="1"/>
            </p:cNvSpPr>
            <p:nvPr/>
          </p:nvSpPr>
          <p:spPr bwMode="auto">
            <a:xfrm>
              <a:off x="2600" y="2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6362" name="Text Box 26"/>
            <p:cNvSpPr txBox="1">
              <a:spLocks noChangeArrowheads="1"/>
            </p:cNvSpPr>
            <p:nvPr/>
          </p:nvSpPr>
          <p:spPr bwMode="auto">
            <a:xfrm>
              <a:off x="2680" y="98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6363" name="Text Box 27"/>
            <p:cNvSpPr txBox="1">
              <a:spLocks noChangeArrowheads="1"/>
            </p:cNvSpPr>
            <p:nvPr/>
          </p:nvSpPr>
          <p:spPr bwMode="auto">
            <a:xfrm>
              <a:off x="3928" y="1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6364" name="Text Box 28"/>
            <p:cNvSpPr txBox="1">
              <a:spLocks noChangeArrowheads="1"/>
            </p:cNvSpPr>
            <p:nvPr/>
          </p:nvSpPr>
          <p:spPr bwMode="auto">
            <a:xfrm>
              <a:off x="3480" y="202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6365" name="Line 29"/>
            <p:cNvSpPr>
              <a:spLocks noChangeShapeType="1"/>
            </p:cNvSpPr>
            <p:nvPr/>
          </p:nvSpPr>
          <p:spPr bwMode="auto">
            <a:xfrm>
              <a:off x="1144" y="1312"/>
              <a:ext cx="35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526380" name="Oval 44"/>
          <p:cNvSpPr>
            <a:spLocks noChangeArrowheads="1"/>
          </p:cNvSpPr>
          <p:nvPr/>
        </p:nvSpPr>
        <p:spPr bwMode="auto">
          <a:xfrm>
            <a:off x="2108200" y="1130300"/>
            <a:ext cx="1739900" cy="4597400"/>
          </a:xfrm>
          <a:prstGeom prst="ellipse">
            <a:avLst/>
          </a:prstGeom>
          <a:noFill/>
          <a:ln w="127000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6381" name="Oval 45"/>
          <p:cNvSpPr>
            <a:spLocks noChangeArrowheads="1"/>
          </p:cNvSpPr>
          <p:nvPr/>
        </p:nvSpPr>
        <p:spPr bwMode="auto">
          <a:xfrm>
            <a:off x="5041900" y="850900"/>
            <a:ext cx="1968500" cy="4978400"/>
          </a:xfrm>
          <a:prstGeom prst="ellipse">
            <a:avLst/>
          </a:prstGeom>
          <a:noFill/>
          <a:ln w="127000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393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944707" y="434976"/>
            <a:ext cx="4941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Algorithm MINIMIZE(DFA </a:t>
            </a:r>
            <a:r>
              <a:rPr lang="en-US" altLang="en-US" sz="2800" b="1" i="1" dirty="0" smtClean="0">
                <a:solidFill>
                  <a:srgbClr val="FFFF00"/>
                </a:solidFill>
                <a:latin typeface="Arial" charset="0"/>
              </a:rPr>
              <a:t>M</a:t>
            </a: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)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977900" y="1131888"/>
            <a:ext cx="2398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Input: DFA 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M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977900" y="1817688"/>
            <a:ext cx="490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Output: DFA 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M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</a:rPr>
              <a:t>MIN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such that: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1990725" y="24352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M 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 M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MIN</a:t>
            </a: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1990725" y="3109913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MIN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has no inaccessible states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1990725" y="3786188"/>
            <a:ext cx="3205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MIN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is </a:t>
            </a: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  <a:sym typeface="Symbol" pitchFamily="18" charset="2"/>
              </a:rPr>
              <a:t>irreducible</a:t>
            </a: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912813" y="4632325"/>
            <a:ext cx="735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states of 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MIN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 are pairwise distinguishable</a:t>
            </a:r>
          </a:p>
        </p:txBody>
      </p:sp>
      <p:sp>
        <p:nvSpPr>
          <p:cNvPr id="496651" name="Text Box 11"/>
          <p:cNvSpPr txBox="1">
            <a:spLocks noChangeArrowheads="1"/>
          </p:cNvSpPr>
          <p:nvPr/>
        </p:nvSpPr>
        <p:spPr bwMode="auto">
          <a:xfrm>
            <a:off x="3846513" y="4205288"/>
            <a:ext cx="384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||</a:t>
            </a:r>
          </a:p>
        </p:txBody>
      </p:sp>
      <p:sp>
        <p:nvSpPr>
          <p:cNvPr id="496652" name="Text Box 12"/>
          <p:cNvSpPr txBox="1">
            <a:spLocks noChangeArrowheads="1"/>
          </p:cNvSpPr>
          <p:nvPr/>
        </p:nvSpPr>
        <p:spPr bwMode="auto">
          <a:xfrm>
            <a:off x="1284288" y="5380038"/>
            <a:ext cx="661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Theorem: </a:t>
            </a:r>
            <a:r>
              <a:rPr lang="en-US" altLang="en-US" sz="2800" b="1" i="1" dirty="0" smtClean="0">
                <a:solidFill>
                  <a:srgbClr val="FFFF00"/>
                </a:solidFill>
                <a:latin typeface="Arial" charset="0"/>
                <a:sym typeface="Symbol" pitchFamily="18" charset="2"/>
              </a:rPr>
              <a:t>M</a:t>
            </a:r>
            <a:r>
              <a:rPr lang="en-US" altLang="en-US" sz="2800" b="1" i="1" baseline="-25000" dirty="0" smtClean="0">
                <a:solidFill>
                  <a:srgbClr val="FFFF00"/>
                </a:solidFill>
                <a:latin typeface="Arial" charset="0"/>
                <a:sym typeface="Symbol" pitchFamily="18" charset="2"/>
              </a:rPr>
              <a:t>MIN</a:t>
            </a: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 is the unique minimum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33400" y="1131888"/>
            <a:ext cx="7367588" cy="0"/>
          </a:xfrm>
          <a:prstGeom prst="line">
            <a:avLst/>
          </a:prstGeom>
          <a:ln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509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2403475" y="223838"/>
            <a:ext cx="445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" charset="0"/>
              </a:rPr>
              <a:t>IS THIS </a:t>
            </a: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MINIMAL?</a:t>
            </a:r>
          </a:p>
        </p:txBody>
      </p:sp>
      <p:grpSp>
        <p:nvGrpSpPr>
          <p:cNvPr id="491523" name="Group 3"/>
          <p:cNvGrpSpPr>
            <a:grpSpLocks/>
          </p:cNvGrpSpPr>
          <p:nvPr/>
        </p:nvGrpSpPr>
        <p:grpSpPr bwMode="auto">
          <a:xfrm>
            <a:off x="1816100" y="1460500"/>
            <a:ext cx="4876800" cy="3848100"/>
            <a:chOff x="1144" y="920"/>
            <a:chExt cx="3072" cy="2424"/>
          </a:xfrm>
        </p:grpSpPr>
        <p:grpSp>
          <p:nvGrpSpPr>
            <p:cNvPr id="491524" name="Group 4"/>
            <p:cNvGrpSpPr>
              <a:grpSpLocks/>
            </p:cNvGrpSpPr>
            <p:nvPr/>
          </p:nvGrpSpPr>
          <p:grpSpPr bwMode="auto">
            <a:xfrm>
              <a:off x="3360" y="920"/>
              <a:ext cx="856" cy="864"/>
              <a:chOff x="3304" y="1056"/>
              <a:chExt cx="856" cy="864"/>
            </a:xfrm>
          </p:grpSpPr>
          <p:sp>
            <p:nvSpPr>
              <p:cNvPr id="491525" name="Oval 5"/>
              <p:cNvSpPr>
                <a:spLocks noChangeArrowheads="1"/>
              </p:cNvSpPr>
              <p:nvPr/>
            </p:nvSpPr>
            <p:spPr bwMode="auto">
              <a:xfrm>
                <a:off x="3418" y="116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91526" name="Oval 6"/>
              <p:cNvSpPr>
                <a:spLocks noChangeArrowheads="1"/>
              </p:cNvSpPr>
              <p:nvPr/>
            </p:nvSpPr>
            <p:spPr bwMode="auto">
              <a:xfrm>
                <a:off x="3304" y="105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2320" y="131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491528" name="Group 8"/>
            <p:cNvGrpSpPr>
              <a:grpSpLocks/>
            </p:cNvGrpSpPr>
            <p:nvPr/>
          </p:nvGrpSpPr>
          <p:grpSpPr bwMode="auto">
            <a:xfrm>
              <a:off x="3360" y="2480"/>
              <a:ext cx="856" cy="864"/>
              <a:chOff x="3288" y="2616"/>
              <a:chExt cx="856" cy="864"/>
            </a:xfrm>
          </p:grpSpPr>
          <p:sp>
            <p:nvSpPr>
              <p:cNvPr id="491529" name="Oval 9"/>
              <p:cNvSpPr>
                <a:spLocks noChangeArrowheads="1"/>
              </p:cNvSpPr>
              <p:nvPr/>
            </p:nvSpPr>
            <p:spPr bwMode="auto">
              <a:xfrm>
                <a:off x="3402" y="272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91530" name="Oval 10"/>
              <p:cNvSpPr>
                <a:spLocks noChangeArrowheads="1"/>
              </p:cNvSpPr>
              <p:nvPr/>
            </p:nvSpPr>
            <p:spPr bwMode="auto">
              <a:xfrm>
                <a:off x="3288" y="261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491531" name="Oval 11"/>
            <p:cNvSpPr>
              <a:spLocks noChangeArrowheads="1"/>
            </p:cNvSpPr>
            <p:nvPr/>
          </p:nvSpPr>
          <p:spPr bwMode="auto">
            <a:xfrm>
              <a:off x="1562" y="104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2" name="Oval 12"/>
            <p:cNvSpPr>
              <a:spLocks noChangeArrowheads="1"/>
            </p:cNvSpPr>
            <p:nvPr/>
          </p:nvSpPr>
          <p:spPr bwMode="auto">
            <a:xfrm>
              <a:off x="1562" y="260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2312" y="2904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1960" y="1768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1800" y="1760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6" name="Line 16"/>
            <p:cNvSpPr>
              <a:spLocks noChangeShapeType="1"/>
            </p:cNvSpPr>
            <p:nvPr/>
          </p:nvSpPr>
          <p:spPr bwMode="auto">
            <a:xfrm>
              <a:off x="3904" y="1864"/>
              <a:ext cx="0" cy="5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7" name="Line 17"/>
            <p:cNvSpPr>
              <a:spLocks noChangeShapeType="1"/>
            </p:cNvSpPr>
            <p:nvPr/>
          </p:nvSpPr>
          <p:spPr bwMode="auto">
            <a:xfrm>
              <a:off x="3744" y="1856"/>
              <a:ext cx="0" cy="54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8" name="Line 18"/>
            <p:cNvSpPr>
              <a:spLocks noChangeShapeType="1"/>
            </p:cNvSpPr>
            <p:nvPr/>
          </p:nvSpPr>
          <p:spPr bwMode="auto">
            <a:xfrm flipH="1" flipV="1">
              <a:off x="2192" y="1664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9" name="Line 19"/>
            <p:cNvSpPr>
              <a:spLocks noChangeShapeType="1"/>
            </p:cNvSpPr>
            <p:nvPr/>
          </p:nvSpPr>
          <p:spPr bwMode="auto">
            <a:xfrm flipH="1">
              <a:off x="2176" y="1672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40" name="Text Box 20"/>
            <p:cNvSpPr txBox="1">
              <a:spLocks noChangeArrowheads="1"/>
            </p:cNvSpPr>
            <p:nvPr/>
          </p:nvSpPr>
          <p:spPr bwMode="auto">
            <a:xfrm>
              <a:off x="1976" y="192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91541" name="Text Box 21"/>
            <p:cNvSpPr txBox="1">
              <a:spLocks noChangeArrowheads="1"/>
            </p:cNvSpPr>
            <p:nvPr/>
          </p:nvSpPr>
          <p:spPr bwMode="auto">
            <a:xfrm>
              <a:off x="1552" y="19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91542" name="Text Box 22"/>
            <p:cNvSpPr txBox="1">
              <a:spLocks noChangeArrowheads="1"/>
            </p:cNvSpPr>
            <p:nvPr/>
          </p:nvSpPr>
          <p:spPr bwMode="auto">
            <a:xfrm>
              <a:off x="2816" y="160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91543" name="Text Box 23"/>
            <p:cNvSpPr txBox="1">
              <a:spLocks noChangeArrowheads="1"/>
            </p:cNvSpPr>
            <p:nvPr/>
          </p:nvSpPr>
          <p:spPr bwMode="auto">
            <a:xfrm>
              <a:off x="2984" y="204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91544" name="Text Box 24"/>
            <p:cNvSpPr txBox="1">
              <a:spLocks noChangeArrowheads="1"/>
            </p:cNvSpPr>
            <p:nvPr/>
          </p:nvSpPr>
          <p:spPr bwMode="auto">
            <a:xfrm>
              <a:off x="2600" y="2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91545" name="Text Box 25"/>
            <p:cNvSpPr txBox="1">
              <a:spLocks noChangeArrowheads="1"/>
            </p:cNvSpPr>
            <p:nvPr/>
          </p:nvSpPr>
          <p:spPr bwMode="auto">
            <a:xfrm>
              <a:off x="2680" y="98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91546" name="Text Box 26"/>
            <p:cNvSpPr txBox="1">
              <a:spLocks noChangeArrowheads="1"/>
            </p:cNvSpPr>
            <p:nvPr/>
          </p:nvSpPr>
          <p:spPr bwMode="auto">
            <a:xfrm>
              <a:off x="3928" y="1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91547" name="Text Box 27"/>
            <p:cNvSpPr txBox="1">
              <a:spLocks noChangeArrowheads="1"/>
            </p:cNvSpPr>
            <p:nvPr/>
          </p:nvSpPr>
          <p:spPr bwMode="auto">
            <a:xfrm>
              <a:off x="3480" y="202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91548" name="Line 28"/>
            <p:cNvSpPr>
              <a:spLocks noChangeShapeType="1"/>
            </p:cNvSpPr>
            <p:nvPr/>
          </p:nvSpPr>
          <p:spPr bwMode="auto">
            <a:xfrm>
              <a:off x="1144" y="1312"/>
              <a:ext cx="35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1730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968375" y="2008188"/>
            <a:ext cx="723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(1) Remove all inaccessible states from M</a:t>
            </a:r>
          </a:p>
        </p:txBody>
      </p:sp>
      <p:sp>
        <p:nvSpPr>
          <p:cNvPr id="508940" name="Text Box 12"/>
          <p:cNvSpPr txBox="1">
            <a:spLocks noChangeArrowheads="1"/>
          </p:cNvSpPr>
          <p:nvPr/>
        </p:nvSpPr>
        <p:spPr bwMode="auto">
          <a:xfrm>
            <a:off x="985838" y="2654300"/>
            <a:ext cx="7770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(2) Apply Table-Filling algorithm to get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E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</a:rPr>
              <a:t>M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 = { [q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] | q is an accessible state of M }</a:t>
            </a:r>
          </a:p>
        </p:txBody>
      </p:sp>
      <p:sp>
        <p:nvSpPr>
          <p:cNvPr id="508941" name="Text Box 13"/>
          <p:cNvSpPr txBox="1">
            <a:spLocks noChangeArrowheads="1"/>
          </p:cNvSpPr>
          <p:nvPr/>
        </p:nvSpPr>
        <p:spPr bwMode="auto">
          <a:xfrm>
            <a:off x="1773238" y="3754438"/>
            <a:ext cx="5427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M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</a:rPr>
              <a:t>MIN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 = (Q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</a:rPr>
              <a:t>MIN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, </a:t>
            </a:r>
            <a:r>
              <a:rPr lang="el-GR" altLang="en-US" sz="2800" b="1" i="1" dirty="0" smtClean="0">
                <a:solidFill>
                  <a:srgbClr val="FFFFFF"/>
                </a:solidFill>
                <a:latin typeface="Arial" charset="0"/>
              </a:rPr>
              <a:t>Σ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, 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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MIN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, q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0 MIN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, F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MIN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)</a:t>
            </a:r>
          </a:p>
        </p:txBody>
      </p:sp>
      <p:sp>
        <p:nvSpPr>
          <p:cNvPr id="508942" name="Text Box 14"/>
          <p:cNvSpPr txBox="1">
            <a:spLocks noChangeArrowheads="1"/>
          </p:cNvSpPr>
          <p:nvPr/>
        </p:nvSpPr>
        <p:spPr bwMode="auto">
          <a:xfrm>
            <a:off x="852488" y="4491038"/>
            <a:ext cx="737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</a:rPr>
              <a:t>MIN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 = E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</a:rPr>
              <a:t>M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,  q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</a:rPr>
              <a:t>0 MIN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 = [q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</a:rPr>
              <a:t>0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],  F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</a:rPr>
              <a:t>MIN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</a:rPr>
              <a:t> = { [q] | q 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 F }</a:t>
            </a: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2287047" y="5329238"/>
            <a:ext cx="4182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</a:t>
            </a:r>
            <a:r>
              <a:rPr lang="en-US" altLang="en-US" sz="2800" b="1" i="1" baseline="-25000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MIN</a:t>
            </a:r>
            <a:r>
              <a:rPr lang="en-US" altLang="en-US" sz="2800" b="1" i="1" dirty="0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( [q], a ) = [ ( q, a ) ]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4707" y="434976"/>
            <a:ext cx="4941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Algorithm MINIMIZE(DFA </a:t>
            </a:r>
            <a:r>
              <a:rPr lang="en-US" altLang="en-US" sz="2800" b="1" i="1" dirty="0" smtClean="0">
                <a:solidFill>
                  <a:srgbClr val="FFFF00"/>
                </a:solidFill>
                <a:latin typeface="Arial" charset="0"/>
              </a:rPr>
              <a:t>M</a:t>
            </a: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1131888"/>
            <a:ext cx="7367588" cy="0"/>
          </a:xfrm>
          <a:prstGeom prst="line">
            <a:avLst/>
          </a:prstGeom>
          <a:ln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468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187450" y="122238"/>
            <a:ext cx="688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TABLE-FILLING</a:t>
            </a:r>
            <a:r>
              <a:rPr lang="en-US" altLang="en-US" sz="3600" smtClean="0">
                <a:solidFill>
                  <a:srgbClr val="FFFFFF"/>
                </a:solidFill>
                <a:latin typeface="Arial" charset="0"/>
              </a:rPr>
              <a:t> ALGORITHM</a:t>
            </a:r>
          </a:p>
        </p:txBody>
      </p:sp>
      <p:sp>
        <p:nvSpPr>
          <p:cNvPr id="536586" name="Text Box 10"/>
          <p:cNvSpPr txBox="1">
            <a:spLocks noChangeArrowheads="1"/>
          </p:cNvSpPr>
          <p:nvPr/>
        </p:nvSpPr>
        <p:spPr bwMode="auto">
          <a:xfrm>
            <a:off x="1712913" y="3302000"/>
            <a:ext cx="7240587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 sz="2800" b="1" dirty="0" smtClean="0">
              <a:solidFill>
                <a:srgbClr val="FFFFFF"/>
              </a:solidFill>
              <a:latin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Make best effort to find pairs of states that are distinguishable.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Pairs leftover will  help us.</a:t>
            </a:r>
          </a:p>
        </p:txBody>
      </p:sp>
      <p:pic>
        <p:nvPicPr>
          <p:cNvPr id="536587" name="Picture 11" descr="MCj029346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616325"/>
            <a:ext cx="1203325" cy="18065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36588" name="Text Box 12"/>
          <p:cNvSpPr txBox="1">
            <a:spLocks noChangeArrowheads="1"/>
          </p:cNvSpPr>
          <p:nvPr/>
        </p:nvSpPr>
        <p:spPr bwMode="auto">
          <a:xfrm>
            <a:off x="1917700" y="3127375"/>
            <a:ext cx="193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00"/>
                </a:solidFill>
                <a:latin typeface="Arial" charset="0"/>
              </a:rPr>
              <a:t>IDEA!</a:t>
            </a:r>
          </a:p>
        </p:txBody>
      </p:sp>
    </p:spTree>
    <p:extLst>
      <p:ext uri="{BB962C8B-B14F-4D97-AF65-F5344CB8AC3E}">
        <p14:creationId xmlns:p14="http://schemas.microsoft.com/office/powerpoint/2010/main" val="17134204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1187450" y="122238"/>
            <a:ext cx="688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TABLE-FILLING</a:t>
            </a:r>
            <a:r>
              <a:rPr lang="en-US" altLang="en-US" sz="3600" smtClean="0">
                <a:solidFill>
                  <a:srgbClr val="FFFFFF"/>
                </a:solidFill>
                <a:latin typeface="Arial" charset="0"/>
              </a:rPr>
              <a:t> ALGORITHM</a:t>
            </a:r>
          </a:p>
        </p:txBody>
      </p:sp>
      <p:grpSp>
        <p:nvGrpSpPr>
          <p:cNvPr id="535561" name="Group 9"/>
          <p:cNvGrpSpPr>
            <a:grpSpLocks/>
          </p:cNvGrpSpPr>
          <p:nvPr/>
        </p:nvGrpSpPr>
        <p:grpSpPr bwMode="auto">
          <a:xfrm>
            <a:off x="300038" y="2655888"/>
            <a:ext cx="3579812" cy="3568700"/>
            <a:chOff x="189" y="1673"/>
            <a:chExt cx="2255" cy="2248"/>
          </a:xfrm>
        </p:grpSpPr>
        <p:sp>
          <p:nvSpPr>
            <p:cNvPr id="535562" name="Rectangle 10"/>
            <p:cNvSpPr>
              <a:spLocks noChangeArrowheads="1"/>
            </p:cNvSpPr>
            <p:nvPr/>
          </p:nvSpPr>
          <p:spPr bwMode="auto">
            <a:xfrm>
              <a:off x="512" y="175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63" name="Rectangle 11"/>
            <p:cNvSpPr>
              <a:spLocks noChangeArrowheads="1"/>
            </p:cNvSpPr>
            <p:nvPr/>
          </p:nvSpPr>
          <p:spPr bwMode="auto">
            <a:xfrm>
              <a:off x="512" y="199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64" name="Rectangle 12"/>
            <p:cNvSpPr>
              <a:spLocks noChangeArrowheads="1"/>
            </p:cNvSpPr>
            <p:nvPr/>
          </p:nvSpPr>
          <p:spPr bwMode="auto">
            <a:xfrm>
              <a:off x="512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65" name="Rectangle 13"/>
            <p:cNvSpPr>
              <a:spLocks noChangeArrowheads="1"/>
            </p:cNvSpPr>
            <p:nvPr/>
          </p:nvSpPr>
          <p:spPr bwMode="auto">
            <a:xfrm>
              <a:off x="512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66" name="Rectangle 14"/>
            <p:cNvSpPr>
              <a:spLocks noChangeArrowheads="1"/>
            </p:cNvSpPr>
            <p:nvPr/>
          </p:nvSpPr>
          <p:spPr bwMode="auto">
            <a:xfrm>
              <a:off x="512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67" name="Rectangle 15"/>
            <p:cNvSpPr>
              <a:spLocks noChangeArrowheads="1"/>
            </p:cNvSpPr>
            <p:nvPr/>
          </p:nvSpPr>
          <p:spPr bwMode="auto">
            <a:xfrm>
              <a:off x="512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68" name="Rectangle 16"/>
            <p:cNvSpPr>
              <a:spLocks noChangeArrowheads="1"/>
            </p:cNvSpPr>
            <p:nvPr/>
          </p:nvSpPr>
          <p:spPr bwMode="auto">
            <a:xfrm>
              <a:off x="512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69" name="Rectangle 17"/>
            <p:cNvSpPr>
              <a:spLocks noChangeArrowheads="1"/>
            </p:cNvSpPr>
            <p:nvPr/>
          </p:nvSpPr>
          <p:spPr bwMode="auto">
            <a:xfrm>
              <a:off x="512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0" name="Rectangle 18"/>
            <p:cNvSpPr>
              <a:spLocks noChangeArrowheads="1"/>
            </p:cNvSpPr>
            <p:nvPr/>
          </p:nvSpPr>
          <p:spPr bwMode="auto">
            <a:xfrm>
              <a:off x="744" y="199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1" name="Rectangle 19"/>
            <p:cNvSpPr>
              <a:spLocks noChangeArrowheads="1"/>
            </p:cNvSpPr>
            <p:nvPr/>
          </p:nvSpPr>
          <p:spPr bwMode="auto">
            <a:xfrm>
              <a:off x="744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2" name="Rectangle 20"/>
            <p:cNvSpPr>
              <a:spLocks noChangeArrowheads="1"/>
            </p:cNvSpPr>
            <p:nvPr/>
          </p:nvSpPr>
          <p:spPr bwMode="auto">
            <a:xfrm>
              <a:off x="744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3" name="Rectangle 21"/>
            <p:cNvSpPr>
              <a:spLocks noChangeArrowheads="1"/>
            </p:cNvSpPr>
            <p:nvPr/>
          </p:nvSpPr>
          <p:spPr bwMode="auto">
            <a:xfrm>
              <a:off x="744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4" name="Rectangle 22"/>
            <p:cNvSpPr>
              <a:spLocks noChangeArrowheads="1"/>
            </p:cNvSpPr>
            <p:nvPr/>
          </p:nvSpPr>
          <p:spPr bwMode="auto">
            <a:xfrm>
              <a:off x="744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5" name="Rectangle 23"/>
            <p:cNvSpPr>
              <a:spLocks noChangeArrowheads="1"/>
            </p:cNvSpPr>
            <p:nvPr/>
          </p:nvSpPr>
          <p:spPr bwMode="auto">
            <a:xfrm>
              <a:off x="744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6" name="Rectangle 24"/>
            <p:cNvSpPr>
              <a:spLocks noChangeArrowheads="1"/>
            </p:cNvSpPr>
            <p:nvPr/>
          </p:nvSpPr>
          <p:spPr bwMode="auto">
            <a:xfrm>
              <a:off x="744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7" name="Rectangle 25"/>
            <p:cNvSpPr>
              <a:spLocks noChangeArrowheads="1"/>
            </p:cNvSpPr>
            <p:nvPr/>
          </p:nvSpPr>
          <p:spPr bwMode="auto">
            <a:xfrm>
              <a:off x="976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8" name="Rectangle 26"/>
            <p:cNvSpPr>
              <a:spLocks noChangeArrowheads="1"/>
            </p:cNvSpPr>
            <p:nvPr/>
          </p:nvSpPr>
          <p:spPr bwMode="auto">
            <a:xfrm>
              <a:off x="976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79" name="Rectangle 27"/>
            <p:cNvSpPr>
              <a:spLocks noChangeArrowheads="1"/>
            </p:cNvSpPr>
            <p:nvPr/>
          </p:nvSpPr>
          <p:spPr bwMode="auto">
            <a:xfrm>
              <a:off x="976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0" name="Rectangle 28"/>
            <p:cNvSpPr>
              <a:spLocks noChangeArrowheads="1"/>
            </p:cNvSpPr>
            <p:nvPr/>
          </p:nvSpPr>
          <p:spPr bwMode="auto">
            <a:xfrm>
              <a:off x="976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1" name="Rectangle 29"/>
            <p:cNvSpPr>
              <a:spLocks noChangeArrowheads="1"/>
            </p:cNvSpPr>
            <p:nvPr/>
          </p:nvSpPr>
          <p:spPr bwMode="auto">
            <a:xfrm>
              <a:off x="976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2" name="Rectangle 30"/>
            <p:cNvSpPr>
              <a:spLocks noChangeArrowheads="1"/>
            </p:cNvSpPr>
            <p:nvPr/>
          </p:nvSpPr>
          <p:spPr bwMode="auto">
            <a:xfrm>
              <a:off x="976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3" name="Rectangle 31"/>
            <p:cNvSpPr>
              <a:spLocks noChangeArrowheads="1"/>
            </p:cNvSpPr>
            <p:nvPr/>
          </p:nvSpPr>
          <p:spPr bwMode="auto">
            <a:xfrm>
              <a:off x="1208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4" name="Rectangle 32"/>
            <p:cNvSpPr>
              <a:spLocks noChangeArrowheads="1"/>
            </p:cNvSpPr>
            <p:nvPr/>
          </p:nvSpPr>
          <p:spPr bwMode="auto">
            <a:xfrm>
              <a:off x="1208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5" name="Rectangle 33"/>
            <p:cNvSpPr>
              <a:spLocks noChangeArrowheads="1"/>
            </p:cNvSpPr>
            <p:nvPr/>
          </p:nvSpPr>
          <p:spPr bwMode="auto">
            <a:xfrm>
              <a:off x="1208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6" name="Rectangle 34"/>
            <p:cNvSpPr>
              <a:spLocks noChangeArrowheads="1"/>
            </p:cNvSpPr>
            <p:nvPr/>
          </p:nvSpPr>
          <p:spPr bwMode="auto">
            <a:xfrm>
              <a:off x="1208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7" name="Rectangle 35"/>
            <p:cNvSpPr>
              <a:spLocks noChangeArrowheads="1"/>
            </p:cNvSpPr>
            <p:nvPr/>
          </p:nvSpPr>
          <p:spPr bwMode="auto">
            <a:xfrm>
              <a:off x="1208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8" name="Rectangle 36"/>
            <p:cNvSpPr>
              <a:spLocks noChangeArrowheads="1"/>
            </p:cNvSpPr>
            <p:nvPr/>
          </p:nvSpPr>
          <p:spPr bwMode="auto">
            <a:xfrm>
              <a:off x="1448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89" name="Rectangle 37"/>
            <p:cNvSpPr>
              <a:spLocks noChangeArrowheads="1"/>
            </p:cNvSpPr>
            <p:nvPr/>
          </p:nvSpPr>
          <p:spPr bwMode="auto">
            <a:xfrm>
              <a:off x="1448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90" name="Rectangle 38"/>
            <p:cNvSpPr>
              <a:spLocks noChangeArrowheads="1"/>
            </p:cNvSpPr>
            <p:nvPr/>
          </p:nvSpPr>
          <p:spPr bwMode="auto">
            <a:xfrm>
              <a:off x="1448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91" name="Rectangle 39"/>
            <p:cNvSpPr>
              <a:spLocks noChangeArrowheads="1"/>
            </p:cNvSpPr>
            <p:nvPr/>
          </p:nvSpPr>
          <p:spPr bwMode="auto">
            <a:xfrm>
              <a:off x="1448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92" name="Rectangle 40"/>
            <p:cNvSpPr>
              <a:spLocks noChangeArrowheads="1"/>
            </p:cNvSpPr>
            <p:nvPr/>
          </p:nvSpPr>
          <p:spPr bwMode="auto">
            <a:xfrm>
              <a:off x="1680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93" name="Rectangle 41"/>
            <p:cNvSpPr>
              <a:spLocks noChangeArrowheads="1"/>
            </p:cNvSpPr>
            <p:nvPr/>
          </p:nvSpPr>
          <p:spPr bwMode="auto">
            <a:xfrm>
              <a:off x="1680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94" name="Rectangle 42"/>
            <p:cNvSpPr>
              <a:spLocks noChangeArrowheads="1"/>
            </p:cNvSpPr>
            <p:nvPr/>
          </p:nvSpPr>
          <p:spPr bwMode="auto">
            <a:xfrm>
              <a:off x="1680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95" name="Rectangle 43"/>
            <p:cNvSpPr>
              <a:spLocks noChangeArrowheads="1"/>
            </p:cNvSpPr>
            <p:nvPr/>
          </p:nvSpPr>
          <p:spPr bwMode="auto">
            <a:xfrm>
              <a:off x="1912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96" name="Rectangle 44"/>
            <p:cNvSpPr>
              <a:spLocks noChangeArrowheads="1"/>
            </p:cNvSpPr>
            <p:nvPr/>
          </p:nvSpPr>
          <p:spPr bwMode="auto">
            <a:xfrm>
              <a:off x="1912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97" name="Rectangle 45"/>
            <p:cNvSpPr>
              <a:spLocks noChangeArrowheads="1"/>
            </p:cNvSpPr>
            <p:nvPr/>
          </p:nvSpPr>
          <p:spPr bwMode="auto">
            <a:xfrm>
              <a:off x="2144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5598" name="Text Box 46"/>
            <p:cNvSpPr txBox="1">
              <a:spLocks noChangeArrowheads="1"/>
            </p:cNvSpPr>
            <p:nvPr/>
          </p:nvSpPr>
          <p:spPr bwMode="auto">
            <a:xfrm>
              <a:off x="189" y="167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5599" name="Text Box 47"/>
            <p:cNvSpPr txBox="1">
              <a:spLocks noChangeArrowheads="1"/>
            </p:cNvSpPr>
            <p:nvPr/>
          </p:nvSpPr>
          <p:spPr bwMode="auto">
            <a:xfrm>
              <a:off x="189" y="1929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5600" name="Text Box 48"/>
            <p:cNvSpPr txBox="1">
              <a:spLocks noChangeArrowheads="1"/>
            </p:cNvSpPr>
            <p:nvPr/>
          </p:nvSpPr>
          <p:spPr bwMode="auto">
            <a:xfrm>
              <a:off x="189" y="2633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35601" name="Text Box 49"/>
            <p:cNvSpPr txBox="1">
              <a:spLocks noChangeArrowheads="1"/>
            </p:cNvSpPr>
            <p:nvPr/>
          </p:nvSpPr>
          <p:spPr bwMode="auto">
            <a:xfrm>
              <a:off x="189" y="3385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535602" name="Text Box 50"/>
            <p:cNvSpPr txBox="1">
              <a:spLocks noChangeArrowheads="1"/>
            </p:cNvSpPr>
            <p:nvPr/>
          </p:nvSpPr>
          <p:spPr bwMode="auto">
            <a:xfrm>
              <a:off x="485" y="363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5603" name="Text Box 51"/>
            <p:cNvSpPr txBox="1">
              <a:spLocks noChangeArrowheads="1"/>
            </p:cNvSpPr>
            <p:nvPr/>
          </p:nvSpPr>
          <p:spPr bwMode="auto">
            <a:xfrm>
              <a:off x="741" y="363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5604" name="Text Box 52"/>
            <p:cNvSpPr txBox="1">
              <a:spLocks noChangeArrowheads="1"/>
            </p:cNvSpPr>
            <p:nvPr/>
          </p:nvSpPr>
          <p:spPr bwMode="auto">
            <a:xfrm>
              <a:off x="1453" y="3633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35605" name="Text Box 53"/>
            <p:cNvSpPr txBox="1">
              <a:spLocks noChangeArrowheads="1"/>
            </p:cNvSpPr>
            <p:nvPr/>
          </p:nvSpPr>
          <p:spPr bwMode="auto">
            <a:xfrm>
              <a:off x="2133" y="3633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n</a:t>
              </a:r>
            </a:p>
          </p:txBody>
        </p:sp>
      </p:grpSp>
      <p:grpSp>
        <p:nvGrpSpPr>
          <p:cNvPr id="535606" name="Group 54"/>
          <p:cNvGrpSpPr>
            <a:grpSpLocks/>
          </p:cNvGrpSpPr>
          <p:nvPr/>
        </p:nvGrpSpPr>
        <p:grpSpPr bwMode="auto">
          <a:xfrm>
            <a:off x="3646488" y="2867025"/>
            <a:ext cx="4116387" cy="968375"/>
            <a:chOff x="2369" y="1806"/>
            <a:chExt cx="2593" cy="610"/>
          </a:xfrm>
        </p:grpSpPr>
        <p:sp>
          <p:nvSpPr>
            <p:cNvPr id="535607" name="Text Box 55"/>
            <p:cNvSpPr txBox="1">
              <a:spLocks noChangeArrowheads="1"/>
            </p:cNvSpPr>
            <p:nvPr/>
          </p:nvSpPr>
          <p:spPr bwMode="auto">
            <a:xfrm>
              <a:off x="2369" y="1806"/>
              <a:ext cx="259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00"/>
                  </a:solidFill>
                  <a:latin typeface="Arial" charset="0"/>
                </a:rPr>
                <a:t>Base Case:</a:t>
              </a: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 p accepts and q rejects </a:t>
              </a: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  <a:sym typeface="Symbol" pitchFamily="18" charset="2"/>
                </a:rPr>
                <a:t> p ~ q</a:t>
              </a:r>
            </a:p>
          </p:txBody>
        </p:sp>
        <p:sp>
          <p:nvSpPr>
            <p:cNvPr id="535608" name="Text Box 56"/>
            <p:cNvSpPr txBox="1">
              <a:spLocks noChangeArrowheads="1"/>
            </p:cNvSpPr>
            <p:nvPr/>
          </p:nvSpPr>
          <p:spPr bwMode="auto">
            <a:xfrm>
              <a:off x="4335" y="208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/</a:t>
              </a:r>
            </a:p>
          </p:txBody>
        </p:sp>
      </p:grpSp>
      <p:sp>
        <p:nvSpPr>
          <p:cNvPr id="535632" name="Rectangle 80"/>
          <p:cNvSpPr>
            <a:spLocks noChangeArrowheads="1"/>
          </p:cNvSpPr>
          <p:nvPr/>
        </p:nvSpPr>
        <p:spPr bwMode="auto">
          <a:xfrm>
            <a:off x="828675" y="27971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5633" name="Rectangle 81"/>
          <p:cNvSpPr>
            <a:spLocks noChangeArrowheads="1"/>
          </p:cNvSpPr>
          <p:nvPr/>
        </p:nvSpPr>
        <p:spPr bwMode="auto">
          <a:xfrm>
            <a:off x="1196975" y="3179763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5634" name="Rectangle 82"/>
          <p:cNvSpPr>
            <a:spLocks noChangeArrowheads="1"/>
          </p:cNvSpPr>
          <p:nvPr/>
        </p:nvSpPr>
        <p:spPr bwMode="auto">
          <a:xfrm>
            <a:off x="1570038" y="3557588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5635" name="Rectangle 83"/>
          <p:cNvSpPr>
            <a:spLocks noChangeArrowheads="1"/>
          </p:cNvSpPr>
          <p:nvPr/>
        </p:nvSpPr>
        <p:spPr bwMode="auto">
          <a:xfrm>
            <a:off x="1936750" y="39274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5636" name="Rectangle 84"/>
          <p:cNvSpPr>
            <a:spLocks noChangeArrowheads="1"/>
          </p:cNvSpPr>
          <p:nvPr/>
        </p:nvSpPr>
        <p:spPr bwMode="auto">
          <a:xfrm>
            <a:off x="2316163" y="4311650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5637" name="Rectangle 85"/>
          <p:cNvSpPr>
            <a:spLocks noChangeArrowheads="1"/>
          </p:cNvSpPr>
          <p:nvPr/>
        </p:nvSpPr>
        <p:spPr bwMode="auto">
          <a:xfrm>
            <a:off x="2686050" y="46894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5638" name="Rectangle 86"/>
          <p:cNvSpPr>
            <a:spLocks noChangeArrowheads="1"/>
          </p:cNvSpPr>
          <p:nvPr/>
        </p:nvSpPr>
        <p:spPr bwMode="auto">
          <a:xfrm>
            <a:off x="3049588" y="5072063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5639" name="Rectangle 87"/>
          <p:cNvSpPr>
            <a:spLocks noChangeArrowheads="1"/>
          </p:cNvSpPr>
          <p:nvPr/>
        </p:nvSpPr>
        <p:spPr bwMode="auto">
          <a:xfrm>
            <a:off x="3421063" y="5456238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71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1187450" y="122238"/>
            <a:ext cx="688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TABLE-FILLING</a:t>
            </a:r>
            <a:r>
              <a:rPr lang="en-US" altLang="en-US" sz="3600" smtClean="0">
                <a:solidFill>
                  <a:srgbClr val="FFFFFF"/>
                </a:solidFill>
                <a:latin typeface="Arial" charset="0"/>
              </a:rPr>
              <a:t> ALGORITHM</a:t>
            </a:r>
          </a:p>
        </p:txBody>
      </p:sp>
      <p:grpSp>
        <p:nvGrpSpPr>
          <p:cNvPr id="537609" name="Group 9"/>
          <p:cNvGrpSpPr>
            <a:grpSpLocks/>
          </p:cNvGrpSpPr>
          <p:nvPr/>
        </p:nvGrpSpPr>
        <p:grpSpPr bwMode="auto">
          <a:xfrm>
            <a:off x="300038" y="2655888"/>
            <a:ext cx="3579812" cy="3568700"/>
            <a:chOff x="189" y="1673"/>
            <a:chExt cx="2255" cy="2248"/>
          </a:xfrm>
        </p:grpSpPr>
        <p:sp>
          <p:nvSpPr>
            <p:cNvPr id="537610" name="Rectangle 10"/>
            <p:cNvSpPr>
              <a:spLocks noChangeArrowheads="1"/>
            </p:cNvSpPr>
            <p:nvPr/>
          </p:nvSpPr>
          <p:spPr bwMode="auto">
            <a:xfrm>
              <a:off x="512" y="175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1" name="Rectangle 11"/>
            <p:cNvSpPr>
              <a:spLocks noChangeArrowheads="1"/>
            </p:cNvSpPr>
            <p:nvPr/>
          </p:nvSpPr>
          <p:spPr bwMode="auto">
            <a:xfrm>
              <a:off x="512" y="199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2" name="Rectangle 12"/>
            <p:cNvSpPr>
              <a:spLocks noChangeArrowheads="1"/>
            </p:cNvSpPr>
            <p:nvPr/>
          </p:nvSpPr>
          <p:spPr bwMode="auto">
            <a:xfrm>
              <a:off x="512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3" name="Rectangle 13"/>
            <p:cNvSpPr>
              <a:spLocks noChangeArrowheads="1"/>
            </p:cNvSpPr>
            <p:nvPr/>
          </p:nvSpPr>
          <p:spPr bwMode="auto">
            <a:xfrm>
              <a:off x="512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4" name="Rectangle 14"/>
            <p:cNvSpPr>
              <a:spLocks noChangeArrowheads="1"/>
            </p:cNvSpPr>
            <p:nvPr/>
          </p:nvSpPr>
          <p:spPr bwMode="auto">
            <a:xfrm>
              <a:off x="512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5" name="Rectangle 15"/>
            <p:cNvSpPr>
              <a:spLocks noChangeArrowheads="1"/>
            </p:cNvSpPr>
            <p:nvPr/>
          </p:nvSpPr>
          <p:spPr bwMode="auto">
            <a:xfrm>
              <a:off x="512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6" name="Rectangle 16"/>
            <p:cNvSpPr>
              <a:spLocks noChangeArrowheads="1"/>
            </p:cNvSpPr>
            <p:nvPr/>
          </p:nvSpPr>
          <p:spPr bwMode="auto">
            <a:xfrm>
              <a:off x="512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7" name="Rectangle 17"/>
            <p:cNvSpPr>
              <a:spLocks noChangeArrowheads="1"/>
            </p:cNvSpPr>
            <p:nvPr/>
          </p:nvSpPr>
          <p:spPr bwMode="auto">
            <a:xfrm>
              <a:off x="512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8" name="Rectangle 18"/>
            <p:cNvSpPr>
              <a:spLocks noChangeArrowheads="1"/>
            </p:cNvSpPr>
            <p:nvPr/>
          </p:nvSpPr>
          <p:spPr bwMode="auto">
            <a:xfrm>
              <a:off x="744" y="199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9" name="Rectangle 19"/>
            <p:cNvSpPr>
              <a:spLocks noChangeArrowheads="1"/>
            </p:cNvSpPr>
            <p:nvPr/>
          </p:nvSpPr>
          <p:spPr bwMode="auto">
            <a:xfrm>
              <a:off x="744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0" name="Rectangle 20"/>
            <p:cNvSpPr>
              <a:spLocks noChangeArrowheads="1"/>
            </p:cNvSpPr>
            <p:nvPr/>
          </p:nvSpPr>
          <p:spPr bwMode="auto">
            <a:xfrm>
              <a:off x="744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1" name="Rectangle 21"/>
            <p:cNvSpPr>
              <a:spLocks noChangeArrowheads="1"/>
            </p:cNvSpPr>
            <p:nvPr/>
          </p:nvSpPr>
          <p:spPr bwMode="auto">
            <a:xfrm>
              <a:off x="744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2" name="Rectangle 22"/>
            <p:cNvSpPr>
              <a:spLocks noChangeArrowheads="1"/>
            </p:cNvSpPr>
            <p:nvPr/>
          </p:nvSpPr>
          <p:spPr bwMode="auto">
            <a:xfrm>
              <a:off x="744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3" name="Rectangle 23"/>
            <p:cNvSpPr>
              <a:spLocks noChangeArrowheads="1"/>
            </p:cNvSpPr>
            <p:nvPr/>
          </p:nvSpPr>
          <p:spPr bwMode="auto">
            <a:xfrm>
              <a:off x="744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4" name="Rectangle 24"/>
            <p:cNvSpPr>
              <a:spLocks noChangeArrowheads="1"/>
            </p:cNvSpPr>
            <p:nvPr/>
          </p:nvSpPr>
          <p:spPr bwMode="auto">
            <a:xfrm>
              <a:off x="744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5" name="Rectangle 25"/>
            <p:cNvSpPr>
              <a:spLocks noChangeArrowheads="1"/>
            </p:cNvSpPr>
            <p:nvPr/>
          </p:nvSpPr>
          <p:spPr bwMode="auto">
            <a:xfrm>
              <a:off x="976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6" name="Rectangle 26"/>
            <p:cNvSpPr>
              <a:spLocks noChangeArrowheads="1"/>
            </p:cNvSpPr>
            <p:nvPr/>
          </p:nvSpPr>
          <p:spPr bwMode="auto">
            <a:xfrm>
              <a:off x="976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7" name="Rectangle 27"/>
            <p:cNvSpPr>
              <a:spLocks noChangeArrowheads="1"/>
            </p:cNvSpPr>
            <p:nvPr/>
          </p:nvSpPr>
          <p:spPr bwMode="auto">
            <a:xfrm>
              <a:off x="976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8" name="Rectangle 28"/>
            <p:cNvSpPr>
              <a:spLocks noChangeArrowheads="1"/>
            </p:cNvSpPr>
            <p:nvPr/>
          </p:nvSpPr>
          <p:spPr bwMode="auto">
            <a:xfrm>
              <a:off x="976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9" name="Rectangle 29"/>
            <p:cNvSpPr>
              <a:spLocks noChangeArrowheads="1"/>
            </p:cNvSpPr>
            <p:nvPr/>
          </p:nvSpPr>
          <p:spPr bwMode="auto">
            <a:xfrm>
              <a:off x="976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0" name="Rectangle 30"/>
            <p:cNvSpPr>
              <a:spLocks noChangeArrowheads="1"/>
            </p:cNvSpPr>
            <p:nvPr/>
          </p:nvSpPr>
          <p:spPr bwMode="auto">
            <a:xfrm>
              <a:off x="976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1" name="Rectangle 31"/>
            <p:cNvSpPr>
              <a:spLocks noChangeArrowheads="1"/>
            </p:cNvSpPr>
            <p:nvPr/>
          </p:nvSpPr>
          <p:spPr bwMode="auto">
            <a:xfrm>
              <a:off x="1208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2" name="Rectangle 32"/>
            <p:cNvSpPr>
              <a:spLocks noChangeArrowheads="1"/>
            </p:cNvSpPr>
            <p:nvPr/>
          </p:nvSpPr>
          <p:spPr bwMode="auto">
            <a:xfrm>
              <a:off x="1208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3" name="Rectangle 33"/>
            <p:cNvSpPr>
              <a:spLocks noChangeArrowheads="1"/>
            </p:cNvSpPr>
            <p:nvPr/>
          </p:nvSpPr>
          <p:spPr bwMode="auto">
            <a:xfrm>
              <a:off x="1208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4" name="Rectangle 34"/>
            <p:cNvSpPr>
              <a:spLocks noChangeArrowheads="1"/>
            </p:cNvSpPr>
            <p:nvPr/>
          </p:nvSpPr>
          <p:spPr bwMode="auto">
            <a:xfrm>
              <a:off x="1208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5" name="Rectangle 35"/>
            <p:cNvSpPr>
              <a:spLocks noChangeArrowheads="1"/>
            </p:cNvSpPr>
            <p:nvPr/>
          </p:nvSpPr>
          <p:spPr bwMode="auto">
            <a:xfrm>
              <a:off x="1208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6" name="Rectangle 36"/>
            <p:cNvSpPr>
              <a:spLocks noChangeArrowheads="1"/>
            </p:cNvSpPr>
            <p:nvPr/>
          </p:nvSpPr>
          <p:spPr bwMode="auto">
            <a:xfrm>
              <a:off x="1448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7" name="Rectangle 37"/>
            <p:cNvSpPr>
              <a:spLocks noChangeArrowheads="1"/>
            </p:cNvSpPr>
            <p:nvPr/>
          </p:nvSpPr>
          <p:spPr bwMode="auto">
            <a:xfrm>
              <a:off x="1448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8" name="Rectangle 38"/>
            <p:cNvSpPr>
              <a:spLocks noChangeArrowheads="1"/>
            </p:cNvSpPr>
            <p:nvPr/>
          </p:nvSpPr>
          <p:spPr bwMode="auto">
            <a:xfrm>
              <a:off x="1448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9" name="Rectangle 39"/>
            <p:cNvSpPr>
              <a:spLocks noChangeArrowheads="1"/>
            </p:cNvSpPr>
            <p:nvPr/>
          </p:nvSpPr>
          <p:spPr bwMode="auto">
            <a:xfrm>
              <a:off x="1448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0" name="Rectangle 40"/>
            <p:cNvSpPr>
              <a:spLocks noChangeArrowheads="1"/>
            </p:cNvSpPr>
            <p:nvPr/>
          </p:nvSpPr>
          <p:spPr bwMode="auto">
            <a:xfrm>
              <a:off x="1680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1" name="Rectangle 41"/>
            <p:cNvSpPr>
              <a:spLocks noChangeArrowheads="1"/>
            </p:cNvSpPr>
            <p:nvPr/>
          </p:nvSpPr>
          <p:spPr bwMode="auto">
            <a:xfrm>
              <a:off x="1680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2" name="Rectangle 42"/>
            <p:cNvSpPr>
              <a:spLocks noChangeArrowheads="1"/>
            </p:cNvSpPr>
            <p:nvPr/>
          </p:nvSpPr>
          <p:spPr bwMode="auto">
            <a:xfrm>
              <a:off x="1680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3" name="Rectangle 43"/>
            <p:cNvSpPr>
              <a:spLocks noChangeArrowheads="1"/>
            </p:cNvSpPr>
            <p:nvPr/>
          </p:nvSpPr>
          <p:spPr bwMode="auto">
            <a:xfrm>
              <a:off x="1912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4" name="Rectangle 44"/>
            <p:cNvSpPr>
              <a:spLocks noChangeArrowheads="1"/>
            </p:cNvSpPr>
            <p:nvPr/>
          </p:nvSpPr>
          <p:spPr bwMode="auto">
            <a:xfrm>
              <a:off x="1912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5" name="Rectangle 45"/>
            <p:cNvSpPr>
              <a:spLocks noChangeArrowheads="1"/>
            </p:cNvSpPr>
            <p:nvPr/>
          </p:nvSpPr>
          <p:spPr bwMode="auto">
            <a:xfrm>
              <a:off x="2144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6" name="Text Box 46"/>
            <p:cNvSpPr txBox="1">
              <a:spLocks noChangeArrowheads="1"/>
            </p:cNvSpPr>
            <p:nvPr/>
          </p:nvSpPr>
          <p:spPr bwMode="auto">
            <a:xfrm>
              <a:off x="189" y="167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7647" name="Text Box 47"/>
            <p:cNvSpPr txBox="1">
              <a:spLocks noChangeArrowheads="1"/>
            </p:cNvSpPr>
            <p:nvPr/>
          </p:nvSpPr>
          <p:spPr bwMode="auto">
            <a:xfrm>
              <a:off x="189" y="1929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7648" name="Text Box 48"/>
            <p:cNvSpPr txBox="1">
              <a:spLocks noChangeArrowheads="1"/>
            </p:cNvSpPr>
            <p:nvPr/>
          </p:nvSpPr>
          <p:spPr bwMode="auto">
            <a:xfrm>
              <a:off x="189" y="2633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37649" name="Text Box 49"/>
            <p:cNvSpPr txBox="1">
              <a:spLocks noChangeArrowheads="1"/>
            </p:cNvSpPr>
            <p:nvPr/>
          </p:nvSpPr>
          <p:spPr bwMode="auto">
            <a:xfrm>
              <a:off x="189" y="3385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537650" name="Text Box 50"/>
            <p:cNvSpPr txBox="1">
              <a:spLocks noChangeArrowheads="1"/>
            </p:cNvSpPr>
            <p:nvPr/>
          </p:nvSpPr>
          <p:spPr bwMode="auto">
            <a:xfrm>
              <a:off x="485" y="363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dirty="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7651" name="Text Box 51"/>
            <p:cNvSpPr txBox="1">
              <a:spLocks noChangeArrowheads="1"/>
            </p:cNvSpPr>
            <p:nvPr/>
          </p:nvSpPr>
          <p:spPr bwMode="auto">
            <a:xfrm>
              <a:off x="741" y="363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dirty="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7652" name="Text Box 52"/>
            <p:cNvSpPr txBox="1">
              <a:spLocks noChangeArrowheads="1"/>
            </p:cNvSpPr>
            <p:nvPr/>
          </p:nvSpPr>
          <p:spPr bwMode="auto">
            <a:xfrm>
              <a:off x="1453" y="3633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37653" name="Text Box 53"/>
            <p:cNvSpPr txBox="1">
              <a:spLocks noChangeArrowheads="1"/>
            </p:cNvSpPr>
            <p:nvPr/>
          </p:nvSpPr>
          <p:spPr bwMode="auto">
            <a:xfrm>
              <a:off x="2133" y="3633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n</a:t>
              </a:r>
            </a:p>
          </p:txBody>
        </p:sp>
      </p:grpSp>
      <p:grpSp>
        <p:nvGrpSpPr>
          <p:cNvPr id="537654" name="Group 54"/>
          <p:cNvGrpSpPr>
            <a:grpSpLocks/>
          </p:cNvGrpSpPr>
          <p:nvPr/>
        </p:nvGrpSpPr>
        <p:grpSpPr bwMode="auto">
          <a:xfrm>
            <a:off x="3646488" y="2867026"/>
            <a:ext cx="4116387" cy="954088"/>
            <a:chOff x="2369" y="1806"/>
            <a:chExt cx="2593" cy="601"/>
          </a:xfrm>
        </p:grpSpPr>
        <p:sp>
          <p:nvSpPr>
            <p:cNvPr id="537655" name="Text Box 55"/>
            <p:cNvSpPr txBox="1">
              <a:spLocks noChangeArrowheads="1"/>
            </p:cNvSpPr>
            <p:nvPr/>
          </p:nvSpPr>
          <p:spPr bwMode="auto">
            <a:xfrm>
              <a:off x="2369" y="1806"/>
              <a:ext cx="259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>
                  <a:solidFill>
                    <a:srgbClr val="FFFF00"/>
                  </a:solidFill>
                  <a:latin typeface="Arial" charset="0"/>
                </a:rPr>
                <a:t>Base Case:</a:t>
              </a:r>
              <a:r>
                <a:rPr lang="en-US" altLang="en-US" sz="2800" b="1" dirty="0">
                  <a:solidFill>
                    <a:srgbClr val="FFFFFF"/>
                  </a:solidFill>
                  <a:latin typeface="Arial" charset="0"/>
                </a:rPr>
                <a:t> p accepts and q rejects </a:t>
              </a:r>
              <a:r>
                <a:rPr lang="en-US" altLang="en-US" sz="2800" b="1" dirty="0">
                  <a:solidFill>
                    <a:srgbClr val="FFFFFF"/>
                  </a:solidFill>
                  <a:latin typeface="Arial" charset="0"/>
                  <a:sym typeface="Symbol" pitchFamily="18" charset="2"/>
                </a:rPr>
                <a:t> p ~ q</a:t>
              </a:r>
            </a:p>
          </p:txBody>
        </p:sp>
        <p:sp>
          <p:nvSpPr>
            <p:cNvPr id="537656" name="Text Box 56"/>
            <p:cNvSpPr txBox="1">
              <a:spLocks noChangeArrowheads="1"/>
            </p:cNvSpPr>
            <p:nvPr/>
          </p:nvSpPr>
          <p:spPr bwMode="auto">
            <a:xfrm>
              <a:off x="4341" y="208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/</a:t>
              </a:r>
            </a:p>
          </p:txBody>
        </p:sp>
      </p:grp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812506" y="4284663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endParaRPr lang="en-US" altLang="en-US" sz="20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1180806" y="4284663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X</a:t>
            </a:r>
          </a:p>
        </p:txBody>
      </p:sp>
      <p:sp>
        <p:nvSpPr>
          <p:cNvPr id="537661" name="Text Box 61"/>
          <p:cNvSpPr txBox="1">
            <a:spLocks noChangeArrowheads="1"/>
          </p:cNvSpPr>
          <p:nvPr/>
        </p:nvSpPr>
        <p:spPr bwMode="auto">
          <a:xfrm>
            <a:off x="1917406" y="4284663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endParaRPr lang="en-US" altLang="en-US" sz="20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2304756" y="4672013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endParaRPr lang="en-US" altLang="en-US" sz="20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64" name="Text Box 64"/>
          <p:cNvSpPr txBox="1">
            <a:spLocks noChangeArrowheads="1"/>
          </p:cNvSpPr>
          <p:nvPr/>
        </p:nvSpPr>
        <p:spPr bwMode="auto">
          <a:xfrm>
            <a:off x="2304756" y="5434013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endParaRPr lang="en-US" altLang="en-US" sz="20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0" name="Rectangle 80"/>
          <p:cNvSpPr>
            <a:spLocks noChangeArrowheads="1"/>
          </p:cNvSpPr>
          <p:nvPr/>
        </p:nvSpPr>
        <p:spPr bwMode="auto">
          <a:xfrm>
            <a:off x="828675" y="27971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1" name="Rectangle 81"/>
          <p:cNvSpPr>
            <a:spLocks noChangeArrowheads="1"/>
          </p:cNvSpPr>
          <p:nvPr/>
        </p:nvSpPr>
        <p:spPr bwMode="auto">
          <a:xfrm>
            <a:off x="1196975" y="3179763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2" name="Rectangle 82"/>
          <p:cNvSpPr>
            <a:spLocks noChangeArrowheads="1"/>
          </p:cNvSpPr>
          <p:nvPr/>
        </p:nvSpPr>
        <p:spPr bwMode="auto">
          <a:xfrm>
            <a:off x="1570038" y="3557588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3" name="Rectangle 83"/>
          <p:cNvSpPr>
            <a:spLocks noChangeArrowheads="1"/>
          </p:cNvSpPr>
          <p:nvPr/>
        </p:nvSpPr>
        <p:spPr bwMode="auto">
          <a:xfrm>
            <a:off x="1936750" y="39274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4" name="Rectangle 84"/>
          <p:cNvSpPr>
            <a:spLocks noChangeArrowheads="1"/>
          </p:cNvSpPr>
          <p:nvPr/>
        </p:nvSpPr>
        <p:spPr bwMode="auto">
          <a:xfrm>
            <a:off x="2316163" y="4311650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5" name="Rectangle 85"/>
          <p:cNvSpPr>
            <a:spLocks noChangeArrowheads="1"/>
          </p:cNvSpPr>
          <p:nvPr/>
        </p:nvSpPr>
        <p:spPr bwMode="auto">
          <a:xfrm>
            <a:off x="2686050" y="46894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6" name="Rectangle 86"/>
          <p:cNvSpPr>
            <a:spLocks noChangeArrowheads="1"/>
          </p:cNvSpPr>
          <p:nvPr/>
        </p:nvSpPr>
        <p:spPr bwMode="auto">
          <a:xfrm>
            <a:off x="3049588" y="5072063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7" name="Rectangle 87"/>
          <p:cNvSpPr>
            <a:spLocks noChangeArrowheads="1"/>
          </p:cNvSpPr>
          <p:nvPr/>
        </p:nvSpPr>
        <p:spPr bwMode="auto">
          <a:xfrm>
            <a:off x="3421063" y="5456238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8" name="Oval 88"/>
          <p:cNvSpPr>
            <a:spLocks noChangeArrowheads="1"/>
          </p:cNvSpPr>
          <p:nvPr/>
        </p:nvSpPr>
        <p:spPr bwMode="auto">
          <a:xfrm>
            <a:off x="2330450" y="5943600"/>
            <a:ext cx="382588" cy="3238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9" name="Oval 89"/>
          <p:cNvSpPr>
            <a:spLocks noChangeArrowheads="1"/>
          </p:cNvSpPr>
          <p:nvPr/>
        </p:nvSpPr>
        <p:spPr bwMode="auto">
          <a:xfrm>
            <a:off x="2227263" y="5856288"/>
            <a:ext cx="588962" cy="500062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90" name="Oval 90"/>
          <p:cNvSpPr>
            <a:spLocks noChangeArrowheads="1"/>
          </p:cNvSpPr>
          <p:nvPr/>
        </p:nvSpPr>
        <p:spPr bwMode="auto">
          <a:xfrm>
            <a:off x="314325" y="4224338"/>
            <a:ext cx="588963" cy="500062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91" name="Oval 91"/>
          <p:cNvSpPr>
            <a:spLocks noChangeArrowheads="1"/>
          </p:cNvSpPr>
          <p:nvPr/>
        </p:nvSpPr>
        <p:spPr bwMode="auto">
          <a:xfrm>
            <a:off x="388938" y="4340225"/>
            <a:ext cx="382587" cy="3238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83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1187450" y="122238"/>
            <a:ext cx="688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TABLE-FILLING</a:t>
            </a:r>
            <a:r>
              <a:rPr lang="en-US" altLang="en-US" sz="3600" smtClean="0">
                <a:solidFill>
                  <a:srgbClr val="FFFFFF"/>
                </a:solidFill>
                <a:latin typeface="Arial" charset="0"/>
              </a:rPr>
              <a:t> ALGORITHM</a:t>
            </a:r>
          </a:p>
        </p:txBody>
      </p:sp>
      <p:grpSp>
        <p:nvGrpSpPr>
          <p:cNvPr id="537609" name="Group 9"/>
          <p:cNvGrpSpPr>
            <a:grpSpLocks/>
          </p:cNvGrpSpPr>
          <p:nvPr/>
        </p:nvGrpSpPr>
        <p:grpSpPr bwMode="auto">
          <a:xfrm>
            <a:off x="300038" y="2655888"/>
            <a:ext cx="3579812" cy="3568700"/>
            <a:chOff x="189" y="1673"/>
            <a:chExt cx="2255" cy="2248"/>
          </a:xfrm>
        </p:grpSpPr>
        <p:sp>
          <p:nvSpPr>
            <p:cNvPr id="537610" name="Rectangle 10"/>
            <p:cNvSpPr>
              <a:spLocks noChangeArrowheads="1"/>
            </p:cNvSpPr>
            <p:nvPr/>
          </p:nvSpPr>
          <p:spPr bwMode="auto">
            <a:xfrm>
              <a:off x="512" y="175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1" name="Rectangle 11"/>
            <p:cNvSpPr>
              <a:spLocks noChangeArrowheads="1"/>
            </p:cNvSpPr>
            <p:nvPr/>
          </p:nvSpPr>
          <p:spPr bwMode="auto">
            <a:xfrm>
              <a:off x="512" y="199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2" name="Rectangle 12"/>
            <p:cNvSpPr>
              <a:spLocks noChangeArrowheads="1"/>
            </p:cNvSpPr>
            <p:nvPr/>
          </p:nvSpPr>
          <p:spPr bwMode="auto">
            <a:xfrm>
              <a:off x="512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3" name="Rectangle 13"/>
            <p:cNvSpPr>
              <a:spLocks noChangeArrowheads="1"/>
            </p:cNvSpPr>
            <p:nvPr/>
          </p:nvSpPr>
          <p:spPr bwMode="auto">
            <a:xfrm>
              <a:off x="512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4" name="Rectangle 14"/>
            <p:cNvSpPr>
              <a:spLocks noChangeArrowheads="1"/>
            </p:cNvSpPr>
            <p:nvPr/>
          </p:nvSpPr>
          <p:spPr bwMode="auto">
            <a:xfrm>
              <a:off x="512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5" name="Rectangle 15"/>
            <p:cNvSpPr>
              <a:spLocks noChangeArrowheads="1"/>
            </p:cNvSpPr>
            <p:nvPr/>
          </p:nvSpPr>
          <p:spPr bwMode="auto">
            <a:xfrm>
              <a:off x="512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6" name="Rectangle 16"/>
            <p:cNvSpPr>
              <a:spLocks noChangeArrowheads="1"/>
            </p:cNvSpPr>
            <p:nvPr/>
          </p:nvSpPr>
          <p:spPr bwMode="auto">
            <a:xfrm>
              <a:off x="512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7" name="Rectangle 17"/>
            <p:cNvSpPr>
              <a:spLocks noChangeArrowheads="1"/>
            </p:cNvSpPr>
            <p:nvPr/>
          </p:nvSpPr>
          <p:spPr bwMode="auto">
            <a:xfrm>
              <a:off x="512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8" name="Rectangle 18"/>
            <p:cNvSpPr>
              <a:spLocks noChangeArrowheads="1"/>
            </p:cNvSpPr>
            <p:nvPr/>
          </p:nvSpPr>
          <p:spPr bwMode="auto">
            <a:xfrm>
              <a:off x="744" y="199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9" name="Rectangle 19"/>
            <p:cNvSpPr>
              <a:spLocks noChangeArrowheads="1"/>
            </p:cNvSpPr>
            <p:nvPr/>
          </p:nvSpPr>
          <p:spPr bwMode="auto">
            <a:xfrm>
              <a:off x="744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0" name="Rectangle 20"/>
            <p:cNvSpPr>
              <a:spLocks noChangeArrowheads="1"/>
            </p:cNvSpPr>
            <p:nvPr/>
          </p:nvSpPr>
          <p:spPr bwMode="auto">
            <a:xfrm>
              <a:off x="744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1" name="Rectangle 21"/>
            <p:cNvSpPr>
              <a:spLocks noChangeArrowheads="1"/>
            </p:cNvSpPr>
            <p:nvPr/>
          </p:nvSpPr>
          <p:spPr bwMode="auto">
            <a:xfrm>
              <a:off x="744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2" name="Rectangle 22"/>
            <p:cNvSpPr>
              <a:spLocks noChangeArrowheads="1"/>
            </p:cNvSpPr>
            <p:nvPr/>
          </p:nvSpPr>
          <p:spPr bwMode="auto">
            <a:xfrm>
              <a:off x="744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3" name="Rectangle 23"/>
            <p:cNvSpPr>
              <a:spLocks noChangeArrowheads="1"/>
            </p:cNvSpPr>
            <p:nvPr/>
          </p:nvSpPr>
          <p:spPr bwMode="auto">
            <a:xfrm>
              <a:off x="744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4" name="Rectangle 24"/>
            <p:cNvSpPr>
              <a:spLocks noChangeArrowheads="1"/>
            </p:cNvSpPr>
            <p:nvPr/>
          </p:nvSpPr>
          <p:spPr bwMode="auto">
            <a:xfrm>
              <a:off x="744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5" name="Rectangle 25"/>
            <p:cNvSpPr>
              <a:spLocks noChangeArrowheads="1"/>
            </p:cNvSpPr>
            <p:nvPr/>
          </p:nvSpPr>
          <p:spPr bwMode="auto">
            <a:xfrm>
              <a:off x="976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6" name="Rectangle 26"/>
            <p:cNvSpPr>
              <a:spLocks noChangeArrowheads="1"/>
            </p:cNvSpPr>
            <p:nvPr/>
          </p:nvSpPr>
          <p:spPr bwMode="auto">
            <a:xfrm>
              <a:off x="976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7" name="Rectangle 27"/>
            <p:cNvSpPr>
              <a:spLocks noChangeArrowheads="1"/>
            </p:cNvSpPr>
            <p:nvPr/>
          </p:nvSpPr>
          <p:spPr bwMode="auto">
            <a:xfrm>
              <a:off x="976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8" name="Rectangle 28"/>
            <p:cNvSpPr>
              <a:spLocks noChangeArrowheads="1"/>
            </p:cNvSpPr>
            <p:nvPr/>
          </p:nvSpPr>
          <p:spPr bwMode="auto">
            <a:xfrm>
              <a:off x="976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9" name="Rectangle 29"/>
            <p:cNvSpPr>
              <a:spLocks noChangeArrowheads="1"/>
            </p:cNvSpPr>
            <p:nvPr/>
          </p:nvSpPr>
          <p:spPr bwMode="auto">
            <a:xfrm>
              <a:off x="976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0" name="Rectangle 30"/>
            <p:cNvSpPr>
              <a:spLocks noChangeArrowheads="1"/>
            </p:cNvSpPr>
            <p:nvPr/>
          </p:nvSpPr>
          <p:spPr bwMode="auto">
            <a:xfrm>
              <a:off x="976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1" name="Rectangle 31"/>
            <p:cNvSpPr>
              <a:spLocks noChangeArrowheads="1"/>
            </p:cNvSpPr>
            <p:nvPr/>
          </p:nvSpPr>
          <p:spPr bwMode="auto">
            <a:xfrm>
              <a:off x="1208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2" name="Rectangle 32"/>
            <p:cNvSpPr>
              <a:spLocks noChangeArrowheads="1"/>
            </p:cNvSpPr>
            <p:nvPr/>
          </p:nvSpPr>
          <p:spPr bwMode="auto">
            <a:xfrm>
              <a:off x="1208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3" name="Rectangle 33"/>
            <p:cNvSpPr>
              <a:spLocks noChangeArrowheads="1"/>
            </p:cNvSpPr>
            <p:nvPr/>
          </p:nvSpPr>
          <p:spPr bwMode="auto">
            <a:xfrm>
              <a:off x="1208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4" name="Rectangle 34"/>
            <p:cNvSpPr>
              <a:spLocks noChangeArrowheads="1"/>
            </p:cNvSpPr>
            <p:nvPr/>
          </p:nvSpPr>
          <p:spPr bwMode="auto">
            <a:xfrm>
              <a:off x="1208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5" name="Rectangle 35"/>
            <p:cNvSpPr>
              <a:spLocks noChangeArrowheads="1"/>
            </p:cNvSpPr>
            <p:nvPr/>
          </p:nvSpPr>
          <p:spPr bwMode="auto">
            <a:xfrm>
              <a:off x="1208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6" name="Rectangle 36"/>
            <p:cNvSpPr>
              <a:spLocks noChangeArrowheads="1"/>
            </p:cNvSpPr>
            <p:nvPr/>
          </p:nvSpPr>
          <p:spPr bwMode="auto">
            <a:xfrm>
              <a:off x="1448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7" name="Rectangle 37"/>
            <p:cNvSpPr>
              <a:spLocks noChangeArrowheads="1"/>
            </p:cNvSpPr>
            <p:nvPr/>
          </p:nvSpPr>
          <p:spPr bwMode="auto">
            <a:xfrm>
              <a:off x="1448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8" name="Rectangle 38"/>
            <p:cNvSpPr>
              <a:spLocks noChangeArrowheads="1"/>
            </p:cNvSpPr>
            <p:nvPr/>
          </p:nvSpPr>
          <p:spPr bwMode="auto">
            <a:xfrm>
              <a:off x="1448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9" name="Rectangle 39"/>
            <p:cNvSpPr>
              <a:spLocks noChangeArrowheads="1"/>
            </p:cNvSpPr>
            <p:nvPr/>
          </p:nvSpPr>
          <p:spPr bwMode="auto">
            <a:xfrm>
              <a:off x="1448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0" name="Rectangle 40"/>
            <p:cNvSpPr>
              <a:spLocks noChangeArrowheads="1"/>
            </p:cNvSpPr>
            <p:nvPr/>
          </p:nvSpPr>
          <p:spPr bwMode="auto">
            <a:xfrm>
              <a:off x="1680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1" name="Rectangle 41"/>
            <p:cNvSpPr>
              <a:spLocks noChangeArrowheads="1"/>
            </p:cNvSpPr>
            <p:nvPr/>
          </p:nvSpPr>
          <p:spPr bwMode="auto">
            <a:xfrm>
              <a:off x="1680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2" name="Rectangle 42"/>
            <p:cNvSpPr>
              <a:spLocks noChangeArrowheads="1"/>
            </p:cNvSpPr>
            <p:nvPr/>
          </p:nvSpPr>
          <p:spPr bwMode="auto">
            <a:xfrm>
              <a:off x="1680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3" name="Rectangle 43"/>
            <p:cNvSpPr>
              <a:spLocks noChangeArrowheads="1"/>
            </p:cNvSpPr>
            <p:nvPr/>
          </p:nvSpPr>
          <p:spPr bwMode="auto">
            <a:xfrm>
              <a:off x="1912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4" name="Rectangle 44"/>
            <p:cNvSpPr>
              <a:spLocks noChangeArrowheads="1"/>
            </p:cNvSpPr>
            <p:nvPr/>
          </p:nvSpPr>
          <p:spPr bwMode="auto">
            <a:xfrm>
              <a:off x="1912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5" name="Rectangle 45"/>
            <p:cNvSpPr>
              <a:spLocks noChangeArrowheads="1"/>
            </p:cNvSpPr>
            <p:nvPr/>
          </p:nvSpPr>
          <p:spPr bwMode="auto">
            <a:xfrm>
              <a:off x="2144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6" name="Text Box 46"/>
            <p:cNvSpPr txBox="1">
              <a:spLocks noChangeArrowheads="1"/>
            </p:cNvSpPr>
            <p:nvPr/>
          </p:nvSpPr>
          <p:spPr bwMode="auto">
            <a:xfrm>
              <a:off x="189" y="167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7647" name="Text Box 47"/>
            <p:cNvSpPr txBox="1">
              <a:spLocks noChangeArrowheads="1"/>
            </p:cNvSpPr>
            <p:nvPr/>
          </p:nvSpPr>
          <p:spPr bwMode="auto">
            <a:xfrm>
              <a:off x="189" y="1929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7648" name="Text Box 48"/>
            <p:cNvSpPr txBox="1">
              <a:spLocks noChangeArrowheads="1"/>
            </p:cNvSpPr>
            <p:nvPr/>
          </p:nvSpPr>
          <p:spPr bwMode="auto">
            <a:xfrm>
              <a:off x="189" y="2633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37649" name="Text Box 49"/>
            <p:cNvSpPr txBox="1">
              <a:spLocks noChangeArrowheads="1"/>
            </p:cNvSpPr>
            <p:nvPr/>
          </p:nvSpPr>
          <p:spPr bwMode="auto">
            <a:xfrm>
              <a:off x="189" y="3385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537650" name="Text Box 50"/>
            <p:cNvSpPr txBox="1">
              <a:spLocks noChangeArrowheads="1"/>
            </p:cNvSpPr>
            <p:nvPr/>
          </p:nvSpPr>
          <p:spPr bwMode="auto">
            <a:xfrm>
              <a:off x="485" y="363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7651" name="Text Box 51"/>
            <p:cNvSpPr txBox="1">
              <a:spLocks noChangeArrowheads="1"/>
            </p:cNvSpPr>
            <p:nvPr/>
          </p:nvSpPr>
          <p:spPr bwMode="auto">
            <a:xfrm>
              <a:off x="741" y="363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7652" name="Text Box 52"/>
            <p:cNvSpPr txBox="1">
              <a:spLocks noChangeArrowheads="1"/>
            </p:cNvSpPr>
            <p:nvPr/>
          </p:nvSpPr>
          <p:spPr bwMode="auto">
            <a:xfrm>
              <a:off x="1453" y="3633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37653" name="Text Box 53"/>
            <p:cNvSpPr txBox="1">
              <a:spLocks noChangeArrowheads="1"/>
            </p:cNvSpPr>
            <p:nvPr/>
          </p:nvSpPr>
          <p:spPr bwMode="auto">
            <a:xfrm>
              <a:off x="2133" y="3633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n</a:t>
              </a:r>
            </a:p>
          </p:txBody>
        </p:sp>
      </p:grpSp>
      <p:grpSp>
        <p:nvGrpSpPr>
          <p:cNvPr id="537654" name="Group 54"/>
          <p:cNvGrpSpPr>
            <a:grpSpLocks/>
          </p:cNvGrpSpPr>
          <p:nvPr/>
        </p:nvGrpSpPr>
        <p:grpSpPr bwMode="auto">
          <a:xfrm>
            <a:off x="3646488" y="2867025"/>
            <a:ext cx="4116387" cy="968375"/>
            <a:chOff x="2369" y="1806"/>
            <a:chExt cx="2593" cy="610"/>
          </a:xfrm>
        </p:grpSpPr>
        <p:sp>
          <p:nvSpPr>
            <p:cNvPr id="537655" name="Text Box 55"/>
            <p:cNvSpPr txBox="1">
              <a:spLocks noChangeArrowheads="1"/>
            </p:cNvSpPr>
            <p:nvPr/>
          </p:nvSpPr>
          <p:spPr bwMode="auto">
            <a:xfrm>
              <a:off x="2369" y="1806"/>
              <a:ext cx="259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 smtClean="0">
                  <a:solidFill>
                    <a:srgbClr val="FFFF00"/>
                  </a:solidFill>
                  <a:latin typeface="Arial" charset="0"/>
                </a:rPr>
                <a:t>Base Case:</a:t>
              </a: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 p accepts and q rejects </a:t>
              </a: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  <a:sym typeface="Symbol" pitchFamily="18" charset="2"/>
                </a:rPr>
                <a:t> p ~ q</a:t>
              </a:r>
            </a:p>
          </p:txBody>
        </p:sp>
        <p:sp>
          <p:nvSpPr>
            <p:cNvPr id="537656" name="Text Box 56"/>
            <p:cNvSpPr txBox="1">
              <a:spLocks noChangeArrowheads="1"/>
            </p:cNvSpPr>
            <p:nvPr/>
          </p:nvSpPr>
          <p:spPr bwMode="auto">
            <a:xfrm>
              <a:off x="4335" y="208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/</a:t>
              </a:r>
            </a:p>
          </p:txBody>
        </p:sp>
      </p:grp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765218" y="428466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1133518" y="428466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61" name="Text Box 61"/>
          <p:cNvSpPr txBox="1">
            <a:spLocks noChangeArrowheads="1"/>
          </p:cNvSpPr>
          <p:nvPr/>
        </p:nvSpPr>
        <p:spPr bwMode="auto">
          <a:xfrm>
            <a:off x="1870118" y="428466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2257468" y="467201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64" name="Text Box 64"/>
          <p:cNvSpPr txBox="1">
            <a:spLocks noChangeArrowheads="1"/>
          </p:cNvSpPr>
          <p:nvPr/>
        </p:nvSpPr>
        <p:spPr bwMode="auto">
          <a:xfrm>
            <a:off x="2257468" y="543401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80" name="Rectangle 80"/>
          <p:cNvSpPr>
            <a:spLocks noChangeArrowheads="1"/>
          </p:cNvSpPr>
          <p:nvPr/>
        </p:nvSpPr>
        <p:spPr bwMode="auto">
          <a:xfrm>
            <a:off x="828675" y="27971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1" name="Rectangle 81"/>
          <p:cNvSpPr>
            <a:spLocks noChangeArrowheads="1"/>
          </p:cNvSpPr>
          <p:nvPr/>
        </p:nvSpPr>
        <p:spPr bwMode="auto">
          <a:xfrm>
            <a:off x="1196975" y="3179763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2" name="Rectangle 82"/>
          <p:cNvSpPr>
            <a:spLocks noChangeArrowheads="1"/>
          </p:cNvSpPr>
          <p:nvPr/>
        </p:nvSpPr>
        <p:spPr bwMode="auto">
          <a:xfrm>
            <a:off x="1570038" y="3557588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3" name="Rectangle 83"/>
          <p:cNvSpPr>
            <a:spLocks noChangeArrowheads="1"/>
          </p:cNvSpPr>
          <p:nvPr/>
        </p:nvSpPr>
        <p:spPr bwMode="auto">
          <a:xfrm>
            <a:off x="1936750" y="39274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4" name="Rectangle 84"/>
          <p:cNvSpPr>
            <a:spLocks noChangeArrowheads="1"/>
          </p:cNvSpPr>
          <p:nvPr/>
        </p:nvSpPr>
        <p:spPr bwMode="auto">
          <a:xfrm>
            <a:off x="2316163" y="4311650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5" name="Rectangle 85"/>
          <p:cNvSpPr>
            <a:spLocks noChangeArrowheads="1"/>
          </p:cNvSpPr>
          <p:nvPr/>
        </p:nvSpPr>
        <p:spPr bwMode="auto">
          <a:xfrm>
            <a:off x="2686050" y="46894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6" name="Rectangle 86"/>
          <p:cNvSpPr>
            <a:spLocks noChangeArrowheads="1"/>
          </p:cNvSpPr>
          <p:nvPr/>
        </p:nvSpPr>
        <p:spPr bwMode="auto">
          <a:xfrm>
            <a:off x="3049588" y="5072063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7" name="Rectangle 87"/>
          <p:cNvSpPr>
            <a:spLocks noChangeArrowheads="1"/>
          </p:cNvSpPr>
          <p:nvPr/>
        </p:nvSpPr>
        <p:spPr bwMode="auto">
          <a:xfrm>
            <a:off x="3421063" y="5456238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8" name="Oval 88"/>
          <p:cNvSpPr>
            <a:spLocks noChangeArrowheads="1"/>
          </p:cNvSpPr>
          <p:nvPr/>
        </p:nvSpPr>
        <p:spPr bwMode="auto">
          <a:xfrm>
            <a:off x="2330450" y="5943600"/>
            <a:ext cx="382588" cy="3238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9" name="Oval 89"/>
          <p:cNvSpPr>
            <a:spLocks noChangeArrowheads="1"/>
          </p:cNvSpPr>
          <p:nvPr/>
        </p:nvSpPr>
        <p:spPr bwMode="auto">
          <a:xfrm>
            <a:off x="2227263" y="5856288"/>
            <a:ext cx="588962" cy="500062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90" name="Oval 90"/>
          <p:cNvSpPr>
            <a:spLocks noChangeArrowheads="1"/>
          </p:cNvSpPr>
          <p:nvPr/>
        </p:nvSpPr>
        <p:spPr bwMode="auto">
          <a:xfrm>
            <a:off x="182562" y="4239397"/>
            <a:ext cx="588963" cy="500062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91" name="Oval 91"/>
          <p:cNvSpPr>
            <a:spLocks noChangeArrowheads="1"/>
          </p:cNvSpPr>
          <p:nvPr/>
        </p:nvSpPr>
        <p:spPr bwMode="auto">
          <a:xfrm>
            <a:off x="300038" y="4327503"/>
            <a:ext cx="382587" cy="3238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6894" y="838200"/>
                <a:ext cx="71493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For base case,  we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in the corresponding cell.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This states, that the two states are not equivalent.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4" y="838200"/>
                <a:ext cx="7149306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767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42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769"/>
            <a:ext cx="9144000" cy="46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069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1187450" y="122238"/>
            <a:ext cx="688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TABLE-FILLING</a:t>
            </a:r>
            <a:r>
              <a:rPr lang="en-US" altLang="en-US" sz="3600" smtClean="0">
                <a:solidFill>
                  <a:srgbClr val="FFFFFF"/>
                </a:solidFill>
                <a:latin typeface="Arial" charset="0"/>
              </a:rPr>
              <a:t> ALGORITHM</a:t>
            </a:r>
          </a:p>
        </p:txBody>
      </p:sp>
      <p:grpSp>
        <p:nvGrpSpPr>
          <p:cNvPr id="537609" name="Group 9"/>
          <p:cNvGrpSpPr>
            <a:grpSpLocks/>
          </p:cNvGrpSpPr>
          <p:nvPr/>
        </p:nvGrpSpPr>
        <p:grpSpPr bwMode="auto">
          <a:xfrm>
            <a:off x="300038" y="2655888"/>
            <a:ext cx="3579812" cy="3568700"/>
            <a:chOff x="189" y="1673"/>
            <a:chExt cx="2255" cy="2248"/>
          </a:xfrm>
        </p:grpSpPr>
        <p:sp>
          <p:nvSpPr>
            <p:cNvPr id="537610" name="Rectangle 10"/>
            <p:cNvSpPr>
              <a:spLocks noChangeArrowheads="1"/>
            </p:cNvSpPr>
            <p:nvPr/>
          </p:nvSpPr>
          <p:spPr bwMode="auto">
            <a:xfrm>
              <a:off x="512" y="175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1" name="Rectangle 11"/>
            <p:cNvSpPr>
              <a:spLocks noChangeArrowheads="1"/>
            </p:cNvSpPr>
            <p:nvPr/>
          </p:nvSpPr>
          <p:spPr bwMode="auto">
            <a:xfrm>
              <a:off x="512" y="199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2" name="Rectangle 12"/>
            <p:cNvSpPr>
              <a:spLocks noChangeArrowheads="1"/>
            </p:cNvSpPr>
            <p:nvPr/>
          </p:nvSpPr>
          <p:spPr bwMode="auto">
            <a:xfrm>
              <a:off x="512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3" name="Rectangle 13"/>
            <p:cNvSpPr>
              <a:spLocks noChangeArrowheads="1"/>
            </p:cNvSpPr>
            <p:nvPr/>
          </p:nvSpPr>
          <p:spPr bwMode="auto">
            <a:xfrm>
              <a:off x="512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4" name="Rectangle 14"/>
            <p:cNvSpPr>
              <a:spLocks noChangeArrowheads="1"/>
            </p:cNvSpPr>
            <p:nvPr/>
          </p:nvSpPr>
          <p:spPr bwMode="auto">
            <a:xfrm>
              <a:off x="512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5" name="Rectangle 15"/>
            <p:cNvSpPr>
              <a:spLocks noChangeArrowheads="1"/>
            </p:cNvSpPr>
            <p:nvPr/>
          </p:nvSpPr>
          <p:spPr bwMode="auto">
            <a:xfrm>
              <a:off x="512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6" name="Rectangle 16"/>
            <p:cNvSpPr>
              <a:spLocks noChangeArrowheads="1"/>
            </p:cNvSpPr>
            <p:nvPr/>
          </p:nvSpPr>
          <p:spPr bwMode="auto">
            <a:xfrm>
              <a:off x="512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7" name="Rectangle 17"/>
            <p:cNvSpPr>
              <a:spLocks noChangeArrowheads="1"/>
            </p:cNvSpPr>
            <p:nvPr/>
          </p:nvSpPr>
          <p:spPr bwMode="auto">
            <a:xfrm>
              <a:off x="512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8" name="Rectangle 18"/>
            <p:cNvSpPr>
              <a:spLocks noChangeArrowheads="1"/>
            </p:cNvSpPr>
            <p:nvPr/>
          </p:nvSpPr>
          <p:spPr bwMode="auto">
            <a:xfrm>
              <a:off x="744" y="199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19" name="Rectangle 19"/>
            <p:cNvSpPr>
              <a:spLocks noChangeArrowheads="1"/>
            </p:cNvSpPr>
            <p:nvPr/>
          </p:nvSpPr>
          <p:spPr bwMode="auto">
            <a:xfrm>
              <a:off x="744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0" name="Rectangle 20"/>
            <p:cNvSpPr>
              <a:spLocks noChangeArrowheads="1"/>
            </p:cNvSpPr>
            <p:nvPr/>
          </p:nvSpPr>
          <p:spPr bwMode="auto">
            <a:xfrm>
              <a:off x="744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1" name="Rectangle 21"/>
            <p:cNvSpPr>
              <a:spLocks noChangeArrowheads="1"/>
            </p:cNvSpPr>
            <p:nvPr/>
          </p:nvSpPr>
          <p:spPr bwMode="auto">
            <a:xfrm>
              <a:off x="744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2" name="Rectangle 22"/>
            <p:cNvSpPr>
              <a:spLocks noChangeArrowheads="1"/>
            </p:cNvSpPr>
            <p:nvPr/>
          </p:nvSpPr>
          <p:spPr bwMode="auto">
            <a:xfrm>
              <a:off x="744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3" name="Rectangle 23"/>
            <p:cNvSpPr>
              <a:spLocks noChangeArrowheads="1"/>
            </p:cNvSpPr>
            <p:nvPr/>
          </p:nvSpPr>
          <p:spPr bwMode="auto">
            <a:xfrm>
              <a:off x="744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4" name="Rectangle 24"/>
            <p:cNvSpPr>
              <a:spLocks noChangeArrowheads="1"/>
            </p:cNvSpPr>
            <p:nvPr/>
          </p:nvSpPr>
          <p:spPr bwMode="auto">
            <a:xfrm>
              <a:off x="744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5" name="Rectangle 25"/>
            <p:cNvSpPr>
              <a:spLocks noChangeArrowheads="1"/>
            </p:cNvSpPr>
            <p:nvPr/>
          </p:nvSpPr>
          <p:spPr bwMode="auto">
            <a:xfrm>
              <a:off x="976" y="2232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6" name="Rectangle 26"/>
            <p:cNvSpPr>
              <a:spLocks noChangeArrowheads="1"/>
            </p:cNvSpPr>
            <p:nvPr/>
          </p:nvSpPr>
          <p:spPr bwMode="auto">
            <a:xfrm>
              <a:off x="976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7" name="Rectangle 27"/>
            <p:cNvSpPr>
              <a:spLocks noChangeArrowheads="1"/>
            </p:cNvSpPr>
            <p:nvPr/>
          </p:nvSpPr>
          <p:spPr bwMode="auto">
            <a:xfrm>
              <a:off x="976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8" name="Rectangle 28"/>
            <p:cNvSpPr>
              <a:spLocks noChangeArrowheads="1"/>
            </p:cNvSpPr>
            <p:nvPr/>
          </p:nvSpPr>
          <p:spPr bwMode="auto">
            <a:xfrm>
              <a:off x="976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29" name="Rectangle 29"/>
            <p:cNvSpPr>
              <a:spLocks noChangeArrowheads="1"/>
            </p:cNvSpPr>
            <p:nvPr/>
          </p:nvSpPr>
          <p:spPr bwMode="auto">
            <a:xfrm>
              <a:off x="976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0" name="Rectangle 30"/>
            <p:cNvSpPr>
              <a:spLocks noChangeArrowheads="1"/>
            </p:cNvSpPr>
            <p:nvPr/>
          </p:nvSpPr>
          <p:spPr bwMode="auto">
            <a:xfrm>
              <a:off x="976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1" name="Rectangle 31"/>
            <p:cNvSpPr>
              <a:spLocks noChangeArrowheads="1"/>
            </p:cNvSpPr>
            <p:nvPr/>
          </p:nvSpPr>
          <p:spPr bwMode="auto">
            <a:xfrm>
              <a:off x="1208" y="246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2" name="Rectangle 32"/>
            <p:cNvSpPr>
              <a:spLocks noChangeArrowheads="1"/>
            </p:cNvSpPr>
            <p:nvPr/>
          </p:nvSpPr>
          <p:spPr bwMode="auto">
            <a:xfrm>
              <a:off x="1208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3" name="Rectangle 33"/>
            <p:cNvSpPr>
              <a:spLocks noChangeArrowheads="1"/>
            </p:cNvSpPr>
            <p:nvPr/>
          </p:nvSpPr>
          <p:spPr bwMode="auto">
            <a:xfrm>
              <a:off x="1208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4" name="Rectangle 34"/>
            <p:cNvSpPr>
              <a:spLocks noChangeArrowheads="1"/>
            </p:cNvSpPr>
            <p:nvPr/>
          </p:nvSpPr>
          <p:spPr bwMode="auto">
            <a:xfrm>
              <a:off x="1208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5" name="Rectangle 35"/>
            <p:cNvSpPr>
              <a:spLocks noChangeArrowheads="1"/>
            </p:cNvSpPr>
            <p:nvPr/>
          </p:nvSpPr>
          <p:spPr bwMode="auto">
            <a:xfrm>
              <a:off x="1208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6" name="Rectangle 36"/>
            <p:cNvSpPr>
              <a:spLocks noChangeArrowheads="1"/>
            </p:cNvSpPr>
            <p:nvPr/>
          </p:nvSpPr>
          <p:spPr bwMode="auto">
            <a:xfrm>
              <a:off x="1448" y="270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7" name="Rectangle 37"/>
            <p:cNvSpPr>
              <a:spLocks noChangeArrowheads="1"/>
            </p:cNvSpPr>
            <p:nvPr/>
          </p:nvSpPr>
          <p:spPr bwMode="auto">
            <a:xfrm>
              <a:off x="1448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8" name="Rectangle 38"/>
            <p:cNvSpPr>
              <a:spLocks noChangeArrowheads="1"/>
            </p:cNvSpPr>
            <p:nvPr/>
          </p:nvSpPr>
          <p:spPr bwMode="auto">
            <a:xfrm>
              <a:off x="1448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39" name="Rectangle 39"/>
            <p:cNvSpPr>
              <a:spLocks noChangeArrowheads="1"/>
            </p:cNvSpPr>
            <p:nvPr/>
          </p:nvSpPr>
          <p:spPr bwMode="auto">
            <a:xfrm>
              <a:off x="1448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0" name="Rectangle 40"/>
            <p:cNvSpPr>
              <a:spLocks noChangeArrowheads="1"/>
            </p:cNvSpPr>
            <p:nvPr/>
          </p:nvSpPr>
          <p:spPr bwMode="auto">
            <a:xfrm>
              <a:off x="1680" y="294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1" name="Rectangle 41"/>
            <p:cNvSpPr>
              <a:spLocks noChangeArrowheads="1"/>
            </p:cNvSpPr>
            <p:nvPr/>
          </p:nvSpPr>
          <p:spPr bwMode="auto">
            <a:xfrm>
              <a:off x="1680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2" name="Rectangle 42"/>
            <p:cNvSpPr>
              <a:spLocks noChangeArrowheads="1"/>
            </p:cNvSpPr>
            <p:nvPr/>
          </p:nvSpPr>
          <p:spPr bwMode="auto">
            <a:xfrm>
              <a:off x="1680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3" name="Rectangle 43"/>
            <p:cNvSpPr>
              <a:spLocks noChangeArrowheads="1"/>
            </p:cNvSpPr>
            <p:nvPr/>
          </p:nvSpPr>
          <p:spPr bwMode="auto">
            <a:xfrm>
              <a:off x="1912" y="318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4" name="Rectangle 44"/>
            <p:cNvSpPr>
              <a:spLocks noChangeArrowheads="1"/>
            </p:cNvSpPr>
            <p:nvPr/>
          </p:nvSpPr>
          <p:spPr bwMode="auto">
            <a:xfrm>
              <a:off x="1912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5" name="Rectangle 45"/>
            <p:cNvSpPr>
              <a:spLocks noChangeArrowheads="1"/>
            </p:cNvSpPr>
            <p:nvPr/>
          </p:nvSpPr>
          <p:spPr bwMode="auto">
            <a:xfrm>
              <a:off x="2144" y="3424"/>
              <a:ext cx="232" cy="240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46" name="Text Box 46"/>
            <p:cNvSpPr txBox="1">
              <a:spLocks noChangeArrowheads="1"/>
            </p:cNvSpPr>
            <p:nvPr/>
          </p:nvSpPr>
          <p:spPr bwMode="auto">
            <a:xfrm>
              <a:off x="189" y="167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7647" name="Text Box 47"/>
            <p:cNvSpPr txBox="1">
              <a:spLocks noChangeArrowheads="1"/>
            </p:cNvSpPr>
            <p:nvPr/>
          </p:nvSpPr>
          <p:spPr bwMode="auto">
            <a:xfrm>
              <a:off x="189" y="1929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7648" name="Text Box 48"/>
            <p:cNvSpPr txBox="1">
              <a:spLocks noChangeArrowheads="1"/>
            </p:cNvSpPr>
            <p:nvPr/>
          </p:nvSpPr>
          <p:spPr bwMode="auto">
            <a:xfrm>
              <a:off x="189" y="2633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37649" name="Text Box 49"/>
            <p:cNvSpPr txBox="1">
              <a:spLocks noChangeArrowheads="1"/>
            </p:cNvSpPr>
            <p:nvPr/>
          </p:nvSpPr>
          <p:spPr bwMode="auto">
            <a:xfrm>
              <a:off x="189" y="3385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537650" name="Text Box 50"/>
            <p:cNvSpPr txBox="1">
              <a:spLocks noChangeArrowheads="1"/>
            </p:cNvSpPr>
            <p:nvPr/>
          </p:nvSpPr>
          <p:spPr bwMode="auto">
            <a:xfrm>
              <a:off x="485" y="363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7651" name="Text Box 51"/>
            <p:cNvSpPr txBox="1">
              <a:spLocks noChangeArrowheads="1"/>
            </p:cNvSpPr>
            <p:nvPr/>
          </p:nvSpPr>
          <p:spPr bwMode="auto">
            <a:xfrm>
              <a:off x="741" y="3633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7652" name="Text Box 52"/>
            <p:cNvSpPr txBox="1">
              <a:spLocks noChangeArrowheads="1"/>
            </p:cNvSpPr>
            <p:nvPr/>
          </p:nvSpPr>
          <p:spPr bwMode="auto">
            <a:xfrm>
              <a:off x="1453" y="3633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37653" name="Text Box 53"/>
            <p:cNvSpPr txBox="1">
              <a:spLocks noChangeArrowheads="1"/>
            </p:cNvSpPr>
            <p:nvPr/>
          </p:nvSpPr>
          <p:spPr bwMode="auto">
            <a:xfrm>
              <a:off x="2133" y="3633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FFFFFF"/>
                  </a:solidFill>
                  <a:latin typeface="Arial" charset="0"/>
                </a:rPr>
                <a:t>q</a:t>
              </a:r>
              <a:r>
                <a:rPr lang="en-US" altLang="en-US" sz="2400" b="1" baseline="-25000" smtClean="0">
                  <a:solidFill>
                    <a:srgbClr val="FFFFFF"/>
                  </a:solidFill>
                  <a:latin typeface="Arial" charset="0"/>
                </a:rPr>
                <a:t>n</a:t>
              </a:r>
            </a:p>
          </p:txBody>
        </p:sp>
      </p:grpSp>
      <p:grpSp>
        <p:nvGrpSpPr>
          <p:cNvPr id="537654" name="Group 54"/>
          <p:cNvGrpSpPr>
            <a:grpSpLocks/>
          </p:cNvGrpSpPr>
          <p:nvPr/>
        </p:nvGrpSpPr>
        <p:grpSpPr bwMode="auto">
          <a:xfrm>
            <a:off x="3646488" y="2867025"/>
            <a:ext cx="4116387" cy="968375"/>
            <a:chOff x="2369" y="1806"/>
            <a:chExt cx="2593" cy="610"/>
          </a:xfrm>
        </p:grpSpPr>
        <p:sp>
          <p:nvSpPr>
            <p:cNvPr id="537655" name="Text Box 55"/>
            <p:cNvSpPr txBox="1">
              <a:spLocks noChangeArrowheads="1"/>
            </p:cNvSpPr>
            <p:nvPr/>
          </p:nvSpPr>
          <p:spPr bwMode="auto">
            <a:xfrm>
              <a:off x="2369" y="1806"/>
              <a:ext cx="259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00"/>
                  </a:solidFill>
                  <a:latin typeface="Arial" charset="0"/>
                </a:rPr>
                <a:t>Base Case:</a:t>
              </a: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 p accepts and q rejects </a:t>
              </a: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  <a:sym typeface="Symbol" pitchFamily="18" charset="2"/>
                </a:rPr>
                <a:t> p ~ q</a:t>
              </a:r>
            </a:p>
          </p:txBody>
        </p:sp>
        <p:sp>
          <p:nvSpPr>
            <p:cNvPr id="537656" name="Text Box 56"/>
            <p:cNvSpPr txBox="1">
              <a:spLocks noChangeArrowheads="1"/>
            </p:cNvSpPr>
            <p:nvPr/>
          </p:nvSpPr>
          <p:spPr bwMode="auto">
            <a:xfrm>
              <a:off x="4335" y="208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/</a:t>
              </a:r>
            </a:p>
          </p:txBody>
        </p:sp>
      </p:grp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3646488" y="4040188"/>
            <a:ext cx="204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00"/>
                </a:solidFill>
                <a:latin typeface="Arial" charset="0"/>
              </a:rPr>
              <a:t>Recursion:</a:t>
            </a: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765218" y="428466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1133518" y="428466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61" name="Text Box 61"/>
          <p:cNvSpPr txBox="1">
            <a:spLocks noChangeArrowheads="1"/>
          </p:cNvSpPr>
          <p:nvPr/>
        </p:nvSpPr>
        <p:spPr bwMode="auto">
          <a:xfrm>
            <a:off x="1870118" y="428466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2257468" y="467201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64" name="Text Box 64"/>
          <p:cNvSpPr txBox="1">
            <a:spLocks noChangeArrowheads="1"/>
          </p:cNvSpPr>
          <p:nvPr/>
        </p:nvSpPr>
        <p:spPr bwMode="auto">
          <a:xfrm>
            <a:off x="2257468" y="5434013"/>
            <a:ext cx="450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0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37665" name="Text Box 65"/>
          <p:cNvSpPr txBox="1">
            <a:spLocks noChangeArrowheads="1"/>
          </p:cNvSpPr>
          <p:nvPr/>
        </p:nvSpPr>
        <p:spPr bwMode="auto">
          <a:xfrm>
            <a:off x="4714875" y="4695825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p</a:t>
            </a:r>
            <a:endParaRPr lang="en-US" altLang="en-US" sz="2800" b="1" smtClean="0">
              <a:solidFill>
                <a:srgbClr val="FFFFFF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37666" name="Text Box 66"/>
          <p:cNvSpPr txBox="1">
            <a:spLocks noChangeArrowheads="1"/>
          </p:cNvSpPr>
          <p:nvPr/>
        </p:nvSpPr>
        <p:spPr bwMode="auto">
          <a:xfrm>
            <a:off x="5834063" y="4695825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r</a:t>
            </a:r>
            <a:endParaRPr lang="en-US" altLang="en-US" sz="2800" b="1" dirty="0" smtClean="0">
              <a:solidFill>
                <a:srgbClr val="FFFFFF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37667" name="Text Box 67"/>
          <p:cNvSpPr txBox="1">
            <a:spLocks noChangeArrowheads="1"/>
          </p:cNvSpPr>
          <p:nvPr/>
        </p:nvSpPr>
        <p:spPr bwMode="auto">
          <a:xfrm>
            <a:off x="4714875" y="5495925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endParaRPr lang="en-US" altLang="en-US" sz="2800" b="1" smtClean="0">
              <a:solidFill>
                <a:srgbClr val="FFFFFF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37668" name="Text Box 68"/>
          <p:cNvSpPr txBox="1">
            <a:spLocks noChangeArrowheads="1"/>
          </p:cNvSpPr>
          <p:nvPr/>
        </p:nvSpPr>
        <p:spPr bwMode="auto">
          <a:xfrm>
            <a:off x="5834063" y="5495925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s</a:t>
            </a:r>
            <a:endParaRPr lang="en-US" altLang="en-US" sz="2800" b="1" dirty="0" smtClean="0">
              <a:solidFill>
                <a:srgbClr val="FFFFFF"/>
              </a:solidFill>
              <a:latin typeface="Arial" charset="0"/>
              <a:sym typeface="Symbol" pitchFamily="18" charset="2"/>
            </a:endParaRPr>
          </a:p>
        </p:txBody>
      </p:sp>
      <p:grpSp>
        <p:nvGrpSpPr>
          <p:cNvPr id="537669" name="Group 69"/>
          <p:cNvGrpSpPr>
            <a:grpSpLocks/>
          </p:cNvGrpSpPr>
          <p:nvPr/>
        </p:nvGrpSpPr>
        <p:grpSpPr bwMode="auto">
          <a:xfrm>
            <a:off x="5881688" y="5157788"/>
            <a:ext cx="392112" cy="519112"/>
            <a:chOff x="4197" y="3497"/>
            <a:chExt cx="247" cy="327"/>
          </a:xfrm>
        </p:grpSpPr>
        <p:sp>
          <p:nvSpPr>
            <p:cNvPr id="537670" name="Text Box 70"/>
            <p:cNvSpPr txBox="1">
              <a:spLocks noChangeArrowheads="1"/>
            </p:cNvSpPr>
            <p:nvPr/>
          </p:nvSpPr>
          <p:spPr bwMode="auto">
            <a:xfrm>
              <a:off x="4197" y="3497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~</a:t>
              </a:r>
            </a:p>
          </p:txBody>
        </p:sp>
        <p:sp>
          <p:nvSpPr>
            <p:cNvPr id="537671" name="Text Box 71"/>
            <p:cNvSpPr txBox="1">
              <a:spLocks noChangeArrowheads="1"/>
            </p:cNvSpPr>
            <p:nvPr/>
          </p:nvSpPr>
          <p:spPr bwMode="auto">
            <a:xfrm>
              <a:off x="4231" y="3497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/</a:t>
              </a:r>
            </a:p>
          </p:txBody>
        </p:sp>
      </p:grpSp>
      <p:sp>
        <p:nvSpPr>
          <p:cNvPr id="537672" name="Line 72"/>
          <p:cNvSpPr>
            <a:spLocks noChangeShapeType="1"/>
          </p:cNvSpPr>
          <p:nvPr/>
        </p:nvSpPr>
        <p:spPr bwMode="auto">
          <a:xfrm>
            <a:off x="5156200" y="5029200"/>
            <a:ext cx="6731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73" name="Line 73"/>
          <p:cNvSpPr>
            <a:spLocks noChangeShapeType="1"/>
          </p:cNvSpPr>
          <p:nvPr/>
        </p:nvSpPr>
        <p:spPr bwMode="auto">
          <a:xfrm>
            <a:off x="5168900" y="5829300"/>
            <a:ext cx="6731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74" name="Text Box 74"/>
          <p:cNvSpPr txBox="1">
            <a:spLocks noChangeArrowheads="1"/>
          </p:cNvSpPr>
          <p:nvPr/>
        </p:nvSpPr>
        <p:spPr bwMode="auto">
          <a:xfrm>
            <a:off x="5218473" y="4505325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a</a:t>
            </a:r>
            <a:endParaRPr lang="en-US" altLang="en-US" sz="2800" b="1" dirty="0" smtClean="0">
              <a:solidFill>
                <a:srgbClr val="FFFFFF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37675" name="Text Box 75"/>
          <p:cNvSpPr txBox="1">
            <a:spLocks noChangeArrowheads="1"/>
          </p:cNvSpPr>
          <p:nvPr/>
        </p:nvSpPr>
        <p:spPr bwMode="auto">
          <a:xfrm>
            <a:off x="5218473" y="5318125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a</a:t>
            </a:r>
            <a:endParaRPr lang="en-US" altLang="en-US" sz="2800" b="1" dirty="0" smtClean="0">
              <a:solidFill>
                <a:srgbClr val="FFFFFF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37676" name="Text Box 76"/>
          <p:cNvSpPr txBox="1">
            <a:spLocks noChangeArrowheads="1"/>
          </p:cNvSpPr>
          <p:nvPr/>
        </p:nvSpPr>
        <p:spPr bwMode="auto">
          <a:xfrm>
            <a:off x="6362700" y="5114925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  <a:sym typeface="Symbol" pitchFamily="18" charset="2"/>
              </a:rPr>
              <a:t></a:t>
            </a:r>
          </a:p>
        </p:txBody>
      </p:sp>
      <p:grpSp>
        <p:nvGrpSpPr>
          <p:cNvPr id="537677" name="Group 77"/>
          <p:cNvGrpSpPr>
            <a:grpSpLocks/>
          </p:cNvGrpSpPr>
          <p:nvPr/>
        </p:nvGrpSpPr>
        <p:grpSpPr bwMode="auto">
          <a:xfrm>
            <a:off x="6867525" y="5132388"/>
            <a:ext cx="1023938" cy="531812"/>
            <a:chOff x="4190" y="3289"/>
            <a:chExt cx="645" cy="335"/>
          </a:xfrm>
        </p:grpSpPr>
        <p:sp>
          <p:nvSpPr>
            <p:cNvPr id="537678" name="Text Box 78"/>
            <p:cNvSpPr txBox="1">
              <a:spLocks noChangeArrowheads="1"/>
            </p:cNvSpPr>
            <p:nvPr/>
          </p:nvSpPr>
          <p:spPr bwMode="auto">
            <a:xfrm>
              <a:off x="4190" y="3289"/>
              <a:ext cx="6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  <a:sym typeface="Symbol" pitchFamily="18" charset="2"/>
                </a:rPr>
                <a:t>p ~ q</a:t>
              </a:r>
              <a:endParaRPr lang="en-US" alt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7679" name="Text Box 79"/>
            <p:cNvSpPr txBox="1">
              <a:spLocks noChangeArrowheads="1"/>
            </p:cNvSpPr>
            <p:nvPr/>
          </p:nvSpPr>
          <p:spPr bwMode="auto">
            <a:xfrm>
              <a:off x="4423" y="3297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/</a:t>
              </a:r>
            </a:p>
          </p:txBody>
        </p:sp>
      </p:grpSp>
      <p:sp>
        <p:nvSpPr>
          <p:cNvPr id="537680" name="Rectangle 80"/>
          <p:cNvSpPr>
            <a:spLocks noChangeArrowheads="1"/>
          </p:cNvSpPr>
          <p:nvPr/>
        </p:nvSpPr>
        <p:spPr bwMode="auto">
          <a:xfrm>
            <a:off x="828675" y="27971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1" name="Rectangle 81"/>
          <p:cNvSpPr>
            <a:spLocks noChangeArrowheads="1"/>
          </p:cNvSpPr>
          <p:nvPr/>
        </p:nvSpPr>
        <p:spPr bwMode="auto">
          <a:xfrm>
            <a:off x="1196975" y="3179763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2" name="Rectangle 82"/>
          <p:cNvSpPr>
            <a:spLocks noChangeArrowheads="1"/>
          </p:cNvSpPr>
          <p:nvPr/>
        </p:nvSpPr>
        <p:spPr bwMode="auto">
          <a:xfrm>
            <a:off x="1570038" y="3557588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3" name="Rectangle 83"/>
          <p:cNvSpPr>
            <a:spLocks noChangeArrowheads="1"/>
          </p:cNvSpPr>
          <p:nvPr/>
        </p:nvSpPr>
        <p:spPr bwMode="auto">
          <a:xfrm>
            <a:off x="1936750" y="39274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4" name="Rectangle 84"/>
          <p:cNvSpPr>
            <a:spLocks noChangeArrowheads="1"/>
          </p:cNvSpPr>
          <p:nvPr/>
        </p:nvSpPr>
        <p:spPr bwMode="auto">
          <a:xfrm>
            <a:off x="2316163" y="4311650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5" name="Rectangle 85"/>
          <p:cNvSpPr>
            <a:spLocks noChangeArrowheads="1"/>
          </p:cNvSpPr>
          <p:nvPr/>
        </p:nvSpPr>
        <p:spPr bwMode="auto">
          <a:xfrm>
            <a:off x="2686050" y="4689475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6" name="Rectangle 86"/>
          <p:cNvSpPr>
            <a:spLocks noChangeArrowheads="1"/>
          </p:cNvSpPr>
          <p:nvPr/>
        </p:nvSpPr>
        <p:spPr bwMode="auto">
          <a:xfrm>
            <a:off x="3049588" y="5072063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7" name="Rectangle 87"/>
          <p:cNvSpPr>
            <a:spLocks noChangeArrowheads="1"/>
          </p:cNvSpPr>
          <p:nvPr/>
        </p:nvSpPr>
        <p:spPr bwMode="auto">
          <a:xfrm>
            <a:off x="3421063" y="5456238"/>
            <a:ext cx="333375" cy="346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8" name="Oval 88"/>
          <p:cNvSpPr>
            <a:spLocks noChangeArrowheads="1"/>
          </p:cNvSpPr>
          <p:nvPr/>
        </p:nvSpPr>
        <p:spPr bwMode="auto">
          <a:xfrm>
            <a:off x="2330450" y="5943600"/>
            <a:ext cx="382588" cy="3238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89" name="Oval 89"/>
          <p:cNvSpPr>
            <a:spLocks noChangeArrowheads="1"/>
          </p:cNvSpPr>
          <p:nvPr/>
        </p:nvSpPr>
        <p:spPr bwMode="auto">
          <a:xfrm>
            <a:off x="2227263" y="5856288"/>
            <a:ext cx="588962" cy="500062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90" name="Oval 90"/>
          <p:cNvSpPr>
            <a:spLocks noChangeArrowheads="1"/>
          </p:cNvSpPr>
          <p:nvPr/>
        </p:nvSpPr>
        <p:spPr bwMode="auto">
          <a:xfrm>
            <a:off x="182562" y="4239397"/>
            <a:ext cx="588963" cy="500062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37691" name="Oval 91"/>
          <p:cNvSpPr>
            <a:spLocks noChangeArrowheads="1"/>
          </p:cNvSpPr>
          <p:nvPr/>
        </p:nvSpPr>
        <p:spPr bwMode="auto">
          <a:xfrm>
            <a:off x="300038" y="4327503"/>
            <a:ext cx="382587" cy="3238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6894" y="838200"/>
                <a:ext cx="71493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For base case,  we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in the corresponding cell.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This states, that the two states are not equivalent.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4" y="838200"/>
                <a:ext cx="7149306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767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72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Oval 2"/>
          <p:cNvSpPr>
            <a:spLocks noChangeArrowheads="1"/>
          </p:cNvSpPr>
          <p:nvPr/>
        </p:nvSpPr>
        <p:spPr bwMode="auto">
          <a:xfrm>
            <a:off x="5286375" y="53467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7" name="Line 3"/>
          <p:cNvSpPr>
            <a:spLocks noChangeShapeType="1"/>
          </p:cNvSpPr>
          <p:nvPr/>
        </p:nvSpPr>
        <p:spPr bwMode="auto">
          <a:xfrm flipH="1">
            <a:off x="2311400" y="57023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8" name="AutoShape 4"/>
          <p:cNvSpPr>
            <a:spLocks noChangeArrowheads="1"/>
          </p:cNvSpPr>
          <p:nvPr/>
        </p:nvSpPr>
        <p:spPr bwMode="auto">
          <a:xfrm>
            <a:off x="1079500" y="45593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1270000" y="40782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30" name="AutoShape 6"/>
          <p:cNvSpPr>
            <a:spLocks noChangeArrowheads="1"/>
          </p:cNvSpPr>
          <p:nvPr/>
        </p:nvSpPr>
        <p:spPr bwMode="auto">
          <a:xfrm>
            <a:off x="5359400" y="45466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5549900" y="401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32" name="Line 8"/>
          <p:cNvSpPr>
            <a:spLocks noChangeShapeType="1"/>
          </p:cNvSpPr>
          <p:nvPr/>
        </p:nvSpPr>
        <p:spPr bwMode="auto">
          <a:xfrm>
            <a:off x="342900" y="58039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2413000" y="59578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34" name="Oval 10"/>
          <p:cNvSpPr>
            <a:spLocks noChangeArrowheads="1"/>
          </p:cNvSpPr>
          <p:nvPr/>
        </p:nvSpPr>
        <p:spPr bwMode="auto">
          <a:xfrm>
            <a:off x="1028700" y="53340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5" name="Oval 11"/>
          <p:cNvSpPr>
            <a:spLocks noChangeArrowheads="1"/>
          </p:cNvSpPr>
          <p:nvPr/>
        </p:nvSpPr>
        <p:spPr bwMode="auto">
          <a:xfrm>
            <a:off x="3157538" y="53467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6" name="Oval 12"/>
          <p:cNvSpPr>
            <a:spLocks noChangeArrowheads="1"/>
          </p:cNvSpPr>
          <p:nvPr/>
        </p:nvSpPr>
        <p:spPr bwMode="auto">
          <a:xfrm>
            <a:off x="7416800" y="51816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7" name="Oval 13"/>
          <p:cNvSpPr>
            <a:spLocks noChangeArrowheads="1"/>
          </p:cNvSpPr>
          <p:nvPr/>
        </p:nvSpPr>
        <p:spPr bwMode="auto">
          <a:xfrm>
            <a:off x="7594600" y="53721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 flipH="1" flipV="1">
            <a:off x="2286000" y="59309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2400300" y="51831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40" name="Line 16"/>
          <p:cNvSpPr>
            <a:spLocks noChangeShapeType="1"/>
          </p:cNvSpPr>
          <p:nvPr/>
        </p:nvSpPr>
        <p:spPr bwMode="auto">
          <a:xfrm flipH="1">
            <a:off x="4305300" y="5829300"/>
            <a:ext cx="8509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1" name="Line 17"/>
          <p:cNvSpPr>
            <a:spLocks noChangeShapeType="1"/>
          </p:cNvSpPr>
          <p:nvPr/>
        </p:nvSpPr>
        <p:spPr bwMode="auto">
          <a:xfrm flipH="1">
            <a:off x="6388100" y="5867400"/>
            <a:ext cx="9271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2" name="Text Box 18"/>
          <p:cNvSpPr txBox="1">
            <a:spLocks noChangeArrowheads="1"/>
          </p:cNvSpPr>
          <p:nvPr/>
        </p:nvSpPr>
        <p:spPr bwMode="auto">
          <a:xfrm>
            <a:off x="6629400" y="5335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43" name="AutoShape 19"/>
          <p:cNvSpPr>
            <a:spLocks noChangeArrowheads="1"/>
          </p:cNvSpPr>
          <p:nvPr/>
        </p:nvSpPr>
        <p:spPr bwMode="auto">
          <a:xfrm>
            <a:off x="7670800" y="43180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4" name="Text Box 20"/>
          <p:cNvSpPr txBox="1">
            <a:spLocks noChangeArrowheads="1"/>
          </p:cNvSpPr>
          <p:nvPr/>
        </p:nvSpPr>
        <p:spPr bwMode="auto">
          <a:xfrm>
            <a:off x="7713663" y="37861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3045" name="Text Box 21"/>
          <p:cNvSpPr txBox="1">
            <a:spLocks noChangeArrowheads="1"/>
          </p:cNvSpPr>
          <p:nvPr/>
        </p:nvSpPr>
        <p:spPr bwMode="auto">
          <a:xfrm>
            <a:off x="4533900" y="53228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48" name="Rectangle 24"/>
          <p:cNvSpPr>
            <a:spLocks noChangeArrowheads="1"/>
          </p:cNvSpPr>
          <p:nvPr/>
        </p:nvSpPr>
        <p:spPr bwMode="auto">
          <a:xfrm>
            <a:off x="1981200" y="13208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9" name="Rectangle 25"/>
          <p:cNvSpPr>
            <a:spLocks noChangeArrowheads="1"/>
          </p:cNvSpPr>
          <p:nvPr/>
        </p:nvSpPr>
        <p:spPr bwMode="auto">
          <a:xfrm>
            <a:off x="1981200" y="20955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51" name="Rectangle 27"/>
          <p:cNvSpPr>
            <a:spLocks noChangeArrowheads="1"/>
          </p:cNvSpPr>
          <p:nvPr/>
        </p:nvSpPr>
        <p:spPr bwMode="auto">
          <a:xfrm>
            <a:off x="2773363" y="20955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204470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287655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56" name="Text Box 32"/>
          <p:cNvSpPr txBox="1">
            <a:spLocks noChangeArrowheads="1"/>
          </p:cNvSpPr>
          <p:nvPr/>
        </p:nvSpPr>
        <p:spPr bwMode="auto">
          <a:xfrm>
            <a:off x="1308100" y="14049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57" name="Text Box 33"/>
          <p:cNvSpPr txBox="1">
            <a:spLocks noChangeArrowheads="1"/>
          </p:cNvSpPr>
          <p:nvPr/>
        </p:nvSpPr>
        <p:spPr bwMode="auto">
          <a:xfrm>
            <a:off x="1308100" y="22113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58" name="Text Box 34"/>
          <p:cNvSpPr txBox="1">
            <a:spLocks noChangeArrowheads="1"/>
          </p:cNvSpPr>
          <p:nvPr/>
        </p:nvSpPr>
        <p:spPr bwMode="auto">
          <a:xfrm>
            <a:off x="370840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59" name="Rectangle 35"/>
          <p:cNvSpPr>
            <a:spLocks noChangeArrowheads="1"/>
          </p:cNvSpPr>
          <p:nvPr/>
        </p:nvSpPr>
        <p:spPr bwMode="auto">
          <a:xfrm>
            <a:off x="1981200" y="28702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0" name="Rectangle 36"/>
          <p:cNvSpPr>
            <a:spLocks noChangeArrowheads="1"/>
          </p:cNvSpPr>
          <p:nvPr/>
        </p:nvSpPr>
        <p:spPr bwMode="auto">
          <a:xfrm>
            <a:off x="2773363" y="28702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1" name="Rectangle 37"/>
          <p:cNvSpPr>
            <a:spLocks noChangeArrowheads="1"/>
          </p:cNvSpPr>
          <p:nvPr/>
        </p:nvSpPr>
        <p:spPr bwMode="auto">
          <a:xfrm>
            <a:off x="3563938" y="28702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4" name="Text Box 40"/>
          <p:cNvSpPr txBox="1">
            <a:spLocks noChangeArrowheads="1"/>
          </p:cNvSpPr>
          <p:nvPr/>
        </p:nvSpPr>
        <p:spPr bwMode="auto">
          <a:xfrm>
            <a:off x="1295400" y="2909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3065" name="Text Box 41"/>
          <p:cNvSpPr txBox="1">
            <a:spLocks noChangeArrowheads="1"/>
          </p:cNvSpPr>
          <p:nvPr/>
        </p:nvSpPr>
        <p:spPr bwMode="auto">
          <a:xfrm>
            <a:off x="124460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66" name="Text Box 42"/>
          <p:cNvSpPr txBox="1">
            <a:spLocks noChangeArrowheads="1"/>
          </p:cNvSpPr>
          <p:nvPr/>
        </p:nvSpPr>
        <p:spPr bwMode="auto">
          <a:xfrm>
            <a:off x="339725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67" name="Text Box 43"/>
          <p:cNvSpPr txBox="1">
            <a:spLocks noChangeArrowheads="1"/>
          </p:cNvSpPr>
          <p:nvPr/>
        </p:nvSpPr>
        <p:spPr bwMode="auto">
          <a:xfrm>
            <a:off x="552450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68" name="Text Box 44"/>
          <p:cNvSpPr txBox="1">
            <a:spLocks noChangeArrowheads="1"/>
          </p:cNvSpPr>
          <p:nvPr/>
        </p:nvSpPr>
        <p:spPr bwMode="auto">
          <a:xfrm>
            <a:off x="7810500" y="55133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3069" name="Text Box 45"/>
          <p:cNvSpPr txBox="1">
            <a:spLocks noChangeArrowheads="1"/>
          </p:cNvSpPr>
          <p:nvPr/>
        </p:nvSpPr>
        <p:spPr bwMode="auto">
          <a:xfrm>
            <a:off x="205931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0" name="Text Box 46"/>
          <p:cNvSpPr txBox="1">
            <a:spLocks noChangeArrowheads="1"/>
          </p:cNvSpPr>
          <p:nvPr/>
        </p:nvSpPr>
        <p:spPr bwMode="auto">
          <a:xfrm>
            <a:off x="286576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1" name="Text Box 47"/>
          <p:cNvSpPr txBox="1">
            <a:spLocks noChangeArrowheads="1"/>
          </p:cNvSpPr>
          <p:nvPr/>
        </p:nvSpPr>
        <p:spPr bwMode="auto">
          <a:xfrm>
            <a:off x="367221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5" name="Oval 51"/>
          <p:cNvSpPr>
            <a:spLocks noChangeArrowheads="1"/>
          </p:cNvSpPr>
          <p:nvPr/>
        </p:nvSpPr>
        <p:spPr bwMode="auto">
          <a:xfrm>
            <a:off x="7416800" y="5181600"/>
            <a:ext cx="1358900" cy="1371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6" name="Oval 52"/>
          <p:cNvSpPr>
            <a:spLocks noChangeArrowheads="1"/>
          </p:cNvSpPr>
          <p:nvPr/>
        </p:nvSpPr>
        <p:spPr bwMode="auto">
          <a:xfrm>
            <a:off x="7594600" y="53721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7" name="Oval 53"/>
          <p:cNvSpPr>
            <a:spLocks noChangeArrowheads="1"/>
          </p:cNvSpPr>
          <p:nvPr/>
        </p:nvSpPr>
        <p:spPr bwMode="auto">
          <a:xfrm>
            <a:off x="1028700" y="53340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8" name="Oval 54"/>
          <p:cNvSpPr>
            <a:spLocks noChangeArrowheads="1"/>
          </p:cNvSpPr>
          <p:nvPr/>
        </p:nvSpPr>
        <p:spPr bwMode="auto">
          <a:xfrm>
            <a:off x="3162300" y="53467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9" name="Oval 55"/>
          <p:cNvSpPr>
            <a:spLocks noChangeArrowheads="1"/>
          </p:cNvSpPr>
          <p:nvPr/>
        </p:nvSpPr>
        <p:spPr bwMode="auto">
          <a:xfrm>
            <a:off x="5283200" y="53467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641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Oval 2"/>
          <p:cNvSpPr>
            <a:spLocks noChangeArrowheads="1"/>
          </p:cNvSpPr>
          <p:nvPr/>
        </p:nvSpPr>
        <p:spPr bwMode="auto">
          <a:xfrm>
            <a:off x="5286375" y="53467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7" name="Line 3"/>
          <p:cNvSpPr>
            <a:spLocks noChangeShapeType="1"/>
          </p:cNvSpPr>
          <p:nvPr/>
        </p:nvSpPr>
        <p:spPr bwMode="auto">
          <a:xfrm flipH="1">
            <a:off x="2311400" y="57023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8" name="AutoShape 4"/>
          <p:cNvSpPr>
            <a:spLocks noChangeArrowheads="1"/>
          </p:cNvSpPr>
          <p:nvPr/>
        </p:nvSpPr>
        <p:spPr bwMode="auto">
          <a:xfrm>
            <a:off x="1079500" y="45593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1270000" y="40782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30" name="AutoShape 6"/>
          <p:cNvSpPr>
            <a:spLocks noChangeArrowheads="1"/>
          </p:cNvSpPr>
          <p:nvPr/>
        </p:nvSpPr>
        <p:spPr bwMode="auto">
          <a:xfrm>
            <a:off x="5359400" y="45466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5549900" y="401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32" name="Line 8"/>
          <p:cNvSpPr>
            <a:spLocks noChangeShapeType="1"/>
          </p:cNvSpPr>
          <p:nvPr/>
        </p:nvSpPr>
        <p:spPr bwMode="auto">
          <a:xfrm>
            <a:off x="342900" y="58039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2413000" y="59578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34" name="Oval 10"/>
          <p:cNvSpPr>
            <a:spLocks noChangeArrowheads="1"/>
          </p:cNvSpPr>
          <p:nvPr/>
        </p:nvSpPr>
        <p:spPr bwMode="auto">
          <a:xfrm>
            <a:off x="1028700" y="53340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5" name="Oval 11"/>
          <p:cNvSpPr>
            <a:spLocks noChangeArrowheads="1"/>
          </p:cNvSpPr>
          <p:nvPr/>
        </p:nvSpPr>
        <p:spPr bwMode="auto">
          <a:xfrm>
            <a:off x="3157538" y="53467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6" name="Oval 12"/>
          <p:cNvSpPr>
            <a:spLocks noChangeArrowheads="1"/>
          </p:cNvSpPr>
          <p:nvPr/>
        </p:nvSpPr>
        <p:spPr bwMode="auto">
          <a:xfrm>
            <a:off x="7416800" y="51816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7" name="Oval 13"/>
          <p:cNvSpPr>
            <a:spLocks noChangeArrowheads="1"/>
          </p:cNvSpPr>
          <p:nvPr/>
        </p:nvSpPr>
        <p:spPr bwMode="auto">
          <a:xfrm>
            <a:off x="7594600" y="53721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 flipH="1" flipV="1">
            <a:off x="2286000" y="59309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2400300" y="51831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40" name="Line 16"/>
          <p:cNvSpPr>
            <a:spLocks noChangeShapeType="1"/>
          </p:cNvSpPr>
          <p:nvPr/>
        </p:nvSpPr>
        <p:spPr bwMode="auto">
          <a:xfrm flipH="1">
            <a:off x="4305300" y="5829300"/>
            <a:ext cx="8509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1" name="Line 17"/>
          <p:cNvSpPr>
            <a:spLocks noChangeShapeType="1"/>
          </p:cNvSpPr>
          <p:nvPr/>
        </p:nvSpPr>
        <p:spPr bwMode="auto">
          <a:xfrm flipH="1">
            <a:off x="6388100" y="5867400"/>
            <a:ext cx="9271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2" name="Text Box 18"/>
          <p:cNvSpPr txBox="1">
            <a:spLocks noChangeArrowheads="1"/>
          </p:cNvSpPr>
          <p:nvPr/>
        </p:nvSpPr>
        <p:spPr bwMode="auto">
          <a:xfrm>
            <a:off x="6629400" y="5335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43" name="AutoShape 19"/>
          <p:cNvSpPr>
            <a:spLocks noChangeArrowheads="1"/>
          </p:cNvSpPr>
          <p:nvPr/>
        </p:nvSpPr>
        <p:spPr bwMode="auto">
          <a:xfrm>
            <a:off x="7670800" y="43180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4" name="Text Box 20"/>
          <p:cNvSpPr txBox="1">
            <a:spLocks noChangeArrowheads="1"/>
          </p:cNvSpPr>
          <p:nvPr/>
        </p:nvSpPr>
        <p:spPr bwMode="auto">
          <a:xfrm>
            <a:off x="7713663" y="37861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3045" name="Text Box 21"/>
          <p:cNvSpPr txBox="1">
            <a:spLocks noChangeArrowheads="1"/>
          </p:cNvSpPr>
          <p:nvPr/>
        </p:nvSpPr>
        <p:spPr bwMode="auto">
          <a:xfrm>
            <a:off x="4533900" y="53228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48" name="Rectangle 24"/>
          <p:cNvSpPr>
            <a:spLocks noChangeArrowheads="1"/>
          </p:cNvSpPr>
          <p:nvPr/>
        </p:nvSpPr>
        <p:spPr bwMode="auto">
          <a:xfrm>
            <a:off x="1981200" y="13208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9" name="Rectangle 25"/>
          <p:cNvSpPr>
            <a:spLocks noChangeArrowheads="1"/>
          </p:cNvSpPr>
          <p:nvPr/>
        </p:nvSpPr>
        <p:spPr bwMode="auto">
          <a:xfrm>
            <a:off x="1981200" y="20955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51" name="Rectangle 27"/>
          <p:cNvSpPr>
            <a:spLocks noChangeArrowheads="1"/>
          </p:cNvSpPr>
          <p:nvPr/>
        </p:nvSpPr>
        <p:spPr bwMode="auto">
          <a:xfrm>
            <a:off x="2773363" y="20955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204470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287655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56" name="Text Box 32"/>
          <p:cNvSpPr txBox="1">
            <a:spLocks noChangeArrowheads="1"/>
          </p:cNvSpPr>
          <p:nvPr/>
        </p:nvSpPr>
        <p:spPr bwMode="auto">
          <a:xfrm>
            <a:off x="1308100" y="14049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57" name="Text Box 33"/>
          <p:cNvSpPr txBox="1">
            <a:spLocks noChangeArrowheads="1"/>
          </p:cNvSpPr>
          <p:nvPr/>
        </p:nvSpPr>
        <p:spPr bwMode="auto">
          <a:xfrm>
            <a:off x="1308100" y="22113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58" name="Text Box 34"/>
          <p:cNvSpPr txBox="1">
            <a:spLocks noChangeArrowheads="1"/>
          </p:cNvSpPr>
          <p:nvPr/>
        </p:nvSpPr>
        <p:spPr bwMode="auto">
          <a:xfrm>
            <a:off x="370840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59" name="Rectangle 35"/>
          <p:cNvSpPr>
            <a:spLocks noChangeArrowheads="1"/>
          </p:cNvSpPr>
          <p:nvPr/>
        </p:nvSpPr>
        <p:spPr bwMode="auto">
          <a:xfrm>
            <a:off x="1981200" y="28702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0" name="Rectangle 36"/>
          <p:cNvSpPr>
            <a:spLocks noChangeArrowheads="1"/>
          </p:cNvSpPr>
          <p:nvPr/>
        </p:nvSpPr>
        <p:spPr bwMode="auto">
          <a:xfrm>
            <a:off x="2773363" y="28702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1" name="Rectangle 37"/>
          <p:cNvSpPr>
            <a:spLocks noChangeArrowheads="1"/>
          </p:cNvSpPr>
          <p:nvPr/>
        </p:nvSpPr>
        <p:spPr bwMode="auto">
          <a:xfrm>
            <a:off x="3563938" y="28702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4" name="Text Box 40"/>
          <p:cNvSpPr txBox="1">
            <a:spLocks noChangeArrowheads="1"/>
          </p:cNvSpPr>
          <p:nvPr/>
        </p:nvSpPr>
        <p:spPr bwMode="auto">
          <a:xfrm>
            <a:off x="1295400" y="2909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3065" name="Text Box 41"/>
          <p:cNvSpPr txBox="1">
            <a:spLocks noChangeArrowheads="1"/>
          </p:cNvSpPr>
          <p:nvPr/>
        </p:nvSpPr>
        <p:spPr bwMode="auto">
          <a:xfrm>
            <a:off x="124460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66" name="Text Box 42"/>
          <p:cNvSpPr txBox="1">
            <a:spLocks noChangeArrowheads="1"/>
          </p:cNvSpPr>
          <p:nvPr/>
        </p:nvSpPr>
        <p:spPr bwMode="auto">
          <a:xfrm>
            <a:off x="339725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67" name="Text Box 43"/>
          <p:cNvSpPr txBox="1">
            <a:spLocks noChangeArrowheads="1"/>
          </p:cNvSpPr>
          <p:nvPr/>
        </p:nvSpPr>
        <p:spPr bwMode="auto">
          <a:xfrm>
            <a:off x="552450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68" name="Text Box 44"/>
          <p:cNvSpPr txBox="1">
            <a:spLocks noChangeArrowheads="1"/>
          </p:cNvSpPr>
          <p:nvPr/>
        </p:nvSpPr>
        <p:spPr bwMode="auto">
          <a:xfrm>
            <a:off x="7810500" y="55133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3069" name="Text Box 45"/>
          <p:cNvSpPr txBox="1">
            <a:spLocks noChangeArrowheads="1"/>
          </p:cNvSpPr>
          <p:nvPr/>
        </p:nvSpPr>
        <p:spPr bwMode="auto">
          <a:xfrm>
            <a:off x="205931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0" name="Text Box 46"/>
          <p:cNvSpPr txBox="1">
            <a:spLocks noChangeArrowheads="1"/>
          </p:cNvSpPr>
          <p:nvPr/>
        </p:nvSpPr>
        <p:spPr bwMode="auto">
          <a:xfrm>
            <a:off x="286576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1" name="Text Box 47"/>
          <p:cNvSpPr txBox="1">
            <a:spLocks noChangeArrowheads="1"/>
          </p:cNvSpPr>
          <p:nvPr/>
        </p:nvSpPr>
        <p:spPr bwMode="auto">
          <a:xfrm>
            <a:off x="367221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2" name="Text Box 48"/>
          <p:cNvSpPr txBox="1">
            <a:spLocks noChangeArrowheads="1"/>
          </p:cNvSpPr>
          <p:nvPr/>
        </p:nvSpPr>
        <p:spPr bwMode="auto">
          <a:xfrm>
            <a:off x="2091063" y="21986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4" name="Text Box 50"/>
          <p:cNvSpPr txBox="1">
            <a:spLocks noChangeArrowheads="1"/>
          </p:cNvSpPr>
          <p:nvPr/>
        </p:nvSpPr>
        <p:spPr bwMode="auto">
          <a:xfrm>
            <a:off x="2879257" y="2254332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5" name="Oval 51"/>
          <p:cNvSpPr>
            <a:spLocks noChangeArrowheads="1"/>
          </p:cNvSpPr>
          <p:nvPr/>
        </p:nvSpPr>
        <p:spPr bwMode="auto">
          <a:xfrm>
            <a:off x="7416800" y="5181600"/>
            <a:ext cx="1358900" cy="1371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6" name="Oval 52"/>
          <p:cNvSpPr>
            <a:spLocks noChangeArrowheads="1"/>
          </p:cNvSpPr>
          <p:nvPr/>
        </p:nvSpPr>
        <p:spPr bwMode="auto">
          <a:xfrm>
            <a:off x="7594600" y="53721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7" name="Oval 53"/>
          <p:cNvSpPr>
            <a:spLocks noChangeArrowheads="1"/>
          </p:cNvSpPr>
          <p:nvPr/>
        </p:nvSpPr>
        <p:spPr bwMode="auto">
          <a:xfrm>
            <a:off x="1028700" y="53340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8" name="Oval 54"/>
          <p:cNvSpPr>
            <a:spLocks noChangeArrowheads="1"/>
          </p:cNvSpPr>
          <p:nvPr/>
        </p:nvSpPr>
        <p:spPr bwMode="auto">
          <a:xfrm>
            <a:off x="3162300" y="53467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9" name="Oval 55"/>
          <p:cNvSpPr>
            <a:spLocks noChangeArrowheads="1"/>
          </p:cNvSpPr>
          <p:nvPr/>
        </p:nvSpPr>
        <p:spPr bwMode="auto">
          <a:xfrm>
            <a:off x="5283200" y="53467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79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Oval 2"/>
          <p:cNvSpPr>
            <a:spLocks noChangeArrowheads="1"/>
          </p:cNvSpPr>
          <p:nvPr/>
        </p:nvSpPr>
        <p:spPr bwMode="auto">
          <a:xfrm>
            <a:off x="5286375" y="53467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7" name="Line 3"/>
          <p:cNvSpPr>
            <a:spLocks noChangeShapeType="1"/>
          </p:cNvSpPr>
          <p:nvPr/>
        </p:nvSpPr>
        <p:spPr bwMode="auto">
          <a:xfrm flipH="1">
            <a:off x="2311400" y="57023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8" name="AutoShape 4"/>
          <p:cNvSpPr>
            <a:spLocks noChangeArrowheads="1"/>
          </p:cNvSpPr>
          <p:nvPr/>
        </p:nvSpPr>
        <p:spPr bwMode="auto">
          <a:xfrm>
            <a:off x="1079500" y="45593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1270000" y="40782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30" name="AutoShape 6"/>
          <p:cNvSpPr>
            <a:spLocks noChangeArrowheads="1"/>
          </p:cNvSpPr>
          <p:nvPr/>
        </p:nvSpPr>
        <p:spPr bwMode="auto">
          <a:xfrm>
            <a:off x="5359400" y="45466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5549900" y="401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32" name="Line 8"/>
          <p:cNvSpPr>
            <a:spLocks noChangeShapeType="1"/>
          </p:cNvSpPr>
          <p:nvPr/>
        </p:nvSpPr>
        <p:spPr bwMode="auto">
          <a:xfrm>
            <a:off x="342900" y="58039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2413000" y="59578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34" name="Oval 10"/>
          <p:cNvSpPr>
            <a:spLocks noChangeArrowheads="1"/>
          </p:cNvSpPr>
          <p:nvPr/>
        </p:nvSpPr>
        <p:spPr bwMode="auto">
          <a:xfrm>
            <a:off x="1028700" y="53340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5" name="Oval 11"/>
          <p:cNvSpPr>
            <a:spLocks noChangeArrowheads="1"/>
          </p:cNvSpPr>
          <p:nvPr/>
        </p:nvSpPr>
        <p:spPr bwMode="auto">
          <a:xfrm>
            <a:off x="3157538" y="53467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6" name="Oval 12"/>
          <p:cNvSpPr>
            <a:spLocks noChangeArrowheads="1"/>
          </p:cNvSpPr>
          <p:nvPr/>
        </p:nvSpPr>
        <p:spPr bwMode="auto">
          <a:xfrm>
            <a:off x="7416800" y="51816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7" name="Oval 13"/>
          <p:cNvSpPr>
            <a:spLocks noChangeArrowheads="1"/>
          </p:cNvSpPr>
          <p:nvPr/>
        </p:nvSpPr>
        <p:spPr bwMode="auto">
          <a:xfrm>
            <a:off x="7594600" y="53721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 flipH="1" flipV="1">
            <a:off x="2286000" y="59309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2400300" y="51831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40" name="Line 16"/>
          <p:cNvSpPr>
            <a:spLocks noChangeShapeType="1"/>
          </p:cNvSpPr>
          <p:nvPr/>
        </p:nvSpPr>
        <p:spPr bwMode="auto">
          <a:xfrm flipH="1">
            <a:off x="4305300" y="5829300"/>
            <a:ext cx="8509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1" name="Line 17"/>
          <p:cNvSpPr>
            <a:spLocks noChangeShapeType="1"/>
          </p:cNvSpPr>
          <p:nvPr/>
        </p:nvSpPr>
        <p:spPr bwMode="auto">
          <a:xfrm flipH="1">
            <a:off x="6388100" y="5867400"/>
            <a:ext cx="9271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2" name="Text Box 18"/>
          <p:cNvSpPr txBox="1">
            <a:spLocks noChangeArrowheads="1"/>
          </p:cNvSpPr>
          <p:nvPr/>
        </p:nvSpPr>
        <p:spPr bwMode="auto">
          <a:xfrm>
            <a:off x="6629400" y="5335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43" name="AutoShape 19"/>
          <p:cNvSpPr>
            <a:spLocks noChangeArrowheads="1"/>
          </p:cNvSpPr>
          <p:nvPr/>
        </p:nvSpPr>
        <p:spPr bwMode="auto">
          <a:xfrm>
            <a:off x="7670800" y="43180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4" name="Text Box 20"/>
          <p:cNvSpPr txBox="1">
            <a:spLocks noChangeArrowheads="1"/>
          </p:cNvSpPr>
          <p:nvPr/>
        </p:nvSpPr>
        <p:spPr bwMode="auto">
          <a:xfrm>
            <a:off x="7713663" y="37861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3045" name="Text Box 21"/>
          <p:cNvSpPr txBox="1">
            <a:spLocks noChangeArrowheads="1"/>
          </p:cNvSpPr>
          <p:nvPr/>
        </p:nvSpPr>
        <p:spPr bwMode="auto">
          <a:xfrm>
            <a:off x="4533900" y="53228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48" name="Rectangle 24"/>
          <p:cNvSpPr>
            <a:spLocks noChangeArrowheads="1"/>
          </p:cNvSpPr>
          <p:nvPr/>
        </p:nvSpPr>
        <p:spPr bwMode="auto">
          <a:xfrm>
            <a:off x="1981200" y="13208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9" name="Rectangle 25"/>
          <p:cNvSpPr>
            <a:spLocks noChangeArrowheads="1"/>
          </p:cNvSpPr>
          <p:nvPr/>
        </p:nvSpPr>
        <p:spPr bwMode="auto">
          <a:xfrm>
            <a:off x="1981200" y="20955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51" name="Rectangle 27"/>
          <p:cNvSpPr>
            <a:spLocks noChangeArrowheads="1"/>
          </p:cNvSpPr>
          <p:nvPr/>
        </p:nvSpPr>
        <p:spPr bwMode="auto">
          <a:xfrm>
            <a:off x="2773363" y="20955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204470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287655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56" name="Text Box 32"/>
          <p:cNvSpPr txBox="1">
            <a:spLocks noChangeArrowheads="1"/>
          </p:cNvSpPr>
          <p:nvPr/>
        </p:nvSpPr>
        <p:spPr bwMode="auto">
          <a:xfrm>
            <a:off x="1308100" y="14049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57" name="Text Box 33"/>
          <p:cNvSpPr txBox="1">
            <a:spLocks noChangeArrowheads="1"/>
          </p:cNvSpPr>
          <p:nvPr/>
        </p:nvSpPr>
        <p:spPr bwMode="auto">
          <a:xfrm>
            <a:off x="1308100" y="22113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58" name="Text Box 34"/>
          <p:cNvSpPr txBox="1">
            <a:spLocks noChangeArrowheads="1"/>
          </p:cNvSpPr>
          <p:nvPr/>
        </p:nvSpPr>
        <p:spPr bwMode="auto">
          <a:xfrm>
            <a:off x="370840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59" name="Rectangle 35"/>
          <p:cNvSpPr>
            <a:spLocks noChangeArrowheads="1"/>
          </p:cNvSpPr>
          <p:nvPr/>
        </p:nvSpPr>
        <p:spPr bwMode="auto">
          <a:xfrm>
            <a:off x="1981200" y="28702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0" name="Rectangle 36"/>
          <p:cNvSpPr>
            <a:spLocks noChangeArrowheads="1"/>
          </p:cNvSpPr>
          <p:nvPr/>
        </p:nvSpPr>
        <p:spPr bwMode="auto">
          <a:xfrm>
            <a:off x="2773363" y="28702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1" name="Rectangle 37"/>
          <p:cNvSpPr>
            <a:spLocks noChangeArrowheads="1"/>
          </p:cNvSpPr>
          <p:nvPr/>
        </p:nvSpPr>
        <p:spPr bwMode="auto">
          <a:xfrm>
            <a:off x="3563938" y="28702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4" name="Text Box 40"/>
          <p:cNvSpPr txBox="1">
            <a:spLocks noChangeArrowheads="1"/>
          </p:cNvSpPr>
          <p:nvPr/>
        </p:nvSpPr>
        <p:spPr bwMode="auto">
          <a:xfrm>
            <a:off x="1295400" y="2909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3065" name="Text Box 41"/>
          <p:cNvSpPr txBox="1">
            <a:spLocks noChangeArrowheads="1"/>
          </p:cNvSpPr>
          <p:nvPr/>
        </p:nvSpPr>
        <p:spPr bwMode="auto">
          <a:xfrm>
            <a:off x="124460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66" name="Text Box 42"/>
          <p:cNvSpPr txBox="1">
            <a:spLocks noChangeArrowheads="1"/>
          </p:cNvSpPr>
          <p:nvPr/>
        </p:nvSpPr>
        <p:spPr bwMode="auto">
          <a:xfrm>
            <a:off x="339725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67" name="Text Box 43"/>
          <p:cNvSpPr txBox="1">
            <a:spLocks noChangeArrowheads="1"/>
          </p:cNvSpPr>
          <p:nvPr/>
        </p:nvSpPr>
        <p:spPr bwMode="auto">
          <a:xfrm>
            <a:off x="552450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68" name="Text Box 44"/>
          <p:cNvSpPr txBox="1">
            <a:spLocks noChangeArrowheads="1"/>
          </p:cNvSpPr>
          <p:nvPr/>
        </p:nvSpPr>
        <p:spPr bwMode="auto">
          <a:xfrm>
            <a:off x="7810500" y="55133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3069" name="Text Box 45"/>
          <p:cNvSpPr txBox="1">
            <a:spLocks noChangeArrowheads="1"/>
          </p:cNvSpPr>
          <p:nvPr/>
        </p:nvSpPr>
        <p:spPr bwMode="auto">
          <a:xfrm>
            <a:off x="205931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0" name="Text Box 46"/>
          <p:cNvSpPr txBox="1">
            <a:spLocks noChangeArrowheads="1"/>
          </p:cNvSpPr>
          <p:nvPr/>
        </p:nvSpPr>
        <p:spPr bwMode="auto">
          <a:xfrm>
            <a:off x="286576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1" name="Text Box 47"/>
          <p:cNvSpPr txBox="1">
            <a:spLocks noChangeArrowheads="1"/>
          </p:cNvSpPr>
          <p:nvPr/>
        </p:nvSpPr>
        <p:spPr bwMode="auto">
          <a:xfrm>
            <a:off x="367221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2" name="Text Box 48"/>
          <p:cNvSpPr txBox="1">
            <a:spLocks noChangeArrowheads="1"/>
          </p:cNvSpPr>
          <p:nvPr/>
        </p:nvSpPr>
        <p:spPr bwMode="auto">
          <a:xfrm>
            <a:off x="2091063" y="21986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3" name="Text Box 49"/>
          <p:cNvSpPr txBox="1">
            <a:spLocks noChangeArrowheads="1"/>
          </p:cNvSpPr>
          <p:nvPr/>
        </p:nvSpPr>
        <p:spPr bwMode="auto">
          <a:xfrm>
            <a:off x="2078363" y="14493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4" name="Text Box 50"/>
          <p:cNvSpPr txBox="1">
            <a:spLocks noChangeArrowheads="1"/>
          </p:cNvSpPr>
          <p:nvPr/>
        </p:nvSpPr>
        <p:spPr bwMode="auto">
          <a:xfrm>
            <a:off x="2879257" y="2254332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5" name="Oval 51"/>
          <p:cNvSpPr>
            <a:spLocks noChangeArrowheads="1"/>
          </p:cNvSpPr>
          <p:nvPr/>
        </p:nvSpPr>
        <p:spPr bwMode="auto">
          <a:xfrm>
            <a:off x="7416800" y="5181600"/>
            <a:ext cx="1358900" cy="1371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6" name="Oval 52"/>
          <p:cNvSpPr>
            <a:spLocks noChangeArrowheads="1"/>
          </p:cNvSpPr>
          <p:nvPr/>
        </p:nvSpPr>
        <p:spPr bwMode="auto">
          <a:xfrm>
            <a:off x="7594600" y="53721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7" name="Oval 53"/>
          <p:cNvSpPr>
            <a:spLocks noChangeArrowheads="1"/>
          </p:cNvSpPr>
          <p:nvPr/>
        </p:nvSpPr>
        <p:spPr bwMode="auto">
          <a:xfrm>
            <a:off x="1028700" y="53340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8" name="Oval 54"/>
          <p:cNvSpPr>
            <a:spLocks noChangeArrowheads="1"/>
          </p:cNvSpPr>
          <p:nvPr/>
        </p:nvSpPr>
        <p:spPr bwMode="auto">
          <a:xfrm>
            <a:off x="3162300" y="53467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9" name="Oval 55"/>
          <p:cNvSpPr>
            <a:spLocks noChangeArrowheads="1"/>
          </p:cNvSpPr>
          <p:nvPr/>
        </p:nvSpPr>
        <p:spPr bwMode="auto">
          <a:xfrm>
            <a:off x="5283200" y="53467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505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2403475" y="223838"/>
            <a:ext cx="445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" charset="0"/>
              </a:rPr>
              <a:t>IS THIS </a:t>
            </a: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MINIMAL?</a:t>
            </a:r>
          </a:p>
        </p:txBody>
      </p:sp>
      <p:grpSp>
        <p:nvGrpSpPr>
          <p:cNvPr id="491523" name="Group 3"/>
          <p:cNvGrpSpPr>
            <a:grpSpLocks/>
          </p:cNvGrpSpPr>
          <p:nvPr/>
        </p:nvGrpSpPr>
        <p:grpSpPr bwMode="auto">
          <a:xfrm>
            <a:off x="1816100" y="1460500"/>
            <a:ext cx="4876800" cy="3848100"/>
            <a:chOff x="1144" y="920"/>
            <a:chExt cx="3072" cy="2424"/>
          </a:xfrm>
        </p:grpSpPr>
        <p:grpSp>
          <p:nvGrpSpPr>
            <p:cNvPr id="491524" name="Group 4"/>
            <p:cNvGrpSpPr>
              <a:grpSpLocks/>
            </p:cNvGrpSpPr>
            <p:nvPr/>
          </p:nvGrpSpPr>
          <p:grpSpPr bwMode="auto">
            <a:xfrm>
              <a:off x="3360" y="920"/>
              <a:ext cx="856" cy="864"/>
              <a:chOff x="3304" y="1056"/>
              <a:chExt cx="856" cy="864"/>
            </a:xfrm>
          </p:grpSpPr>
          <p:sp>
            <p:nvSpPr>
              <p:cNvPr id="491525" name="Oval 5"/>
              <p:cNvSpPr>
                <a:spLocks noChangeArrowheads="1"/>
              </p:cNvSpPr>
              <p:nvPr/>
            </p:nvSpPr>
            <p:spPr bwMode="auto">
              <a:xfrm>
                <a:off x="3418" y="116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91526" name="Oval 6"/>
              <p:cNvSpPr>
                <a:spLocks noChangeArrowheads="1"/>
              </p:cNvSpPr>
              <p:nvPr/>
            </p:nvSpPr>
            <p:spPr bwMode="auto">
              <a:xfrm>
                <a:off x="3304" y="105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2320" y="131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491528" name="Group 8"/>
            <p:cNvGrpSpPr>
              <a:grpSpLocks/>
            </p:cNvGrpSpPr>
            <p:nvPr/>
          </p:nvGrpSpPr>
          <p:grpSpPr bwMode="auto">
            <a:xfrm>
              <a:off x="3360" y="2480"/>
              <a:ext cx="856" cy="864"/>
              <a:chOff x="3288" y="2616"/>
              <a:chExt cx="856" cy="864"/>
            </a:xfrm>
          </p:grpSpPr>
          <p:sp>
            <p:nvSpPr>
              <p:cNvPr id="491529" name="Oval 9"/>
              <p:cNvSpPr>
                <a:spLocks noChangeArrowheads="1"/>
              </p:cNvSpPr>
              <p:nvPr/>
            </p:nvSpPr>
            <p:spPr bwMode="auto">
              <a:xfrm>
                <a:off x="3402" y="272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91530" name="Oval 10"/>
              <p:cNvSpPr>
                <a:spLocks noChangeArrowheads="1"/>
              </p:cNvSpPr>
              <p:nvPr/>
            </p:nvSpPr>
            <p:spPr bwMode="auto">
              <a:xfrm>
                <a:off x="3288" y="261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491531" name="Oval 11"/>
            <p:cNvSpPr>
              <a:spLocks noChangeArrowheads="1"/>
            </p:cNvSpPr>
            <p:nvPr/>
          </p:nvSpPr>
          <p:spPr bwMode="auto">
            <a:xfrm>
              <a:off x="1562" y="104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2" name="Oval 12"/>
            <p:cNvSpPr>
              <a:spLocks noChangeArrowheads="1"/>
            </p:cNvSpPr>
            <p:nvPr/>
          </p:nvSpPr>
          <p:spPr bwMode="auto">
            <a:xfrm>
              <a:off x="1562" y="260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2312" y="2904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1960" y="1768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1800" y="1760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6" name="Line 16"/>
            <p:cNvSpPr>
              <a:spLocks noChangeShapeType="1"/>
            </p:cNvSpPr>
            <p:nvPr/>
          </p:nvSpPr>
          <p:spPr bwMode="auto">
            <a:xfrm>
              <a:off x="3904" y="1864"/>
              <a:ext cx="0" cy="5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7" name="Line 17"/>
            <p:cNvSpPr>
              <a:spLocks noChangeShapeType="1"/>
            </p:cNvSpPr>
            <p:nvPr/>
          </p:nvSpPr>
          <p:spPr bwMode="auto">
            <a:xfrm>
              <a:off x="3744" y="1856"/>
              <a:ext cx="0" cy="54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8" name="Line 18"/>
            <p:cNvSpPr>
              <a:spLocks noChangeShapeType="1"/>
            </p:cNvSpPr>
            <p:nvPr/>
          </p:nvSpPr>
          <p:spPr bwMode="auto">
            <a:xfrm flipH="1" flipV="1">
              <a:off x="2192" y="1664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39" name="Line 19"/>
            <p:cNvSpPr>
              <a:spLocks noChangeShapeType="1"/>
            </p:cNvSpPr>
            <p:nvPr/>
          </p:nvSpPr>
          <p:spPr bwMode="auto">
            <a:xfrm flipH="1">
              <a:off x="2176" y="1672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1540" name="Text Box 20"/>
            <p:cNvSpPr txBox="1">
              <a:spLocks noChangeArrowheads="1"/>
            </p:cNvSpPr>
            <p:nvPr/>
          </p:nvSpPr>
          <p:spPr bwMode="auto">
            <a:xfrm>
              <a:off x="1976" y="192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91541" name="Text Box 21"/>
            <p:cNvSpPr txBox="1">
              <a:spLocks noChangeArrowheads="1"/>
            </p:cNvSpPr>
            <p:nvPr/>
          </p:nvSpPr>
          <p:spPr bwMode="auto">
            <a:xfrm>
              <a:off x="1552" y="19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91542" name="Text Box 22"/>
            <p:cNvSpPr txBox="1">
              <a:spLocks noChangeArrowheads="1"/>
            </p:cNvSpPr>
            <p:nvPr/>
          </p:nvSpPr>
          <p:spPr bwMode="auto">
            <a:xfrm>
              <a:off x="2816" y="160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91543" name="Text Box 23"/>
            <p:cNvSpPr txBox="1">
              <a:spLocks noChangeArrowheads="1"/>
            </p:cNvSpPr>
            <p:nvPr/>
          </p:nvSpPr>
          <p:spPr bwMode="auto">
            <a:xfrm>
              <a:off x="2984" y="204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91544" name="Text Box 24"/>
            <p:cNvSpPr txBox="1">
              <a:spLocks noChangeArrowheads="1"/>
            </p:cNvSpPr>
            <p:nvPr/>
          </p:nvSpPr>
          <p:spPr bwMode="auto">
            <a:xfrm>
              <a:off x="2600" y="2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91545" name="Text Box 25"/>
            <p:cNvSpPr txBox="1">
              <a:spLocks noChangeArrowheads="1"/>
            </p:cNvSpPr>
            <p:nvPr/>
          </p:nvSpPr>
          <p:spPr bwMode="auto">
            <a:xfrm>
              <a:off x="2680" y="98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91546" name="Text Box 26"/>
            <p:cNvSpPr txBox="1">
              <a:spLocks noChangeArrowheads="1"/>
            </p:cNvSpPr>
            <p:nvPr/>
          </p:nvSpPr>
          <p:spPr bwMode="auto">
            <a:xfrm>
              <a:off x="3928" y="1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91547" name="Text Box 27"/>
            <p:cNvSpPr txBox="1">
              <a:spLocks noChangeArrowheads="1"/>
            </p:cNvSpPr>
            <p:nvPr/>
          </p:nvSpPr>
          <p:spPr bwMode="auto">
            <a:xfrm>
              <a:off x="3480" y="202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91548" name="Line 28"/>
            <p:cNvSpPr>
              <a:spLocks noChangeShapeType="1"/>
            </p:cNvSpPr>
            <p:nvPr/>
          </p:nvSpPr>
          <p:spPr bwMode="auto">
            <a:xfrm>
              <a:off x="1144" y="1312"/>
              <a:ext cx="35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491549" name="Text Box 29"/>
          <p:cNvSpPr txBox="1">
            <a:spLocks noChangeArrowheads="1"/>
          </p:cNvSpPr>
          <p:nvPr/>
        </p:nvSpPr>
        <p:spPr bwMode="auto">
          <a:xfrm>
            <a:off x="4022725" y="808038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FFFF00"/>
                </a:solidFill>
                <a:latin typeface="Arial Black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998083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Oval 2"/>
          <p:cNvSpPr>
            <a:spLocks noChangeArrowheads="1"/>
          </p:cNvSpPr>
          <p:nvPr/>
        </p:nvSpPr>
        <p:spPr bwMode="auto">
          <a:xfrm>
            <a:off x="5286375" y="53467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7" name="Line 3"/>
          <p:cNvSpPr>
            <a:spLocks noChangeShapeType="1"/>
          </p:cNvSpPr>
          <p:nvPr/>
        </p:nvSpPr>
        <p:spPr bwMode="auto">
          <a:xfrm flipH="1">
            <a:off x="2311400" y="57023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8" name="AutoShape 4"/>
          <p:cNvSpPr>
            <a:spLocks noChangeArrowheads="1"/>
          </p:cNvSpPr>
          <p:nvPr/>
        </p:nvSpPr>
        <p:spPr bwMode="auto">
          <a:xfrm>
            <a:off x="1079500" y="45593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1270000" y="40782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30" name="AutoShape 6"/>
          <p:cNvSpPr>
            <a:spLocks noChangeArrowheads="1"/>
          </p:cNvSpPr>
          <p:nvPr/>
        </p:nvSpPr>
        <p:spPr bwMode="auto">
          <a:xfrm>
            <a:off x="5359400" y="45466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5549900" y="401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32" name="Line 8"/>
          <p:cNvSpPr>
            <a:spLocks noChangeShapeType="1"/>
          </p:cNvSpPr>
          <p:nvPr/>
        </p:nvSpPr>
        <p:spPr bwMode="auto">
          <a:xfrm>
            <a:off x="342900" y="58039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2413000" y="59578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34" name="Oval 10"/>
          <p:cNvSpPr>
            <a:spLocks noChangeArrowheads="1"/>
          </p:cNvSpPr>
          <p:nvPr/>
        </p:nvSpPr>
        <p:spPr bwMode="auto">
          <a:xfrm>
            <a:off x="1028700" y="53340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5" name="Oval 11"/>
          <p:cNvSpPr>
            <a:spLocks noChangeArrowheads="1"/>
          </p:cNvSpPr>
          <p:nvPr/>
        </p:nvSpPr>
        <p:spPr bwMode="auto">
          <a:xfrm>
            <a:off x="3157538" y="53467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6" name="Oval 12"/>
          <p:cNvSpPr>
            <a:spLocks noChangeArrowheads="1"/>
          </p:cNvSpPr>
          <p:nvPr/>
        </p:nvSpPr>
        <p:spPr bwMode="auto">
          <a:xfrm>
            <a:off x="7416800" y="51816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7" name="Oval 13"/>
          <p:cNvSpPr>
            <a:spLocks noChangeArrowheads="1"/>
          </p:cNvSpPr>
          <p:nvPr/>
        </p:nvSpPr>
        <p:spPr bwMode="auto">
          <a:xfrm>
            <a:off x="7594600" y="53721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 flipH="1" flipV="1">
            <a:off x="2286000" y="59309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2400300" y="51831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40" name="Line 16"/>
          <p:cNvSpPr>
            <a:spLocks noChangeShapeType="1"/>
          </p:cNvSpPr>
          <p:nvPr/>
        </p:nvSpPr>
        <p:spPr bwMode="auto">
          <a:xfrm flipH="1">
            <a:off x="4305300" y="5829300"/>
            <a:ext cx="8509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1" name="Line 17"/>
          <p:cNvSpPr>
            <a:spLocks noChangeShapeType="1"/>
          </p:cNvSpPr>
          <p:nvPr/>
        </p:nvSpPr>
        <p:spPr bwMode="auto">
          <a:xfrm flipH="1">
            <a:off x="6388100" y="5867400"/>
            <a:ext cx="9271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2" name="Text Box 18"/>
          <p:cNvSpPr txBox="1">
            <a:spLocks noChangeArrowheads="1"/>
          </p:cNvSpPr>
          <p:nvPr/>
        </p:nvSpPr>
        <p:spPr bwMode="auto">
          <a:xfrm>
            <a:off x="6629400" y="5335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43" name="AutoShape 19"/>
          <p:cNvSpPr>
            <a:spLocks noChangeArrowheads="1"/>
          </p:cNvSpPr>
          <p:nvPr/>
        </p:nvSpPr>
        <p:spPr bwMode="auto">
          <a:xfrm>
            <a:off x="7670800" y="43180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4" name="Text Box 20"/>
          <p:cNvSpPr txBox="1">
            <a:spLocks noChangeArrowheads="1"/>
          </p:cNvSpPr>
          <p:nvPr/>
        </p:nvSpPr>
        <p:spPr bwMode="auto">
          <a:xfrm>
            <a:off x="7713663" y="37861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3045" name="Text Box 21"/>
          <p:cNvSpPr txBox="1">
            <a:spLocks noChangeArrowheads="1"/>
          </p:cNvSpPr>
          <p:nvPr/>
        </p:nvSpPr>
        <p:spPr bwMode="auto">
          <a:xfrm>
            <a:off x="4533900" y="53228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48" name="Rectangle 24"/>
          <p:cNvSpPr>
            <a:spLocks noChangeArrowheads="1"/>
          </p:cNvSpPr>
          <p:nvPr/>
        </p:nvSpPr>
        <p:spPr bwMode="auto">
          <a:xfrm>
            <a:off x="1981200" y="13208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49" name="Rectangle 25"/>
          <p:cNvSpPr>
            <a:spLocks noChangeArrowheads="1"/>
          </p:cNvSpPr>
          <p:nvPr/>
        </p:nvSpPr>
        <p:spPr bwMode="auto">
          <a:xfrm>
            <a:off x="1981200" y="20955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51" name="Rectangle 27"/>
          <p:cNvSpPr>
            <a:spLocks noChangeArrowheads="1"/>
          </p:cNvSpPr>
          <p:nvPr/>
        </p:nvSpPr>
        <p:spPr bwMode="auto">
          <a:xfrm>
            <a:off x="2773363" y="20955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204470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287655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56" name="Text Box 32"/>
          <p:cNvSpPr txBox="1">
            <a:spLocks noChangeArrowheads="1"/>
          </p:cNvSpPr>
          <p:nvPr/>
        </p:nvSpPr>
        <p:spPr bwMode="auto">
          <a:xfrm>
            <a:off x="1308100" y="14049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57" name="Text Box 33"/>
          <p:cNvSpPr txBox="1">
            <a:spLocks noChangeArrowheads="1"/>
          </p:cNvSpPr>
          <p:nvPr/>
        </p:nvSpPr>
        <p:spPr bwMode="auto">
          <a:xfrm>
            <a:off x="1308100" y="22113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58" name="Text Box 34"/>
          <p:cNvSpPr txBox="1">
            <a:spLocks noChangeArrowheads="1"/>
          </p:cNvSpPr>
          <p:nvPr/>
        </p:nvSpPr>
        <p:spPr bwMode="auto">
          <a:xfrm>
            <a:off x="3708400" y="3582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59" name="Rectangle 35"/>
          <p:cNvSpPr>
            <a:spLocks noChangeArrowheads="1"/>
          </p:cNvSpPr>
          <p:nvPr/>
        </p:nvSpPr>
        <p:spPr bwMode="auto">
          <a:xfrm>
            <a:off x="1981200" y="28702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0" name="Rectangle 36"/>
          <p:cNvSpPr>
            <a:spLocks noChangeArrowheads="1"/>
          </p:cNvSpPr>
          <p:nvPr/>
        </p:nvSpPr>
        <p:spPr bwMode="auto">
          <a:xfrm>
            <a:off x="2773363" y="28702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1" name="Rectangle 37"/>
          <p:cNvSpPr>
            <a:spLocks noChangeArrowheads="1"/>
          </p:cNvSpPr>
          <p:nvPr/>
        </p:nvSpPr>
        <p:spPr bwMode="auto">
          <a:xfrm>
            <a:off x="3563938" y="28702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64" name="Text Box 40"/>
          <p:cNvSpPr txBox="1">
            <a:spLocks noChangeArrowheads="1"/>
          </p:cNvSpPr>
          <p:nvPr/>
        </p:nvSpPr>
        <p:spPr bwMode="auto">
          <a:xfrm>
            <a:off x="1295400" y="2909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3065" name="Text Box 41"/>
          <p:cNvSpPr txBox="1">
            <a:spLocks noChangeArrowheads="1"/>
          </p:cNvSpPr>
          <p:nvPr/>
        </p:nvSpPr>
        <p:spPr bwMode="auto">
          <a:xfrm>
            <a:off x="124460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66" name="Text Box 42"/>
          <p:cNvSpPr txBox="1">
            <a:spLocks noChangeArrowheads="1"/>
          </p:cNvSpPr>
          <p:nvPr/>
        </p:nvSpPr>
        <p:spPr bwMode="auto">
          <a:xfrm>
            <a:off x="339725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3067" name="Text Box 43"/>
          <p:cNvSpPr txBox="1">
            <a:spLocks noChangeArrowheads="1"/>
          </p:cNvSpPr>
          <p:nvPr/>
        </p:nvSpPr>
        <p:spPr bwMode="auto">
          <a:xfrm>
            <a:off x="5524500" y="550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3068" name="Text Box 44"/>
          <p:cNvSpPr txBox="1">
            <a:spLocks noChangeArrowheads="1"/>
          </p:cNvSpPr>
          <p:nvPr/>
        </p:nvSpPr>
        <p:spPr bwMode="auto">
          <a:xfrm>
            <a:off x="7810500" y="55133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3069" name="Text Box 45"/>
          <p:cNvSpPr txBox="1">
            <a:spLocks noChangeArrowheads="1"/>
          </p:cNvSpPr>
          <p:nvPr/>
        </p:nvSpPr>
        <p:spPr bwMode="auto">
          <a:xfrm>
            <a:off x="205931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0" name="Text Box 46"/>
          <p:cNvSpPr txBox="1">
            <a:spLocks noChangeArrowheads="1"/>
          </p:cNvSpPr>
          <p:nvPr/>
        </p:nvSpPr>
        <p:spPr bwMode="auto">
          <a:xfrm>
            <a:off x="286576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1" name="Text Box 47"/>
          <p:cNvSpPr txBox="1">
            <a:spLocks noChangeArrowheads="1"/>
          </p:cNvSpPr>
          <p:nvPr/>
        </p:nvSpPr>
        <p:spPr bwMode="auto">
          <a:xfrm>
            <a:off x="3672213" y="30241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3072" name="Text Box 48"/>
          <p:cNvSpPr txBox="1">
            <a:spLocks noChangeArrowheads="1"/>
          </p:cNvSpPr>
          <p:nvPr/>
        </p:nvSpPr>
        <p:spPr bwMode="auto">
          <a:xfrm>
            <a:off x="2091063" y="21986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3" name="Text Box 49"/>
          <p:cNvSpPr txBox="1">
            <a:spLocks noChangeArrowheads="1"/>
          </p:cNvSpPr>
          <p:nvPr/>
        </p:nvSpPr>
        <p:spPr bwMode="auto">
          <a:xfrm>
            <a:off x="2078363" y="14493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4" name="Text Box 50"/>
          <p:cNvSpPr txBox="1">
            <a:spLocks noChangeArrowheads="1"/>
          </p:cNvSpPr>
          <p:nvPr/>
        </p:nvSpPr>
        <p:spPr bwMode="auto">
          <a:xfrm>
            <a:off x="2879257" y="2254332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5" name="Oval 51"/>
          <p:cNvSpPr>
            <a:spLocks noChangeArrowheads="1"/>
          </p:cNvSpPr>
          <p:nvPr/>
        </p:nvSpPr>
        <p:spPr bwMode="auto">
          <a:xfrm>
            <a:off x="7416800" y="5181600"/>
            <a:ext cx="1358900" cy="1371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6" name="Oval 52"/>
          <p:cNvSpPr>
            <a:spLocks noChangeArrowheads="1"/>
          </p:cNvSpPr>
          <p:nvPr/>
        </p:nvSpPr>
        <p:spPr bwMode="auto">
          <a:xfrm>
            <a:off x="7594600" y="53721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7" name="Oval 53"/>
          <p:cNvSpPr>
            <a:spLocks noChangeArrowheads="1"/>
          </p:cNvSpPr>
          <p:nvPr/>
        </p:nvSpPr>
        <p:spPr bwMode="auto">
          <a:xfrm>
            <a:off x="1028700" y="53340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8" name="Oval 54"/>
          <p:cNvSpPr>
            <a:spLocks noChangeArrowheads="1"/>
          </p:cNvSpPr>
          <p:nvPr/>
        </p:nvSpPr>
        <p:spPr bwMode="auto">
          <a:xfrm>
            <a:off x="3162300" y="53467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3079" name="Oval 55"/>
          <p:cNvSpPr>
            <a:spLocks noChangeArrowheads="1"/>
          </p:cNvSpPr>
          <p:nvPr/>
        </p:nvSpPr>
        <p:spPr bwMode="auto">
          <a:xfrm>
            <a:off x="5283200" y="53467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30750" y="1066800"/>
                <a:ext cx="4184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Have you noticed the reason for putting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50" y="1066800"/>
                <a:ext cx="418465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16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5601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052" name="Group 4"/>
          <p:cNvGrpSpPr>
            <a:grpSpLocks/>
          </p:cNvGrpSpPr>
          <p:nvPr/>
        </p:nvGrpSpPr>
        <p:grpSpPr bwMode="auto">
          <a:xfrm>
            <a:off x="3873500" y="241300"/>
            <a:ext cx="4876800" cy="3848100"/>
            <a:chOff x="1144" y="920"/>
            <a:chExt cx="3072" cy="2424"/>
          </a:xfrm>
        </p:grpSpPr>
        <p:grpSp>
          <p:nvGrpSpPr>
            <p:cNvPr id="514053" name="Group 5"/>
            <p:cNvGrpSpPr>
              <a:grpSpLocks/>
            </p:cNvGrpSpPr>
            <p:nvPr/>
          </p:nvGrpSpPr>
          <p:grpSpPr bwMode="auto">
            <a:xfrm>
              <a:off x="3360" y="920"/>
              <a:ext cx="856" cy="864"/>
              <a:chOff x="3304" y="1056"/>
              <a:chExt cx="856" cy="864"/>
            </a:xfrm>
          </p:grpSpPr>
          <p:sp>
            <p:nvSpPr>
              <p:cNvPr id="514054" name="Oval 6"/>
              <p:cNvSpPr>
                <a:spLocks noChangeArrowheads="1"/>
              </p:cNvSpPr>
              <p:nvPr/>
            </p:nvSpPr>
            <p:spPr bwMode="auto">
              <a:xfrm>
                <a:off x="3418" y="116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14055" name="Oval 7"/>
              <p:cNvSpPr>
                <a:spLocks noChangeArrowheads="1"/>
              </p:cNvSpPr>
              <p:nvPr/>
            </p:nvSpPr>
            <p:spPr bwMode="auto">
              <a:xfrm>
                <a:off x="3304" y="105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514056" name="Line 8"/>
            <p:cNvSpPr>
              <a:spLocks noChangeShapeType="1"/>
            </p:cNvSpPr>
            <p:nvPr/>
          </p:nvSpPr>
          <p:spPr bwMode="auto">
            <a:xfrm>
              <a:off x="2320" y="131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514057" name="Group 9"/>
            <p:cNvGrpSpPr>
              <a:grpSpLocks/>
            </p:cNvGrpSpPr>
            <p:nvPr/>
          </p:nvGrpSpPr>
          <p:grpSpPr bwMode="auto">
            <a:xfrm>
              <a:off x="3360" y="2480"/>
              <a:ext cx="856" cy="864"/>
              <a:chOff x="3288" y="2616"/>
              <a:chExt cx="856" cy="864"/>
            </a:xfrm>
          </p:grpSpPr>
          <p:sp>
            <p:nvSpPr>
              <p:cNvPr id="514058" name="Oval 10"/>
              <p:cNvSpPr>
                <a:spLocks noChangeArrowheads="1"/>
              </p:cNvSpPr>
              <p:nvPr/>
            </p:nvSpPr>
            <p:spPr bwMode="auto">
              <a:xfrm>
                <a:off x="3402" y="272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14059" name="Oval 11"/>
              <p:cNvSpPr>
                <a:spLocks noChangeArrowheads="1"/>
              </p:cNvSpPr>
              <p:nvPr/>
            </p:nvSpPr>
            <p:spPr bwMode="auto">
              <a:xfrm>
                <a:off x="3288" y="261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514060" name="Oval 12"/>
            <p:cNvSpPr>
              <a:spLocks noChangeArrowheads="1"/>
            </p:cNvSpPr>
            <p:nvPr/>
          </p:nvSpPr>
          <p:spPr bwMode="auto">
            <a:xfrm>
              <a:off x="1562" y="104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4061" name="Oval 13"/>
            <p:cNvSpPr>
              <a:spLocks noChangeArrowheads="1"/>
            </p:cNvSpPr>
            <p:nvPr/>
          </p:nvSpPr>
          <p:spPr bwMode="auto">
            <a:xfrm>
              <a:off x="1562" y="260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4062" name="Line 14"/>
            <p:cNvSpPr>
              <a:spLocks noChangeShapeType="1"/>
            </p:cNvSpPr>
            <p:nvPr/>
          </p:nvSpPr>
          <p:spPr bwMode="auto">
            <a:xfrm>
              <a:off x="2312" y="2904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4063" name="Line 15"/>
            <p:cNvSpPr>
              <a:spLocks noChangeShapeType="1"/>
            </p:cNvSpPr>
            <p:nvPr/>
          </p:nvSpPr>
          <p:spPr bwMode="auto">
            <a:xfrm>
              <a:off x="1960" y="1768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4064" name="Line 16"/>
            <p:cNvSpPr>
              <a:spLocks noChangeShapeType="1"/>
            </p:cNvSpPr>
            <p:nvPr/>
          </p:nvSpPr>
          <p:spPr bwMode="auto">
            <a:xfrm>
              <a:off x="1800" y="1760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4065" name="Line 17"/>
            <p:cNvSpPr>
              <a:spLocks noChangeShapeType="1"/>
            </p:cNvSpPr>
            <p:nvPr/>
          </p:nvSpPr>
          <p:spPr bwMode="auto">
            <a:xfrm>
              <a:off x="3904" y="1864"/>
              <a:ext cx="0" cy="5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4066" name="Line 18"/>
            <p:cNvSpPr>
              <a:spLocks noChangeShapeType="1"/>
            </p:cNvSpPr>
            <p:nvPr/>
          </p:nvSpPr>
          <p:spPr bwMode="auto">
            <a:xfrm>
              <a:off x="3744" y="1856"/>
              <a:ext cx="0" cy="54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4067" name="Line 19"/>
            <p:cNvSpPr>
              <a:spLocks noChangeShapeType="1"/>
            </p:cNvSpPr>
            <p:nvPr/>
          </p:nvSpPr>
          <p:spPr bwMode="auto">
            <a:xfrm flipH="1" flipV="1">
              <a:off x="2192" y="1664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4068" name="Line 20"/>
            <p:cNvSpPr>
              <a:spLocks noChangeShapeType="1"/>
            </p:cNvSpPr>
            <p:nvPr/>
          </p:nvSpPr>
          <p:spPr bwMode="auto">
            <a:xfrm flipH="1">
              <a:off x="2176" y="1672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4069" name="Text Box 21"/>
            <p:cNvSpPr txBox="1">
              <a:spLocks noChangeArrowheads="1"/>
            </p:cNvSpPr>
            <p:nvPr/>
          </p:nvSpPr>
          <p:spPr bwMode="auto">
            <a:xfrm>
              <a:off x="1976" y="192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4070" name="Text Box 22"/>
            <p:cNvSpPr txBox="1">
              <a:spLocks noChangeArrowheads="1"/>
            </p:cNvSpPr>
            <p:nvPr/>
          </p:nvSpPr>
          <p:spPr bwMode="auto">
            <a:xfrm>
              <a:off x="1552" y="19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4071" name="Text Box 23"/>
            <p:cNvSpPr txBox="1">
              <a:spLocks noChangeArrowheads="1"/>
            </p:cNvSpPr>
            <p:nvPr/>
          </p:nvSpPr>
          <p:spPr bwMode="auto">
            <a:xfrm>
              <a:off x="2816" y="160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4072" name="Text Box 24"/>
            <p:cNvSpPr txBox="1">
              <a:spLocks noChangeArrowheads="1"/>
            </p:cNvSpPr>
            <p:nvPr/>
          </p:nvSpPr>
          <p:spPr bwMode="auto">
            <a:xfrm>
              <a:off x="2984" y="204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4073" name="Text Box 25"/>
            <p:cNvSpPr txBox="1">
              <a:spLocks noChangeArrowheads="1"/>
            </p:cNvSpPr>
            <p:nvPr/>
          </p:nvSpPr>
          <p:spPr bwMode="auto">
            <a:xfrm>
              <a:off x="2600" y="2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14074" name="Text Box 26"/>
            <p:cNvSpPr txBox="1">
              <a:spLocks noChangeArrowheads="1"/>
            </p:cNvSpPr>
            <p:nvPr/>
          </p:nvSpPr>
          <p:spPr bwMode="auto">
            <a:xfrm>
              <a:off x="2680" y="98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14075" name="Text Box 27"/>
            <p:cNvSpPr txBox="1">
              <a:spLocks noChangeArrowheads="1"/>
            </p:cNvSpPr>
            <p:nvPr/>
          </p:nvSpPr>
          <p:spPr bwMode="auto">
            <a:xfrm>
              <a:off x="3928" y="1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14076" name="Text Box 28"/>
            <p:cNvSpPr txBox="1">
              <a:spLocks noChangeArrowheads="1"/>
            </p:cNvSpPr>
            <p:nvPr/>
          </p:nvSpPr>
          <p:spPr bwMode="auto">
            <a:xfrm>
              <a:off x="3480" y="202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14077" name="Line 29"/>
            <p:cNvSpPr>
              <a:spLocks noChangeShapeType="1"/>
            </p:cNvSpPr>
            <p:nvPr/>
          </p:nvSpPr>
          <p:spPr bwMode="auto">
            <a:xfrm>
              <a:off x="1144" y="1312"/>
              <a:ext cx="35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514093" name="Rectangle 45"/>
          <p:cNvSpPr>
            <a:spLocks noChangeArrowheads="1"/>
          </p:cNvSpPr>
          <p:nvPr/>
        </p:nvSpPr>
        <p:spPr bwMode="auto">
          <a:xfrm>
            <a:off x="1384300" y="33401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4094" name="Rectangle 46"/>
          <p:cNvSpPr>
            <a:spLocks noChangeArrowheads="1"/>
          </p:cNvSpPr>
          <p:nvPr/>
        </p:nvSpPr>
        <p:spPr bwMode="auto">
          <a:xfrm>
            <a:off x="1384300" y="41148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4096" name="Rectangle 48"/>
          <p:cNvSpPr>
            <a:spLocks noChangeArrowheads="1"/>
          </p:cNvSpPr>
          <p:nvPr/>
        </p:nvSpPr>
        <p:spPr bwMode="auto">
          <a:xfrm>
            <a:off x="2176463" y="41148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4099" name="Text Box 51"/>
          <p:cNvSpPr txBox="1">
            <a:spLocks noChangeArrowheads="1"/>
          </p:cNvSpPr>
          <p:nvPr/>
        </p:nvSpPr>
        <p:spPr bwMode="auto">
          <a:xfrm>
            <a:off x="1447800" y="56657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4100" name="Text Box 52"/>
          <p:cNvSpPr txBox="1">
            <a:spLocks noChangeArrowheads="1"/>
          </p:cNvSpPr>
          <p:nvPr/>
        </p:nvSpPr>
        <p:spPr bwMode="auto">
          <a:xfrm>
            <a:off x="2279650" y="56657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4101" name="Text Box 53"/>
          <p:cNvSpPr txBox="1">
            <a:spLocks noChangeArrowheads="1"/>
          </p:cNvSpPr>
          <p:nvPr/>
        </p:nvSpPr>
        <p:spPr bwMode="auto">
          <a:xfrm>
            <a:off x="711200" y="34242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4102" name="Text Box 54"/>
          <p:cNvSpPr txBox="1">
            <a:spLocks noChangeArrowheads="1"/>
          </p:cNvSpPr>
          <p:nvPr/>
        </p:nvSpPr>
        <p:spPr bwMode="auto">
          <a:xfrm>
            <a:off x="711200" y="4230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4103" name="Text Box 55"/>
          <p:cNvSpPr txBox="1">
            <a:spLocks noChangeArrowheads="1"/>
          </p:cNvSpPr>
          <p:nvPr/>
        </p:nvSpPr>
        <p:spPr bwMode="auto">
          <a:xfrm>
            <a:off x="3111500" y="56657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4104" name="Rectangle 56"/>
          <p:cNvSpPr>
            <a:spLocks noChangeArrowheads="1"/>
          </p:cNvSpPr>
          <p:nvPr/>
        </p:nvSpPr>
        <p:spPr bwMode="auto">
          <a:xfrm>
            <a:off x="1384300" y="48895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4105" name="Rectangle 57"/>
          <p:cNvSpPr>
            <a:spLocks noChangeArrowheads="1"/>
          </p:cNvSpPr>
          <p:nvPr/>
        </p:nvSpPr>
        <p:spPr bwMode="auto">
          <a:xfrm>
            <a:off x="2176463" y="48895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4106" name="Rectangle 58"/>
          <p:cNvSpPr>
            <a:spLocks noChangeArrowheads="1"/>
          </p:cNvSpPr>
          <p:nvPr/>
        </p:nvSpPr>
        <p:spPr bwMode="auto">
          <a:xfrm>
            <a:off x="2967038" y="48895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4109" name="Text Box 61"/>
          <p:cNvSpPr txBox="1">
            <a:spLocks noChangeArrowheads="1"/>
          </p:cNvSpPr>
          <p:nvPr/>
        </p:nvSpPr>
        <p:spPr bwMode="auto">
          <a:xfrm>
            <a:off x="698500" y="492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4111" name="Text Box 63"/>
          <p:cNvSpPr txBox="1">
            <a:spLocks noChangeArrowheads="1"/>
          </p:cNvSpPr>
          <p:nvPr/>
        </p:nvSpPr>
        <p:spPr bwMode="auto">
          <a:xfrm>
            <a:off x="2268862" y="50434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4112" name="Text Box 64"/>
          <p:cNvSpPr txBox="1">
            <a:spLocks noChangeArrowheads="1"/>
          </p:cNvSpPr>
          <p:nvPr/>
        </p:nvSpPr>
        <p:spPr bwMode="auto">
          <a:xfrm>
            <a:off x="3075312" y="50434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4113" name="Text Box 65"/>
          <p:cNvSpPr txBox="1">
            <a:spLocks noChangeArrowheads="1"/>
          </p:cNvSpPr>
          <p:nvPr/>
        </p:nvSpPr>
        <p:spPr bwMode="auto">
          <a:xfrm>
            <a:off x="1494162" y="42179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4114" name="Text Box 66"/>
          <p:cNvSpPr txBox="1">
            <a:spLocks noChangeArrowheads="1"/>
          </p:cNvSpPr>
          <p:nvPr/>
        </p:nvSpPr>
        <p:spPr bwMode="auto">
          <a:xfrm>
            <a:off x="1481462" y="3468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4127" name="Text Box 79"/>
          <p:cNvSpPr txBox="1">
            <a:spLocks noChangeArrowheads="1"/>
          </p:cNvSpPr>
          <p:nvPr/>
        </p:nvSpPr>
        <p:spPr bwMode="auto">
          <a:xfrm>
            <a:off x="4775200" y="5857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4128" name="Text Box 80"/>
          <p:cNvSpPr txBox="1">
            <a:spLocks noChangeArrowheads="1"/>
          </p:cNvSpPr>
          <p:nvPr/>
        </p:nvSpPr>
        <p:spPr bwMode="auto">
          <a:xfrm>
            <a:off x="7797800" y="5794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4129" name="Text Box 81"/>
          <p:cNvSpPr txBox="1">
            <a:spLocks noChangeArrowheads="1"/>
          </p:cNvSpPr>
          <p:nvPr/>
        </p:nvSpPr>
        <p:spPr bwMode="auto">
          <a:xfrm>
            <a:off x="7785100" y="3062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4130" name="Text Box 82"/>
          <p:cNvSpPr txBox="1">
            <a:spLocks noChangeArrowheads="1"/>
          </p:cNvSpPr>
          <p:nvPr/>
        </p:nvSpPr>
        <p:spPr bwMode="auto">
          <a:xfrm>
            <a:off x="4762500" y="30876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27335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40" name="Group 4"/>
          <p:cNvGrpSpPr>
            <a:grpSpLocks/>
          </p:cNvGrpSpPr>
          <p:nvPr/>
        </p:nvGrpSpPr>
        <p:grpSpPr bwMode="auto">
          <a:xfrm>
            <a:off x="1816100" y="1460500"/>
            <a:ext cx="4876800" cy="3848100"/>
            <a:chOff x="1144" y="920"/>
            <a:chExt cx="3072" cy="2424"/>
          </a:xfrm>
        </p:grpSpPr>
        <p:grpSp>
          <p:nvGrpSpPr>
            <p:cNvPr id="526341" name="Group 5"/>
            <p:cNvGrpSpPr>
              <a:grpSpLocks/>
            </p:cNvGrpSpPr>
            <p:nvPr/>
          </p:nvGrpSpPr>
          <p:grpSpPr bwMode="auto">
            <a:xfrm>
              <a:off x="3360" y="920"/>
              <a:ext cx="856" cy="864"/>
              <a:chOff x="3304" y="1056"/>
              <a:chExt cx="856" cy="864"/>
            </a:xfrm>
          </p:grpSpPr>
          <p:sp>
            <p:nvSpPr>
              <p:cNvPr id="526342" name="Oval 6"/>
              <p:cNvSpPr>
                <a:spLocks noChangeArrowheads="1"/>
              </p:cNvSpPr>
              <p:nvPr/>
            </p:nvSpPr>
            <p:spPr bwMode="auto">
              <a:xfrm>
                <a:off x="3418" y="116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26343" name="Oval 7"/>
              <p:cNvSpPr>
                <a:spLocks noChangeArrowheads="1"/>
              </p:cNvSpPr>
              <p:nvPr/>
            </p:nvSpPr>
            <p:spPr bwMode="auto">
              <a:xfrm>
                <a:off x="3304" y="105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526344" name="Line 8"/>
            <p:cNvSpPr>
              <a:spLocks noChangeShapeType="1"/>
            </p:cNvSpPr>
            <p:nvPr/>
          </p:nvSpPr>
          <p:spPr bwMode="auto">
            <a:xfrm>
              <a:off x="2320" y="131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526345" name="Group 9"/>
            <p:cNvGrpSpPr>
              <a:grpSpLocks/>
            </p:cNvGrpSpPr>
            <p:nvPr/>
          </p:nvGrpSpPr>
          <p:grpSpPr bwMode="auto">
            <a:xfrm>
              <a:off x="3360" y="2480"/>
              <a:ext cx="856" cy="864"/>
              <a:chOff x="3288" y="2616"/>
              <a:chExt cx="856" cy="864"/>
            </a:xfrm>
          </p:grpSpPr>
          <p:sp>
            <p:nvSpPr>
              <p:cNvPr id="526346" name="Oval 10"/>
              <p:cNvSpPr>
                <a:spLocks noChangeArrowheads="1"/>
              </p:cNvSpPr>
              <p:nvPr/>
            </p:nvSpPr>
            <p:spPr bwMode="auto">
              <a:xfrm>
                <a:off x="3402" y="272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26347" name="Oval 11"/>
              <p:cNvSpPr>
                <a:spLocks noChangeArrowheads="1"/>
              </p:cNvSpPr>
              <p:nvPr/>
            </p:nvSpPr>
            <p:spPr bwMode="auto">
              <a:xfrm>
                <a:off x="3288" y="261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526348" name="Oval 12"/>
            <p:cNvSpPr>
              <a:spLocks noChangeArrowheads="1"/>
            </p:cNvSpPr>
            <p:nvPr/>
          </p:nvSpPr>
          <p:spPr bwMode="auto">
            <a:xfrm>
              <a:off x="1562" y="104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49" name="Oval 13"/>
            <p:cNvSpPr>
              <a:spLocks noChangeArrowheads="1"/>
            </p:cNvSpPr>
            <p:nvPr/>
          </p:nvSpPr>
          <p:spPr bwMode="auto">
            <a:xfrm>
              <a:off x="1562" y="260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0" name="Line 14"/>
            <p:cNvSpPr>
              <a:spLocks noChangeShapeType="1"/>
            </p:cNvSpPr>
            <p:nvPr/>
          </p:nvSpPr>
          <p:spPr bwMode="auto">
            <a:xfrm>
              <a:off x="2312" y="2904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1" name="Line 15"/>
            <p:cNvSpPr>
              <a:spLocks noChangeShapeType="1"/>
            </p:cNvSpPr>
            <p:nvPr/>
          </p:nvSpPr>
          <p:spPr bwMode="auto">
            <a:xfrm>
              <a:off x="1960" y="1768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2" name="Line 16"/>
            <p:cNvSpPr>
              <a:spLocks noChangeShapeType="1"/>
            </p:cNvSpPr>
            <p:nvPr/>
          </p:nvSpPr>
          <p:spPr bwMode="auto">
            <a:xfrm>
              <a:off x="1800" y="1760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3" name="Line 17"/>
            <p:cNvSpPr>
              <a:spLocks noChangeShapeType="1"/>
            </p:cNvSpPr>
            <p:nvPr/>
          </p:nvSpPr>
          <p:spPr bwMode="auto">
            <a:xfrm>
              <a:off x="3904" y="1864"/>
              <a:ext cx="0" cy="5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4" name="Line 18"/>
            <p:cNvSpPr>
              <a:spLocks noChangeShapeType="1"/>
            </p:cNvSpPr>
            <p:nvPr/>
          </p:nvSpPr>
          <p:spPr bwMode="auto">
            <a:xfrm>
              <a:off x="3744" y="1856"/>
              <a:ext cx="0" cy="54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5" name="Line 19"/>
            <p:cNvSpPr>
              <a:spLocks noChangeShapeType="1"/>
            </p:cNvSpPr>
            <p:nvPr/>
          </p:nvSpPr>
          <p:spPr bwMode="auto">
            <a:xfrm flipH="1" flipV="1">
              <a:off x="2192" y="1664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6" name="Line 20"/>
            <p:cNvSpPr>
              <a:spLocks noChangeShapeType="1"/>
            </p:cNvSpPr>
            <p:nvPr/>
          </p:nvSpPr>
          <p:spPr bwMode="auto">
            <a:xfrm flipH="1">
              <a:off x="2176" y="1672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6357" name="Text Box 21"/>
            <p:cNvSpPr txBox="1">
              <a:spLocks noChangeArrowheads="1"/>
            </p:cNvSpPr>
            <p:nvPr/>
          </p:nvSpPr>
          <p:spPr bwMode="auto">
            <a:xfrm>
              <a:off x="1976" y="192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6358" name="Text Box 22"/>
            <p:cNvSpPr txBox="1">
              <a:spLocks noChangeArrowheads="1"/>
            </p:cNvSpPr>
            <p:nvPr/>
          </p:nvSpPr>
          <p:spPr bwMode="auto">
            <a:xfrm>
              <a:off x="1552" y="19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6359" name="Text Box 23"/>
            <p:cNvSpPr txBox="1">
              <a:spLocks noChangeArrowheads="1"/>
            </p:cNvSpPr>
            <p:nvPr/>
          </p:nvSpPr>
          <p:spPr bwMode="auto">
            <a:xfrm>
              <a:off x="2816" y="160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6360" name="Text Box 24"/>
            <p:cNvSpPr txBox="1">
              <a:spLocks noChangeArrowheads="1"/>
            </p:cNvSpPr>
            <p:nvPr/>
          </p:nvSpPr>
          <p:spPr bwMode="auto">
            <a:xfrm>
              <a:off x="2984" y="204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6361" name="Text Box 25"/>
            <p:cNvSpPr txBox="1">
              <a:spLocks noChangeArrowheads="1"/>
            </p:cNvSpPr>
            <p:nvPr/>
          </p:nvSpPr>
          <p:spPr bwMode="auto">
            <a:xfrm>
              <a:off x="2600" y="2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6362" name="Text Box 26"/>
            <p:cNvSpPr txBox="1">
              <a:spLocks noChangeArrowheads="1"/>
            </p:cNvSpPr>
            <p:nvPr/>
          </p:nvSpPr>
          <p:spPr bwMode="auto">
            <a:xfrm>
              <a:off x="2680" y="98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6363" name="Text Box 27"/>
            <p:cNvSpPr txBox="1">
              <a:spLocks noChangeArrowheads="1"/>
            </p:cNvSpPr>
            <p:nvPr/>
          </p:nvSpPr>
          <p:spPr bwMode="auto">
            <a:xfrm>
              <a:off x="3928" y="1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6364" name="Text Box 28"/>
            <p:cNvSpPr txBox="1">
              <a:spLocks noChangeArrowheads="1"/>
            </p:cNvSpPr>
            <p:nvPr/>
          </p:nvSpPr>
          <p:spPr bwMode="auto">
            <a:xfrm>
              <a:off x="3480" y="202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6365" name="Line 29"/>
            <p:cNvSpPr>
              <a:spLocks noChangeShapeType="1"/>
            </p:cNvSpPr>
            <p:nvPr/>
          </p:nvSpPr>
          <p:spPr bwMode="auto">
            <a:xfrm>
              <a:off x="1144" y="1312"/>
              <a:ext cx="35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526380" name="Oval 44"/>
          <p:cNvSpPr>
            <a:spLocks noChangeArrowheads="1"/>
          </p:cNvSpPr>
          <p:nvPr/>
        </p:nvSpPr>
        <p:spPr bwMode="auto">
          <a:xfrm>
            <a:off x="2108200" y="1130300"/>
            <a:ext cx="1739900" cy="4597400"/>
          </a:xfrm>
          <a:prstGeom prst="ellipse">
            <a:avLst/>
          </a:prstGeom>
          <a:noFill/>
          <a:ln w="127000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6381" name="Oval 45"/>
          <p:cNvSpPr>
            <a:spLocks noChangeArrowheads="1"/>
          </p:cNvSpPr>
          <p:nvPr/>
        </p:nvSpPr>
        <p:spPr bwMode="auto">
          <a:xfrm>
            <a:off x="5041900" y="850900"/>
            <a:ext cx="1968500" cy="4978400"/>
          </a:xfrm>
          <a:prstGeom prst="ellipse">
            <a:avLst/>
          </a:prstGeom>
          <a:noFill/>
          <a:ln w="127000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0" name="Text Box 79"/>
          <p:cNvSpPr txBox="1">
            <a:spLocks noChangeArrowheads="1"/>
          </p:cNvSpPr>
          <p:nvPr/>
        </p:nvSpPr>
        <p:spPr bwMode="auto">
          <a:xfrm>
            <a:off x="2709862" y="1873455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31" name="Text Box 80"/>
          <p:cNvSpPr txBox="1">
            <a:spLocks noChangeArrowheads="1"/>
          </p:cNvSpPr>
          <p:nvPr/>
        </p:nvSpPr>
        <p:spPr bwMode="auto">
          <a:xfrm>
            <a:off x="5757862" y="1823244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2" name="Text Box 82"/>
          <p:cNvSpPr txBox="1">
            <a:spLocks noChangeArrowheads="1"/>
          </p:cNvSpPr>
          <p:nvPr/>
        </p:nvSpPr>
        <p:spPr bwMode="auto">
          <a:xfrm>
            <a:off x="2731996" y="4364832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3" name="Text Box 81"/>
          <p:cNvSpPr txBox="1">
            <a:spLocks noChangeArrowheads="1"/>
          </p:cNvSpPr>
          <p:nvPr/>
        </p:nvSpPr>
        <p:spPr bwMode="auto">
          <a:xfrm>
            <a:off x="5757862" y="4350544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3341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14500" y="1462088"/>
            <a:ext cx="5054600" cy="2728912"/>
            <a:chOff x="2104" y="2601"/>
            <a:chExt cx="3184" cy="1719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4432" y="3456"/>
              <a:ext cx="856" cy="864"/>
              <a:chOff x="3288" y="2616"/>
              <a:chExt cx="856" cy="864"/>
            </a:xfrm>
          </p:grpSpPr>
          <p:sp>
            <p:nvSpPr>
              <p:cNvPr id="14" name="Oval 32"/>
              <p:cNvSpPr>
                <a:spLocks noChangeArrowheads="1"/>
              </p:cNvSpPr>
              <p:nvPr/>
            </p:nvSpPr>
            <p:spPr bwMode="auto">
              <a:xfrm>
                <a:off x="3402" y="272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5" name="Oval 33"/>
              <p:cNvSpPr>
                <a:spLocks noChangeArrowheads="1"/>
              </p:cNvSpPr>
              <p:nvPr/>
            </p:nvSpPr>
            <p:spPr bwMode="auto">
              <a:xfrm>
                <a:off x="3288" y="261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4" name="Oval 34"/>
            <p:cNvSpPr>
              <a:spLocks noChangeArrowheads="1"/>
            </p:cNvSpPr>
            <p:nvPr/>
          </p:nvSpPr>
          <p:spPr bwMode="auto">
            <a:xfrm>
              <a:off x="2634" y="3576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" name="Line 35"/>
            <p:cNvSpPr>
              <a:spLocks noChangeShapeType="1"/>
            </p:cNvSpPr>
            <p:nvPr/>
          </p:nvSpPr>
          <p:spPr bwMode="auto">
            <a:xfrm>
              <a:off x="3384" y="395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" name="Text Box 36"/>
            <p:cNvSpPr txBox="1">
              <a:spLocks noChangeArrowheads="1"/>
            </p:cNvSpPr>
            <p:nvPr/>
          </p:nvSpPr>
          <p:spPr bwMode="auto">
            <a:xfrm>
              <a:off x="3736" y="396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3384" y="3816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3728" y="347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" name="AutoShape 39"/>
            <p:cNvSpPr>
              <a:spLocks noChangeArrowheads="1"/>
            </p:cNvSpPr>
            <p:nvPr/>
          </p:nvSpPr>
          <p:spPr bwMode="auto">
            <a:xfrm>
              <a:off x="4592" y="2936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4712" y="260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1" name="AutoShape 41"/>
            <p:cNvSpPr>
              <a:spLocks noChangeArrowheads="1"/>
            </p:cNvSpPr>
            <p:nvPr/>
          </p:nvSpPr>
          <p:spPr bwMode="auto">
            <a:xfrm>
              <a:off x="2688" y="3088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2808" y="275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2104" y="3904"/>
              <a:ext cx="46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6" name="Text Box 79"/>
          <p:cNvSpPr txBox="1">
            <a:spLocks noChangeArrowheads="1"/>
          </p:cNvSpPr>
          <p:nvPr/>
        </p:nvSpPr>
        <p:spPr bwMode="auto">
          <a:xfrm>
            <a:off x="2222519" y="3305145"/>
            <a:ext cx="1695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[q</a:t>
            </a:r>
            <a:r>
              <a:rPr lang="en-US" altLang="en-US" sz="2000" b="1" baseline="-25000" dirty="0" smtClean="0">
                <a:solidFill>
                  <a:srgbClr val="FFFFFF"/>
                </a:solidFill>
                <a:latin typeface="Arial" charset="0"/>
              </a:rPr>
              <a:t>0,</a:t>
            </a: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000" b="1" baseline="-25000" dirty="0" smtClean="0">
                <a:solidFill>
                  <a:srgbClr val="FFFFFF"/>
                </a:solidFill>
                <a:latin typeface="Arial" charset="0"/>
              </a:rPr>
              <a:t>3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]</a:t>
            </a:r>
            <a:endParaRPr lang="en-US" altLang="en-US" sz="20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Text Box 79"/>
          <p:cNvSpPr txBox="1">
            <a:spLocks noChangeArrowheads="1"/>
          </p:cNvSpPr>
          <p:nvPr/>
        </p:nvSpPr>
        <p:spPr bwMode="auto">
          <a:xfrm>
            <a:off x="5245210" y="3221930"/>
            <a:ext cx="1695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[q</a:t>
            </a:r>
            <a:r>
              <a:rPr lang="en-US" altLang="en-US" sz="2000" b="1" baseline="-25000" dirty="0" smtClean="0">
                <a:solidFill>
                  <a:srgbClr val="FFFFFF"/>
                </a:solidFill>
                <a:latin typeface="Arial" charset="0"/>
              </a:rPr>
              <a:t>1,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 q</a:t>
            </a:r>
            <a:r>
              <a:rPr lang="en-US" altLang="en-US" sz="2000" b="1" baseline="-25000" dirty="0" smtClean="0">
                <a:solidFill>
                  <a:srgbClr val="FFFFFF"/>
                </a:solidFill>
                <a:latin typeface="Arial" charset="0"/>
              </a:rPr>
              <a:t>2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]</a:t>
            </a:r>
            <a:endParaRPr lang="en-US" altLang="en-US" sz="2000" b="1" baseline="-250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93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81" name="Group 49"/>
          <p:cNvGrpSpPr>
            <a:grpSpLocks/>
          </p:cNvGrpSpPr>
          <p:nvPr/>
        </p:nvGrpSpPr>
        <p:grpSpPr bwMode="auto">
          <a:xfrm>
            <a:off x="584200" y="1054100"/>
            <a:ext cx="6453188" cy="5156200"/>
            <a:chOff x="264" y="360"/>
            <a:chExt cx="4065" cy="3248"/>
          </a:xfrm>
        </p:grpSpPr>
        <p:sp>
          <p:nvSpPr>
            <p:cNvPr id="504838" name="Oval 6"/>
            <p:cNvSpPr>
              <a:spLocks noChangeArrowheads="1"/>
            </p:cNvSpPr>
            <p:nvPr/>
          </p:nvSpPr>
          <p:spPr bwMode="auto">
            <a:xfrm>
              <a:off x="2818" y="472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39" name="Oval 7"/>
            <p:cNvSpPr>
              <a:spLocks noChangeArrowheads="1"/>
            </p:cNvSpPr>
            <p:nvPr/>
          </p:nvSpPr>
          <p:spPr bwMode="auto">
            <a:xfrm>
              <a:off x="2704" y="360"/>
              <a:ext cx="856" cy="86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0" name="Line 8"/>
            <p:cNvSpPr>
              <a:spLocks noChangeShapeType="1"/>
            </p:cNvSpPr>
            <p:nvPr/>
          </p:nvSpPr>
          <p:spPr bwMode="auto">
            <a:xfrm>
              <a:off x="1672" y="75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3" name="Oval 11"/>
            <p:cNvSpPr>
              <a:spLocks noChangeArrowheads="1"/>
            </p:cNvSpPr>
            <p:nvPr/>
          </p:nvSpPr>
          <p:spPr bwMode="auto">
            <a:xfrm>
              <a:off x="720" y="360"/>
              <a:ext cx="856" cy="86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4" name="Oval 12"/>
            <p:cNvSpPr>
              <a:spLocks noChangeArrowheads="1"/>
            </p:cNvSpPr>
            <p:nvPr/>
          </p:nvSpPr>
          <p:spPr bwMode="auto">
            <a:xfrm>
              <a:off x="834" y="48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5" name="Oval 13"/>
            <p:cNvSpPr>
              <a:spLocks noChangeArrowheads="1"/>
            </p:cNvSpPr>
            <p:nvPr/>
          </p:nvSpPr>
          <p:spPr bwMode="auto">
            <a:xfrm>
              <a:off x="834" y="2152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7" name="Line 15"/>
            <p:cNvSpPr>
              <a:spLocks noChangeShapeType="1"/>
            </p:cNvSpPr>
            <p:nvPr/>
          </p:nvSpPr>
          <p:spPr bwMode="auto">
            <a:xfrm>
              <a:off x="1232" y="1320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8" name="Line 16"/>
            <p:cNvSpPr>
              <a:spLocks noChangeShapeType="1"/>
            </p:cNvSpPr>
            <p:nvPr/>
          </p:nvSpPr>
          <p:spPr bwMode="auto">
            <a:xfrm>
              <a:off x="1072" y="1312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flipH="1">
              <a:off x="1496" y="1208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53" name="Text Box 21"/>
            <p:cNvSpPr txBox="1">
              <a:spLocks noChangeArrowheads="1"/>
            </p:cNvSpPr>
            <p:nvPr/>
          </p:nvSpPr>
          <p:spPr bwMode="auto">
            <a:xfrm>
              <a:off x="1248" y="148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4854" name="Text Box 22"/>
            <p:cNvSpPr txBox="1">
              <a:spLocks noChangeArrowheads="1"/>
            </p:cNvSpPr>
            <p:nvPr/>
          </p:nvSpPr>
          <p:spPr bwMode="auto">
            <a:xfrm>
              <a:off x="808" y="152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04855" name="Text Box 23"/>
            <p:cNvSpPr txBox="1">
              <a:spLocks noChangeArrowheads="1"/>
            </p:cNvSpPr>
            <p:nvPr/>
          </p:nvSpPr>
          <p:spPr bwMode="auto">
            <a:xfrm>
              <a:off x="1928" y="129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4858" name="Text Box 26"/>
            <p:cNvSpPr txBox="1">
              <a:spLocks noChangeArrowheads="1"/>
            </p:cNvSpPr>
            <p:nvPr/>
          </p:nvSpPr>
          <p:spPr bwMode="auto">
            <a:xfrm>
              <a:off x="1960" y="42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04861" name="Line 29"/>
            <p:cNvSpPr>
              <a:spLocks noChangeShapeType="1"/>
            </p:cNvSpPr>
            <p:nvPr/>
          </p:nvSpPr>
          <p:spPr bwMode="auto">
            <a:xfrm>
              <a:off x="264" y="752"/>
              <a:ext cx="35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76" name="AutoShape 44"/>
            <p:cNvSpPr>
              <a:spLocks noChangeArrowheads="1"/>
            </p:cNvSpPr>
            <p:nvPr/>
          </p:nvSpPr>
          <p:spPr bwMode="auto">
            <a:xfrm rot="10800000">
              <a:off x="920" y="2616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77" name="Text Box 45"/>
            <p:cNvSpPr txBox="1">
              <a:spLocks noChangeArrowheads="1"/>
            </p:cNvSpPr>
            <p:nvPr/>
          </p:nvSpPr>
          <p:spPr bwMode="auto">
            <a:xfrm>
              <a:off x="1040" y="328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4878" name="AutoShape 46"/>
            <p:cNvSpPr>
              <a:spLocks noChangeArrowheads="1"/>
            </p:cNvSpPr>
            <p:nvPr/>
          </p:nvSpPr>
          <p:spPr bwMode="auto">
            <a:xfrm rot="5400000">
              <a:off x="3480" y="448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79" name="Text Box 47"/>
            <p:cNvSpPr txBox="1">
              <a:spLocks noChangeArrowheads="1"/>
            </p:cNvSpPr>
            <p:nvPr/>
          </p:nvSpPr>
          <p:spPr bwMode="auto">
            <a:xfrm>
              <a:off x="4088" y="58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</p:grpSp>
      <p:sp>
        <p:nvSpPr>
          <p:cNvPr id="504882" name="Text Box 50"/>
          <p:cNvSpPr txBox="1">
            <a:spLocks noChangeArrowheads="1"/>
          </p:cNvSpPr>
          <p:nvPr/>
        </p:nvSpPr>
        <p:spPr bwMode="auto">
          <a:xfrm>
            <a:off x="1714500" y="1411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04883" name="Text Box 51"/>
          <p:cNvSpPr txBox="1">
            <a:spLocks noChangeArrowheads="1"/>
          </p:cNvSpPr>
          <p:nvPr/>
        </p:nvSpPr>
        <p:spPr bwMode="auto">
          <a:xfrm>
            <a:off x="4851400" y="1411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04884" name="Text Box 52"/>
          <p:cNvSpPr txBox="1">
            <a:spLocks noChangeArrowheads="1"/>
          </p:cNvSpPr>
          <p:nvPr/>
        </p:nvSpPr>
        <p:spPr bwMode="auto">
          <a:xfrm>
            <a:off x="1727200" y="4090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04892" name="Text Box 60"/>
          <p:cNvSpPr txBox="1">
            <a:spLocks noChangeArrowheads="1"/>
          </p:cNvSpPr>
          <p:nvPr/>
        </p:nvSpPr>
        <p:spPr bwMode="auto">
          <a:xfrm>
            <a:off x="3314700" y="185738"/>
            <a:ext cx="262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MINIMIZE</a:t>
            </a:r>
          </a:p>
        </p:txBody>
      </p:sp>
    </p:spTree>
    <p:extLst>
      <p:ext uri="{BB962C8B-B14F-4D97-AF65-F5344CB8AC3E}">
        <p14:creationId xmlns:p14="http://schemas.microsoft.com/office/powerpoint/2010/main" val="25354673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93" name="Group 61"/>
          <p:cNvGrpSpPr>
            <a:grpSpLocks/>
          </p:cNvGrpSpPr>
          <p:nvPr/>
        </p:nvGrpSpPr>
        <p:grpSpPr bwMode="auto">
          <a:xfrm>
            <a:off x="3136900" y="2947988"/>
            <a:ext cx="5006975" cy="2716212"/>
            <a:chOff x="1976" y="1857"/>
            <a:chExt cx="3154" cy="1711"/>
          </a:xfrm>
        </p:grpSpPr>
        <p:sp>
          <p:nvSpPr>
            <p:cNvPr id="504864" name="Oval 32"/>
            <p:cNvSpPr>
              <a:spLocks noChangeArrowheads="1"/>
            </p:cNvSpPr>
            <p:nvPr/>
          </p:nvSpPr>
          <p:spPr bwMode="auto">
            <a:xfrm>
              <a:off x="4498" y="2816"/>
              <a:ext cx="632" cy="624"/>
            </a:xfrm>
            <a:prstGeom prst="ellips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65" name="Oval 33"/>
            <p:cNvSpPr>
              <a:spLocks noChangeArrowheads="1"/>
            </p:cNvSpPr>
            <p:nvPr/>
          </p:nvSpPr>
          <p:spPr bwMode="auto">
            <a:xfrm>
              <a:off x="2536" y="2704"/>
              <a:ext cx="856" cy="864"/>
            </a:xfrm>
            <a:prstGeom prst="ellips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66" name="Oval 34"/>
            <p:cNvSpPr>
              <a:spLocks noChangeArrowheads="1"/>
            </p:cNvSpPr>
            <p:nvPr/>
          </p:nvSpPr>
          <p:spPr bwMode="auto">
            <a:xfrm>
              <a:off x="2650" y="2824"/>
              <a:ext cx="632" cy="624"/>
            </a:xfrm>
            <a:prstGeom prst="ellipse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67" name="Line 35"/>
            <p:cNvSpPr>
              <a:spLocks noChangeShapeType="1"/>
            </p:cNvSpPr>
            <p:nvPr/>
          </p:nvSpPr>
          <p:spPr bwMode="auto">
            <a:xfrm>
              <a:off x="3488" y="3200"/>
              <a:ext cx="94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68" name="Text Box 36"/>
            <p:cNvSpPr txBox="1">
              <a:spLocks noChangeArrowheads="1"/>
            </p:cNvSpPr>
            <p:nvPr/>
          </p:nvSpPr>
          <p:spPr bwMode="auto">
            <a:xfrm>
              <a:off x="3840" y="320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4869" name="Line 37"/>
            <p:cNvSpPr>
              <a:spLocks noChangeShapeType="1"/>
            </p:cNvSpPr>
            <p:nvPr/>
          </p:nvSpPr>
          <p:spPr bwMode="auto">
            <a:xfrm>
              <a:off x="3488" y="3064"/>
              <a:ext cx="94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70" name="Text Box 38"/>
            <p:cNvSpPr txBox="1">
              <a:spLocks noChangeArrowheads="1"/>
            </p:cNvSpPr>
            <p:nvPr/>
          </p:nvSpPr>
          <p:spPr bwMode="auto">
            <a:xfrm>
              <a:off x="3832" y="272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04871" name="AutoShape 39"/>
            <p:cNvSpPr>
              <a:spLocks noChangeArrowheads="1"/>
            </p:cNvSpPr>
            <p:nvPr/>
          </p:nvSpPr>
          <p:spPr bwMode="auto">
            <a:xfrm>
              <a:off x="4544" y="2336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72" name="Text Box 40"/>
            <p:cNvSpPr txBox="1">
              <a:spLocks noChangeArrowheads="1"/>
            </p:cNvSpPr>
            <p:nvPr/>
          </p:nvSpPr>
          <p:spPr bwMode="auto">
            <a:xfrm>
              <a:off x="4664" y="200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4873" name="AutoShape 41"/>
            <p:cNvSpPr>
              <a:spLocks noChangeArrowheads="1"/>
            </p:cNvSpPr>
            <p:nvPr/>
          </p:nvSpPr>
          <p:spPr bwMode="auto">
            <a:xfrm>
              <a:off x="2704" y="2192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74" name="Text Box 42"/>
            <p:cNvSpPr txBox="1">
              <a:spLocks noChangeArrowheads="1"/>
            </p:cNvSpPr>
            <p:nvPr/>
          </p:nvSpPr>
          <p:spPr bwMode="auto">
            <a:xfrm>
              <a:off x="2824" y="185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04875" name="Line 43"/>
            <p:cNvSpPr>
              <a:spLocks noChangeShapeType="1"/>
            </p:cNvSpPr>
            <p:nvPr/>
          </p:nvSpPr>
          <p:spPr bwMode="auto">
            <a:xfrm>
              <a:off x="1976" y="3152"/>
              <a:ext cx="46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504881" name="Group 49"/>
          <p:cNvGrpSpPr>
            <a:grpSpLocks/>
          </p:cNvGrpSpPr>
          <p:nvPr/>
        </p:nvGrpSpPr>
        <p:grpSpPr bwMode="auto">
          <a:xfrm>
            <a:off x="584200" y="1054100"/>
            <a:ext cx="6453188" cy="5156200"/>
            <a:chOff x="264" y="360"/>
            <a:chExt cx="4065" cy="3248"/>
          </a:xfrm>
        </p:grpSpPr>
        <p:sp>
          <p:nvSpPr>
            <p:cNvPr id="504838" name="Oval 6"/>
            <p:cNvSpPr>
              <a:spLocks noChangeArrowheads="1"/>
            </p:cNvSpPr>
            <p:nvPr/>
          </p:nvSpPr>
          <p:spPr bwMode="auto">
            <a:xfrm>
              <a:off x="2818" y="472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39" name="Oval 7"/>
            <p:cNvSpPr>
              <a:spLocks noChangeArrowheads="1"/>
            </p:cNvSpPr>
            <p:nvPr/>
          </p:nvSpPr>
          <p:spPr bwMode="auto">
            <a:xfrm>
              <a:off x="2704" y="360"/>
              <a:ext cx="856" cy="86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0" name="Line 8"/>
            <p:cNvSpPr>
              <a:spLocks noChangeShapeType="1"/>
            </p:cNvSpPr>
            <p:nvPr/>
          </p:nvSpPr>
          <p:spPr bwMode="auto">
            <a:xfrm>
              <a:off x="1672" y="75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3" name="Oval 11"/>
            <p:cNvSpPr>
              <a:spLocks noChangeArrowheads="1"/>
            </p:cNvSpPr>
            <p:nvPr/>
          </p:nvSpPr>
          <p:spPr bwMode="auto">
            <a:xfrm>
              <a:off x="720" y="360"/>
              <a:ext cx="856" cy="86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4" name="Oval 12"/>
            <p:cNvSpPr>
              <a:spLocks noChangeArrowheads="1"/>
            </p:cNvSpPr>
            <p:nvPr/>
          </p:nvSpPr>
          <p:spPr bwMode="auto">
            <a:xfrm>
              <a:off x="834" y="48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5" name="Oval 13"/>
            <p:cNvSpPr>
              <a:spLocks noChangeArrowheads="1"/>
            </p:cNvSpPr>
            <p:nvPr/>
          </p:nvSpPr>
          <p:spPr bwMode="auto">
            <a:xfrm>
              <a:off x="834" y="2152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7" name="Line 15"/>
            <p:cNvSpPr>
              <a:spLocks noChangeShapeType="1"/>
            </p:cNvSpPr>
            <p:nvPr/>
          </p:nvSpPr>
          <p:spPr bwMode="auto">
            <a:xfrm>
              <a:off x="1232" y="1320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48" name="Line 16"/>
            <p:cNvSpPr>
              <a:spLocks noChangeShapeType="1"/>
            </p:cNvSpPr>
            <p:nvPr/>
          </p:nvSpPr>
          <p:spPr bwMode="auto">
            <a:xfrm>
              <a:off x="1072" y="1312"/>
              <a:ext cx="0" cy="72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flipH="1">
              <a:off x="1496" y="1208"/>
              <a:ext cx="1152" cy="9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53" name="Text Box 21"/>
            <p:cNvSpPr txBox="1">
              <a:spLocks noChangeArrowheads="1"/>
            </p:cNvSpPr>
            <p:nvPr/>
          </p:nvSpPr>
          <p:spPr bwMode="auto">
            <a:xfrm>
              <a:off x="1248" y="148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4854" name="Text Box 22"/>
            <p:cNvSpPr txBox="1">
              <a:spLocks noChangeArrowheads="1"/>
            </p:cNvSpPr>
            <p:nvPr/>
          </p:nvSpPr>
          <p:spPr bwMode="auto">
            <a:xfrm>
              <a:off x="808" y="152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04855" name="Text Box 23"/>
            <p:cNvSpPr txBox="1">
              <a:spLocks noChangeArrowheads="1"/>
            </p:cNvSpPr>
            <p:nvPr/>
          </p:nvSpPr>
          <p:spPr bwMode="auto">
            <a:xfrm>
              <a:off x="1928" y="129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4858" name="Text Box 26"/>
            <p:cNvSpPr txBox="1">
              <a:spLocks noChangeArrowheads="1"/>
            </p:cNvSpPr>
            <p:nvPr/>
          </p:nvSpPr>
          <p:spPr bwMode="auto">
            <a:xfrm>
              <a:off x="1960" y="42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04861" name="Line 29"/>
            <p:cNvSpPr>
              <a:spLocks noChangeShapeType="1"/>
            </p:cNvSpPr>
            <p:nvPr/>
          </p:nvSpPr>
          <p:spPr bwMode="auto">
            <a:xfrm>
              <a:off x="264" y="752"/>
              <a:ext cx="35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76" name="AutoShape 44"/>
            <p:cNvSpPr>
              <a:spLocks noChangeArrowheads="1"/>
            </p:cNvSpPr>
            <p:nvPr/>
          </p:nvSpPr>
          <p:spPr bwMode="auto">
            <a:xfrm rot="10800000">
              <a:off x="920" y="2616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77" name="Text Box 45"/>
            <p:cNvSpPr txBox="1">
              <a:spLocks noChangeArrowheads="1"/>
            </p:cNvSpPr>
            <p:nvPr/>
          </p:nvSpPr>
          <p:spPr bwMode="auto">
            <a:xfrm>
              <a:off x="1040" y="328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4878" name="AutoShape 46"/>
            <p:cNvSpPr>
              <a:spLocks noChangeArrowheads="1"/>
            </p:cNvSpPr>
            <p:nvPr/>
          </p:nvSpPr>
          <p:spPr bwMode="auto">
            <a:xfrm rot="5400000">
              <a:off x="3480" y="448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4879" name="Text Box 47"/>
            <p:cNvSpPr txBox="1">
              <a:spLocks noChangeArrowheads="1"/>
            </p:cNvSpPr>
            <p:nvPr/>
          </p:nvSpPr>
          <p:spPr bwMode="auto">
            <a:xfrm>
              <a:off x="4088" y="58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</p:grpSp>
      <p:sp>
        <p:nvSpPr>
          <p:cNvPr id="504882" name="Text Box 50"/>
          <p:cNvSpPr txBox="1">
            <a:spLocks noChangeArrowheads="1"/>
          </p:cNvSpPr>
          <p:nvPr/>
        </p:nvSpPr>
        <p:spPr bwMode="auto">
          <a:xfrm>
            <a:off x="1714500" y="1411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04883" name="Text Box 51"/>
          <p:cNvSpPr txBox="1">
            <a:spLocks noChangeArrowheads="1"/>
          </p:cNvSpPr>
          <p:nvPr/>
        </p:nvSpPr>
        <p:spPr bwMode="auto">
          <a:xfrm>
            <a:off x="4851400" y="1411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04884" name="Text Box 52"/>
          <p:cNvSpPr txBox="1">
            <a:spLocks noChangeArrowheads="1"/>
          </p:cNvSpPr>
          <p:nvPr/>
        </p:nvSpPr>
        <p:spPr bwMode="auto">
          <a:xfrm>
            <a:off x="1727200" y="4090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04892" name="Text Box 60"/>
          <p:cNvSpPr txBox="1">
            <a:spLocks noChangeArrowheads="1"/>
          </p:cNvSpPr>
          <p:nvPr/>
        </p:nvSpPr>
        <p:spPr bwMode="auto">
          <a:xfrm>
            <a:off x="3314700" y="185738"/>
            <a:ext cx="262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MINIMIZE</a:t>
            </a:r>
          </a:p>
        </p:txBody>
      </p:sp>
      <p:sp>
        <p:nvSpPr>
          <p:cNvPr id="38" name="Text Box 79"/>
          <p:cNvSpPr txBox="1">
            <a:spLocks noChangeArrowheads="1"/>
          </p:cNvSpPr>
          <p:nvPr/>
        </p:nvSpPr>
        <p:spPr bwMode="auto">
          <a:xfrm>
            <a:off x="3826779" y="4762440"/>
            <a:ext cx="1695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[q</a:t>
            </a:r>
            <a:r>
              <a:rPr lang="en-US" altLang="en-US" sz="2000" b="1" baseline="-25000" dirty="0" smtClean="0">
                <a:solidFill>
                  <a:srgbClr val="FFFFFF"/>
                </a:solidFill>
                <a:latin typeface="Arial" charset="0"/>
              </a:rPr>
              <a:t>0,</a:t>
            </a:r>
            <a:r>
              <a:rPr lang="en-US" altLang="en-US" sz="2000" b="1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0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]</a:t>
            </a:r>
            <a:endParaRPr lang="en-US" altLang="en-US" sz="20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9" name="Text Box 79"/>
          <p:cNvSpPr txBox="1">
            <a:spLocks noChangeArrowheads="1"/>
          </p:cNvSpPr>
          <p:nvPr/>
        </p:nvSpPr>
        <p:spPr bwMode="auto">
          <a:xfrm>
            <a:off x="6759685" y="4778345"/>
            <a:ext cx="1695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[q</a:t>
            </a:r>
            <a:r>
              <a:rPr lang="en-US" altLang="en-US" sz="2000" b="1" baseline="-25000" dirty="0" smtClean="0">
                <a:solidFill>
                  <a:srgbClr val="FFFFFF"/>
                </a:solidFill>
                <a:latin typeface="Arial" charset="0"/>
              </a:rPr>
              <a:t>2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charset="0"/>
              </a:rPr>
              <a:t>]</a:t>
            </a:r>
            <a:endParaRPr lang="en-US" altLang="en-US" sz="2000" b="1" baseline="-250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072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286375" y="3238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 flipH="1">
            <a:off x="2247900" y="13462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079500" y="2032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673100" y="2809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0" name="AutoShape 8"/>
          <p:cNvSpPr>
            <a:spLocks noChangeArrowheads="1"/>
          </p:cNvSpPr>
          <p:nvPr/>
        </p:nvSpPr>
        <p:spPr bwMode="auto">
          <a:xfrm>
            <a:off x="5321300" y="1524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953000" y="33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82" name="Line 10"/>
          <p:cNvSpPr>
            <a:spLocks noChangeShapeType="1"/>
          </p:cNvSpPr>
          <p:nvPr/>
        </p:nvSpPr>
        <p:spPr bwMode="auto">
          <a:xfrm>
            <a:off x="342900" y="14478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2349500" y="160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4" name="Oval 12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5" name="Oval 13"/>
          <p:cNvSpPr>
            <a:spLocks noChangeArrowheads="1"/>
          </p:cNvSpPr>
          <p:nvPr/>
        </p:nvSpPr>
        <p:spPr bwMode="auto">
          <a:xfrm>
            <a:off x="3157538" y="9906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6" name="Oval 14"/>
          <p:cNvSpPr>
            <a:spLocks noChangeArrowheads="1"/>
          </p:cNvSpPr>
          <p:nvPr/>
        </p:nvSpPr>
        <p:spPr bwMode="auto">
          <a:xfrm>
            <a:off x="7416800" y="18923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7" name="Oval 15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8" name="Line 16"/>
          <p:cNvSpPr>
            <a:spLocks noChangeShapeType="1"/>
          </p:cNvSpPr>
          <p:nvPr/>
        </p:nvSpPr>
        <p:spPr bwMode="auto">
          <a:xfrm flipH="1" flipV="1">
            <a:off x="2222500" y="15748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2336800" y="827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90" name="Line 18"/>
          <p:cNvSpPr>
            <a:spLocks noChangeShapeType="1"/>
          </p:cNvSpPr>
          <p:nvPr/>
        </p:nvSpPr>
        <p:spPr bwMode="auto">
          <a:xfrm flipH="1" flipV="1">
            <a:off x="4000500" y="2032000"/>
            <a:ext cx="1181100" cy="144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1" name="Line 19"/>
          <p:cNvSpPr>
            <a:spLocks noChangeShapeType="1"/>
          </p:cNvSpPr>
          <p:nvPr/>
        </p:nvSpPr>
        <p:spPr bwMode="auto">
          <a:xfrm flipH="1">
            <a:off x="6388100" y="2578100"/>
            <a:ext cx="927100" cy="8763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2" name="Text Box 20"/>
          <p:cNvSpPr txBox="1">
            <a:spLocks noChangeArrowheads="1"/>
          </p:cNvSpPr>
          <p:nvPr/>
        </p:nvSpPr>
        <p:spPr bwMode="auto">
          <a:xfrm>
            <a:off x="6680200" y="3049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93" name="AutoShape 21"/>
          <p:cNvSpPr>
            <a:spLocks noChangeArrowheads="1"/>
          </p:cNvSpPr>
          <p:nvPr/>
        </p:nvSpPr>
        <p:spPr bwMode="auto">
          <a:xfrm>
            <a:off x="7670800" y="10287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4" name="Text Box 22"/>
          <p:cNvSpPr txBox="1">
            <a:spLocks noChangeArrowheads="1"/>
          </p:cNvSpPr>
          <p:nvPr/>
        </p:nvSpPr>
        <p:spPr bwMode="auto">
          <a:xfrm>
            <a:off x="7713663" y="4968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5095" name="Text Box 23"/>
          <p:cNvSpPr txBox="1">
            <a:spLocks noChangeArrowheads="1"/>
          </p:cNvSpPr>
          <p:nvPr/>
        </p:nvSpPr>
        <p:spPr bwMode="auto">
          <a:xfrm>
            <a:off x="4508500" y="22113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0" name="Text Box 28"/>
          <p:cNvSpPr txBox="1">
            <a:spLocks noChangeArrowheads="1"/>
          </p:cNvSpPr>
          <p:nvPr/>
        </p:nvSpPr>
        <p:spPr bwMode="auto">
          <a:xfrm>
            <a:off x="124460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1" name="Text Box 29"/>
          <p:cNvSpPr txBox="1">
            <a:spLocks noChangeArrowheads="1"/>
          </p:cNvSpPr>
          <p:nvPr/>
        </p:nvSpPr>
        <p:spPr bwMode="auto">
          <a:xfrm>
            <a:off x="339725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02" name="Text Box 30"/>
          <p:cNvSpPr txBox="1">
            <a:spLocks noChangeArrowheads="1"/>
          </p:cNvSpPr>
          <p:nvPr/>
        </p:nvSpPr>
        <p:spPr bwMode="auto">
          <a:xfrm>
            <a:off x="5524500" y="3392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7810500" y="22240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09" name="Oval 37"/>
          <p:cNvSpPr>
            <a:spLocks noChangeArrowheads="1"/>
          </p:cNvSpPr>
          <p:nvPr/>
        </p:nvSpPr>
        <p:spPr bwMode="auto">
          <a:xfrm>
            <a:off x="5299075" y="952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5537200" y="1106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11" name="Line 39"/>
          <p:cNvSpPr>
            <a:spLocks noChangeShapeType="1"/>
          </p:cNvSpPr>
          <p:nvPr/>
        </p:nvSpPr>
        <p:spPr bwMode="auto">
          <a:xfrm flipH="1">
            <a:off x="5791200" y="2082800"/>
            <a:ext cx="0" cy="9652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5397500" y="2351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13" name="Line 41"/>
          <p:cNvSpPr>
            <a:spLocks noChangeShapeType="1"/>
          </p:cNvSpPr>
          <p:nvPr/>
        </p:nvSpPr>
        <p:spPr bwMode="auto">
          <a:xfrm flipH="1" flipV="1">
            <a:off x="6388100" y="1752600"/>
            <a:ext cx="863600" cy="685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6604000" y="147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15" name="Oval 43"/>
          <p:cNvSpPr>
            <a:spLocks noChangeArrowheads="1"/>
          </p:cNvSpPr>
          <p:nvPr/>
        </p:nvSpPr>
        <p:spPr bwMode="auto">
          <a:xfrm>
            <a:off x="3114675" y="32512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6" name="Text Box 44"/>
          <p:cNvSpPr txBox="1">
            <a:spLocks noChangeArrowheads="1"/>
          </p:cNvSpPr>
          <p:nvPr/>
        </p:nvSpPr>
        <p:spPr bwMode="auto">
          <a:xfrm>
            <a:off x="3352800" y="3405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15117" name="Line 45"/>
          <p:cNvSpPr>
            <a:spLocks noChangeShapeType="1"/>
          </p:cNvSpPr>
          <p:nvPr/>
        </p:nvSpPr>
        <p:spPr bwMode="auto">
          <a:xfrm flipH="1">
            <a:off x="3619500" y="2133600"/>
            <a:ext cx="0" cy="9652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8" name="Text Box 46"/>
          <p:cNvSpPr txBox="1">
            <a:spLocks noChangeArrowheads="1"/>
          </p:cNvSpPr>
          <p:nvPr/>
        </p:nvSpPr>
        <p:spPr bwMode="auto">
          <a:xfrm>
            <a:off x="2887663" y="25034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5150" name="Oval 78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1" name="Oval 79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4" name="Oval 82"/>
          <p:cNvSpPr>
            <a:spLocks noChangeArrowheads="1"/>
          </p:cNvSpPr>
          <p:nvPr/>
        </p:nvSpPr>
        <p:spPr bwMode="auto">
          <a:xfrm>
            <a:off x="5283200" y="32385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5" name="Oval 83"/>
          <p:cNvSpPr>
            <a:spLocks noChangeArrowheads="1"/>
          </p:cNvSpPr>
          <p:nvPr/>
        </p:nvSpPr>
        <p:spPr bwMode="auto">
          <a:xfrm>
            <a:off x="3162300" y="9906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679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286375" y="3238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 flipH="1">
            <a:off x="2247900" y="13462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079500" y="2032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673100" y="2809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0" name="AutoShape 8"/>
          <p:cNvSpPr>
            <a:spLocks noChangeArrowheads="1"/>
          </p:cNvSpPr>
          <p:nvPr/>
        </p:nvSpPr>
        <p:spPr bwMode="auto">
          <a:xfrm>
            <a:off x="5321300" y="1524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953000" y="33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82" name="Line 10"/>
          <p:cNvSpPr>
            <a:spLocks noChangeShapeType="1"/>
          </p:cNvSpPr>
          <p:nvPr/>
        </p:nvSpPr>
        <p:spPr bwMode="auto">
          <a:xfrm>
            <a:off x="342900" y="14478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2349500" y="160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4" name="Oval 12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5" name="Oval 13"/>
          <p:cNvSpPr>
            <a:spLocks noChangeArrowheads="1"/>
          </p:cNvSpPr>
          <p:nvPr/>
        </p:nvSpPr>
        <p:spPr bwMode="auto">
          <a:xfrm>
            <a:off x="3157538" y="9906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6" name="Oval 14"/>
          <p:cNvSpPr>
            <a:spLocks noChangeArrowheads="1"/>
          </p:cNvSpPr>
          <p:nvPr/>
        </p:nvSpPr>
        <p:spPr bwMode="auto">
          <a:xfrm>
            <a:off x="7416800" y="18923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7" name="Oval 15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8" name="Line 16"/>
          <p:cNvSpPr>
            <a:spLocks noChangeShapeType="1"/>
          </p:cNvSpPr>
          <p:nvPr/>
        </p:nvSpPr>
        <p:spPr bwMode="auto">
          <a:xfrm flipH="1" flipV="1">
            <a:off x="2222500" y="15748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2336800" y="827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90" name="Line 18"/>
          <p:cNvSpPr>
            <a:spLocks noChangeShapeType="1"/>
          </p:cNvSpPr>
          <p:nvPr/>
        </p:nvSpPr>
        <p:spPr bwMode="auto">
          <a:xfrm flipH="1" flipV="1">
            <a:off x="4000500" y="2032000"/>
            <a:ext cx="1181100" cy="144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1" name="Line 19"/>
          <p:cNvSpPr>
            <a:spLocks noChangeShapeType="1"/>
          </p:cNvSpPr>
          <p:nvPr/>
        </p:nvSpPr>
        <p:spPr bwMode="auto">
          <a:xfrm flipH="1">
            <a:off x="6388100" y="2578100"/>
            <a:ext cx="927100" cy="8763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2" name="Text Box 20"/>
          <p:cNvSpPr txBox="1">
            <a:spLocks noChangeArrowheads="1"/>
          </p:cNvSpPr>
          <p:nvPr/>
        </p:nvSpPr>
        <p:spPr bwMode="auto">
          <a:xfrm>
            <a:off x="6680200" y="3049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93" name="AutoShape 21"/>
          <p:cNvSpPr>
            <a:spLocks noChangeArrowheads="1"/>
          </p:cNvSpPr>
          <p:nvPr/>
        </p:nvSpPr>
        <p:spPr bwMode="auto">
          <a:xfrm>
            <a:off x="7670800" y="10287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4" name="Text Box 22"/>
          <p:cNvSpPr txBox="1">
            <a:spLocks noChangeArrowheads="1"/>
          </p:cNvSpPr>
          <p:nvPr/>
        </p:nvSpPr>
        <p:spPr bwMode="auto">
          <a:xfrm>
            <a:off x="7713663" y="4968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5095" name="Text Box 23"/>
          <p:cNvSpPr txBox="1">
            <a:spLocks noChangeArrowheads="1"/>
          </p:cNvSpPr>
          <p:nvPr/>
        </p:nvSpPr>
        <p:spPr bwMode="auto">
          <a:xfrm>
            <a:off x="4508500" y="22113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0" name="Text Box 28"/>
          <p:cNvSpPr txBox="1">
            <a:spLocks noChangeArrowheads="1"/>
          </p:cNvSpPr>
          <p:nvPr/>
        </p:nvSpPr>
        <p:spPr bwMode="auto">
          <a:xfrm>
            <a:off x="124460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1" name="Text Box 29"/>
          <p:cNvSpPr txBox="1">
            <a:spLocks noChangeArrowheads="1"/>
          </p:cNvSpPr>
          <p:nvPr/>
        </p:nvSpPr>
        <p:spPr bwMode="auto">
          <a:xfrm>
            <a:off x="339725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02" name="Text Box 30"/>
          <p:cNvSpPr txBox="1">
            <a:spLocks noChangeArrowheads="1"/>
          </p:cNvSpPr>
          <p:nvPr/>
        </p:nvSpPr>
        <p:spPr bwMode="auto">
          <a:xfrm>
            <a:off x="5524500" y="3392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7810500" y="22240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09" name="Oval 37"/>
          <p:cNvSpPr>
            <a:spLocks noChangeArrowheads="1"/>
          </p:cNvSpPr>
          <p:nvPr/>
        </p:nvSpPr>
        <p:spPr bwMode="auto">
          <a:xfrm>
            <a:off x="5299075" y="952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5537200" y="1106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11" name="Line 39"/>
          <p:cNvSpPr>
            <a:spLocks noChangeShapeType="1"/>
          </p:cNvSpPr>
          <p:nvPr/>
        </p:nvSpPr>
        <p:spPr bwMode="auto">
          <a:xfrm flipH="1">
            <a:off x="5791200" y="2082800"/>
            <a:ext cx="0" cy="9652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5397500" y="2351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13" name="Line 41"/>
          <p:cNvSpPr>
            <a:spLocks noChangeShapeType="1"/>
          </p:cNvSpPr>
          <p:nvPr/>
        </p:nvSpPr>
        <p:spPr bwMode="auto">
          <a:xfrm flipH="1" flipV="1">
            <a:off x="6388100" y="1752600"/>
            <a:ext cx="863600" cy="685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6604000" y="147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50" name="Oval 78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1" name="Oval 79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4" name="Oval 82"/>
          <p:cNvSpPr>
            <a:spLocks noChangeArrowheads="1"/>
          </p:cNvSpPr>
          <p:nvPr/>
        </p:nvSpPr>
        <p:spPr bwMode="auto">
          <a:xfrm>
            <a:off x="5283200" y="32385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5" name="Oval 83"/>
          <p:cNvSpPr>
            <a:spLocks noChangeArrowheads="1"/>
          </p:cNvSpPr>
          <p:nvPr/>
        </p:nvSpPr>
        <p:spPr bwMode="auto">
          <a:xfrm>
            <a:off x="3162300" y="9906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564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286375" y="3238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 flipH="1">
            <a:off x="2247900" y="13462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079500" y="2032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673100" y="2809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0" name="AutoShape 8"/>
          <p:cNvSpPr>
            <a:spLocks noChangeArrowheads="1"/>
          </p:cNvSpPr>
          <p:nvPr/>
        </p:nvSpPr>
        <p:spPr bwMode="auto">
          <a:xfrm>
            <a:off x="5321300" y="1524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953000" y="33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82" name="Line 10"/>
          <p:cNvSpPr>
            <a:spLocks noChangeShapeType="1"/>
          </p:cNvSpPr>
          <p:nvPr/>
        </p:nvSpPr>
        <p:spPr bwMode="auto">
          <a:xfrm>
            <a:off x="342900" y="14478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2349500" y="160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4" name="Oval 12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5" name="Oval 13"/>
          <p:cNvSpPr>
            <a:spLocks noChangeArrowheads="1"/>
          </p:cNvSpPr>
          <p:nvPr/>
        </p:nvSpPr>
        <p:spPr bwMode="auto">
          <a:xfrm>
            <a:off x="3157538" y="9906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6" name="Oval 14"/>
          <p:cNvSpPr>
            <a:spLocks noChangeArrowheads="1"/>
          </p:cNvSpPr>
          <p:nvPr/>
        </p:nvSpPr>
        <p:spPr bwMode="auto">
          <a:xfrm>
            <a:off x="7416800" y="18923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7" name="Oval 15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8" name="Line 16"/>
          <p:cNvSpPr>
            <a:spLocks noChangeShapeType="1"/>
          </p:cNvSpPr>
          <p:nvPr/>
        </p:nvSpPr>
        <p:spPr bwMode="auto">
          <a:xfrm flipH="1" flipV="1">
            <a:off x="2222500" y="15748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2336800" y="827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90" name="Line 18"/>
          <p:cNvSpPr>
            <a:spLocks noChangeShapeType="1"/>
          </p:cNvSpPr>
          <p:nvPr/>
        </p:nvSpPr>
        <p:spPr bwMode="auto">
          <a:xfrm flipH="1" flipV="1">
            <a:off x="4000500" y="2032000"/>
            <a:ext cx="1181100" cy="144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1" name="Line 19"/>
          <p:cNvSpPr>
            <a:spLocks noChangeShapeType="1"/>
          </p:cNvSpPr>
          <p:nvPr/>
        </p:nvSpPr>
        <p:spPr bwMode="auto">
          <a:xfrm flipH="1">
            <a:off x="6388100" y="2578100"/>
            <a:ext cx="927100" cy="8763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2" name="Text Box 20"/>
          <p:cNvSpPr txBox="1">
            <a:spLocks noChangeArrowheads="1"/>
          </p:cNvSpPr>
          <p:nvPr/>
        </p:nvSpPr>
        <p:spPr bwMode="auto">
          <a:xfrm>
            <a:off x="6680200" y="3049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93" name="AutoShape 21"/>
          <p:cNvSpPr>
            <a:spLocks noChangeArrowheads="1"/>
          </p:cNvSpPr>
          <p:nvPr/>
        </p:nvSpPr>
        <p:spPr bwMode="auto">
          <a:xfrm>
            <a:off x="7670800" y="10287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4" name="Text Box 22"/>
          <p:cNvSpPr txBox="1">
            <a:spLocks noChangeArrowheads="1"/>
          </p:cNvSpPr>
          <p:nvPr/>
        </p:nvSpPr>
        <p:spPr bwMode="auto">
          <a:xfrm>
            <a:off x="7713663" y="4968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5095" name="Text Box 23"/>
          <p:cNvSpPr txBox="1">
            <a:spLocks noChangeArrowheads="1"/>
          </p:cNvSpPr>
          <p:nvPr/>
        </p:nvSpPr>
        <p:spPr bwMode="auto">
          <a:xfrm>
            <a:off x="4508500" y="22113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0" name="Text Box 28"/>
          <p:cNvSpPr txBox="1">
            <a:spLocks noChangeArrowheads="1"/>
          </p:cNvSpPr>
          <p:nvPr/>
        </p:nvSpPr>
        <p:spPr bwMode="auto">
          <a:xfrm>
            <a:off x="124460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1" name="Text Box 29"/>
          <p:cNvSpPr txBox="1">
            <a:spLocks noChangeArrowheads="1"/>
          </p:cNvSpPr>
          <p:nvPr/>
        </p:nvSpPr>
        <p:spPr bwMode="auto">
          <a:xfrm>
            <a:off x="339725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02" name="Text Box 30"/>
          <p:cNvSpPr txBox="1">
            <a:spLocks noChangeArrowheads="1"/>
          </p:cNvSpPr>
          <p:nvPr/>
        </p:nvSpPr>
        <p:spPr bwMode="auto">
          <a:xfrm>
            <a:off x="5524500" y="3392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7810500" y="22240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09" name="Oval 37"/>
          <p:cNvSpPr>
            <a:spLocks noChangeArrowheads="1"/>
          </p:cNvSpPr>
          <p:nvPr/>
        </p:nvSpPr>
        <p:spPr bwMode="auto">
          <a:xfrm>
            <a:off x="5299075" y="952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5537200" y="1106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11" name="Line 39"/>
          <p:cNvSpPr>
            <a:spLocks noChangeShapeType="1"/>
          </p:cNvSpPr>
          <p:nvPr/>
        </p:nvSpPr>
        <p:spPr bwMode="auto">
          <a:xfrm flipH="1">
            <a:off x="5791200" y="2082800"/>
            <a:ext cx="0" cy="9652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5397500" y="2351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13" name="Line 41"/>
          <p:cNvSpPr>
            <a:spLocks noChangeShapeType="1"/>
          </p:cNvSpPr>
          <p:nvPr/>
        </p:nvSpPr>
        <p:spPr bwMode="auto">
          <a:xfrm flipH="1" flipV="1">
            <a:off x="6388100" y="1752600"/>
            <a:ext cx="863600" cy="685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6604000" y="147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0" name="Rectangle 48"/>
          <p:cNvSpPr>
            <a:spLocks noChangeArrowheads="1"/>
          </p:cNvSpPr>
          <p:nvPr/>
        </p:nvSpPr>
        <p:spPr bwMode="auto">
          <a:xfrm>
            <a:off x="1003300" y="31369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1" name="Rectangle 49"/>
          <p:cNvSpPr>
            <a:spLocks noChangeArrowheads="1"/>
          </p:cNvSpPr>
          <p:nvPr/>
        </p:nvSpPr>
        <p:spPr bwMode="auto">
          <a:xfrm>
            <a:off x="1003300" y="39116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3" name="Rectangle 51"/>
          <p:cNvSpPr>
            <a:spLocks noChangeArrowheads="1"/>
          </p:cNvSpPr>
          <p:nvPr/>
        </p:nvSpPr>
        <p:spPr bwMode="auto">
          <a:xfrm>
            <a:off x="1795463" y="39116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6" name="Text Box 54"/>
          <p:cNvSpPr txBox="1">
            <a:spLocks noChangeArrowheads="1"/>
          </p:cNvSpPr>
          <p:nvPr/>
        </p:nvSpPr>
        <p:spPr bwMode="auto">
          <a:xfrm>
            <a:off x="10668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27" name="Text Box 55"/>
          <p:cNvSpPr txBox="1">
            <a:spLocks noChangeArrowheads="1"/>
          </p:cNvSpPr>
          <p:nvPr/>
        </p:nvSpPr>
        <p:spPr bwMode="auto">
          <a:xfrm>
            <a:off x="189865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8" name="Text Box 56"/>
          <p:cNvSpPr txBox="1">
            <a:spLocks noChangeArrowheads="1"/>
          </p:cNvSpPr>
          <p:nvPr/>
        </p:nvSpPr>
        <p:spPr bwMode="auto">
          <a:xfrm>
            <a:off x="330200" y="32210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9" name="Text Box 57"/>
          <p:cNvSpPr txBox="1">
            <a:spLocks noChangeArrowheads="1"/>
          </p:cNvSpPr>
          <p:nvPr/>
        </p:nvSpPr>
        <p:spPr bwMode="auto">
          <a:xfrm>
            <a:off x="330200" y="4027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0" name="Text Box 58"/>
          <p:cNvSpPr txBox="1">
            <a:spLocks noChangeArrowheads="1"/>
          </p:cNvSpPr>
          <p:nvPr/>
        </p:nvSpPr>
        <p:spPr bwMode="auto">
          <a:xfrm>
            <a:off x="27305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1" name="Rectangle 59"/>
          <p:cNvSpPr>
            <a:spLocks noChangeArrowheads="1"/>
          </p:cNvSpPr>
          <p:nvPr/>
        </p:nvSpPr>
        <p:spPr bwMode="auto">
          <a:xfrm>
            <a:off x="1003300" y="46863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2" name="Rectangle 60"/>
          <p:cNvSpPr>
            <a:spLocks noChangeArrowheads="1"/>
          </p:cNvSpPr>
          <p:nvPr/>
        </p:nvSpPr>
        <p:spPr bwMode="auto">
          <a:xfrm>
            <a:off x="1795463" y="46863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3" name="Rectangle 61"/>
          <p:cNvSpPr>
            <a:spLocks noChangeArrowheads="1"/>
          </p:cNvSpPr>
          <p:nvPr/>
        </p:nvSpPr>
        <p:spPr bwMode="auto">
          <a:xfrm>
            <a:off x="2586038" y="46863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5" name="Text Box 63"/>
          <p:cNvSpPr txBox="1">
            <a:spLocks noChangeArrowheads="1"/>
          </p:cNvSpPr>
          <p:nvPr/>
        </p:nvSpPr>
        <p:spPr bwMode="auto">
          <a:xfrm>
            <a:off x="3517900" y="6211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6" name="Text Box 64"/>
          <p:cNvSpPr txBox="1">
            <a:spLocks noChangeArrowheads="1"/>
          </p:cNvSpPr>
          <p:nvPr/>
        </p:nvSpPr>
        <p:spPr bwMode="auto">
          <a:xfrm>
            <a:off x="317500" y="4725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8" name="Text Box 66"/>
          <p:cNvSpPr txBox="1">
            <a:spLocks noChangeArrowheads="1"/>
          </p:cNvSpPr>
          <p:nvPr/>
        </p:nvSpPr>
        <p:spPr bwMode="auto">
          <a:xfrm>
            <a:off x="269431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39" name="Text Box 67"/>
          <p:cNvSpPr txBox="1">
            <a:spLocks noChangeArrowheads="1"/>
          </p:cNvSpPr>
          <p:nvPr/>
        </p:nvSpPr>
        <p:spPr bwMode="auto">
          <a:xfrm>
            <a:off x="11131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1" name="Rectangle 69"/>
          <p:cNvSpPr>
            <a:spLocks noChangeArrowheads="1"/>
          </p:cNvSpPr>
          <p:nvPr/>
        </p:nvSpPr>
        <p:spPr bwMode="auto">
          <a:xfrm>
            <a:off x="10033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2" name="Rectangle 70"/>
          <p:cNvSpPr>
            <a:spLocks noChangeArrowheads="1"/>
          </p:cNvSpPr>
          <p:nvPr/>
        </p:nvSpPr>
        <p:spPr bwMode="auto">
          <a:xfrm>
            <a:off x="1795463" y="54610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3" name="Rectangle 71"/>
          <p:cNvSpPr>
            <a:spLocks noChangeArrowheads="1"/>
          </p:cNvSpPr>
          <p:nvPr/>
        </p:nvSpPr>
        <p:spPr bwMode="auto">
          <a:xfrm>
            <a:off x="3373438" y="54610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5" name="Text Box 73"/>
          <p:cNvSpPr txBox="1">
            <a:spLocks noChangeArrowheads="1"/>
          </p:cNvSpPr>
          <p:nvPr/>
        </p:nvSpPr>
        <p:spPr bwMode="auto">
          <a:xfrm>
            <a:off x="18878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6" name="Text Box 74"/>
          <p:cNvSpPr txBox="1">
            <a:spLocks noChangeArrowheads="1"/>
          </p:cNvSpPr>
          <p:nvPr/>
        </p:nvSpPr>
        <p:spPr bwMode="auto">
          <a:xfrm>
            <a:off x="3521399" y="5631796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7" name="Rectangle 75"/>
          <p:cNvSpPr>
            <a:spLocks noChangeArrowheads="1"/>
          </p:cNvSpPr>
          <p:nvPr/>
        </p:nvSpPr>
        <p:spPr bwMode="auto">
          <a:xfrm>
            <a:off x="25908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9" name="Text Box 77"/>
          <p:cNvSpPr txBox="1">
            <a:spLocks noChangeArrowheads="1"/>
          </p:cNvSpPr>
          <p:nvPr/>
        </p:nvSpPr>
        <p:spPr bwMode="auto">
          <a:xfrm>
            <a:off x="317500" y="5475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50" name="Oval 78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1" name="Oval 79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4" name="Oval 82"/>
          <p:cNvSpPr>
            <a:spLocks noChangeArrowheads="1"/>
          </p:cNvSpPr>
          <p:nvPr/>
        </p:nvSpPr>
        <p:spPr bwMode="auto">
          <a:xfrm>
            <a:off x="5283200" y="32385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5" name="Oval 83"/>
          <p:cNvSpPr>
            <a:spLocks noChangeArrowheads="1"/>
          </p:cNvSpPr>
          <p:nvPr/>
        </p:nvSpPr>
        <p:spPr bwMode="auto">
          <a:xfrm>
            <a:off x="3162300" y="9906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59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286375" y="3238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 flipH="1">
            <a:off x="2247900" y="13462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079500" y="2032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673100" y="2809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0" name="AutoShape 8"/>
          <p:cNvSpPr>
            <a:spLocks noChangeArrowheads="1"/>
          </p:cNvSpPr>
          <p:nvPr/>
        </p:nvSpPr>
        <p:spPr bwMode="auto">
          <a:xfrm>
            <a:off x="5321300" y="1524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953000" y="33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82" name="Line 10"/>
          <p:cNvSpPr>
            <a:spLocks noChangeShapeType="1"/>
          </p:cNvSpPr>
          <p:nvPr/>
        </p:nvSpPr>
        <p:spPr bwMode="auto">
          <a:xfrm>
            <a:off x="342900" y="14478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2349500" y="160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4" name="Oval 12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5" name="Oval 13"/>
          <p:cNvSpPr>
            <a:spLocks noChangeArrowheads="1"/>
          </p:cNvSpPr>
          <p:nvPr/>
        </p:nvSpPr>
        <p:spPr bwMode="auto">
          <a:xfrm>
            <a:off x="3157538" y="9906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6" name="Oval 14"/>
          <p:cNvSpPr>
            <a:spLocks noChangeArrowheads="1"/>
          </p:cNvSpPr>
          <p:nvPr/>
        </p:nvSpPr>
        <p:spPr bwMode="auto">
          <a:xfrm>
            <a:off x="7416800" y="18923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7" name="Oval 15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8" name="Line 16"/>
          <p:cNvSpPr>
            <a:spLocks noChangeShapeType="1"/>
          </p:cNvSpPr>
          <p:nvPr/>
        </p:nvSpPr>
        <p:spPr bwMode="auto">
          <a:xfrm flipH="1" flipV="1">
            <a:off x="2222500" y="15748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2336800" y="827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90" name="Line 18"/>
          <p:cNvSpPr>
            <a:spLocks noChangeShapeType="1"/>
          </p:cNvSpPr>
          <p:nvPr/>
        </p:nvSpPr>
        <p:spPr bwMode="auto">
          <a:xfrm flipH="1" flipV="1">
            <a:off x="4000500" y="2032000"/>
            <a:ext cx="1181100" cy="144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1" name="Line 19"/>
          <p:cNvSpPr>
            <a:spLocks noChangeShapeType="1"/>
          </p:cNvSpPr>
          <p:nvPr/>
        </p:nvSpPr>
        <p:spPr bwMode="auto">
          <a:xfrm flipH="1">
            <a:off x="6388100" y="2578100"/>
            <a:ext cx="927100" cy="8763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2" name="Text Box 20"/>
          <p:cNvSpPr txBox="1">
            <a:spLocks noChangeArrowheads="1"/>
          </p:cNvSpPr>
          <p:nvPr/>
        </p:nvSpPr>
        <p:spPr bwMode="auto">
          <a:xfrm>
            <a:off x="6680200" y="3049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93" name="AutoShape 21"/>
          <p:cNvSpPr>
            <a:spLocks noChangeArrowheads="1"/>
          </p:cNvSpPr>
          <p:nvPr/>
        </p:nvSpPr>
        <p:spPr bwMode="auto">
          <a:xfrm>
            <a:off x="7670800" y="10287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4" name="Text Box 22"/>
          <p:cNvSpPr txBox="1">
            <a:spLocks noChangeArrowheads="1"/>
          </p:cNvSpPr>
          <p:nvPr/>
        </p:nvSpPr>
        <p:spPr bwMode="auto">
          <a:xfrm>
            <a:off x="7713663" y="4968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5095" name="Text Box 23"/>
          <p:cNvSpPr txBox="1">
            <a:spLocks noChangeArrowheads="1"/>
          </p:cNvSpPr>
          <p:nvPr/>
        </p:nvSpPr>
        <p:spPr bwMode="auto">
          <a:xfrm>
            <a:off x="4508500" y="22113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0" name="Text Box 28"/>
          <p:cNvSpPr txBox="1">
            <a:spLocks noChangeArrowheads="1"/>
          </p:cNvSpPr>
          <p:nvPr/>
        </p:nvSpPr>
        <p:spPr bwMode="auto">
          <a:xfrm>
            <a:off x="124460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1" name="Text Box 29"/>
          <p:cNvSpPr txBox="1">
            <a:spLocks noChangeArrowheads="1"/>
          </p:cNvSpPr>
          <p:nvPr/>
        </p:nvSpPr>
        <p:spPr bwMode="auto">
          <a:xfrm>
            <a:off x="339725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02" name="Text Box 30"/>
          <p:cNvSpPr txBox="1">
            <a:spLocks noChangeArrowheads="1"/>
          </p:cNvSpPr>
          <p:nvPr/>
        </p:nvSpPr>
        <p:spPr bwMode="auto">
          <a:xfrm>
            <a:off x="5524500" y="3392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7810500" y="22240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09" name="Oval 37"/>
          <p:cNvSpPr>
            <a:spLocks noChangeArrowheads="1"/>
          </p:cNvSpPr>
          <p:nvPr/>
        </p:nvSpPr>
        <p:spPr bwMode="auto">
          <a:xfrm>
            <a:off x="5299075" y="952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5537200" y="1106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11" name="Line 39"/>
          <p:cNvSpPr>
            <a:spLocks noChangeShapeType="1"/>
          </p:cNvSpPr>
          <p:nvPr/>
        </p:nvSpPr>
        <p:spPr bwMode="auto">
          <a:xfrm flipH="1">
            <a:off x="5791200" y="2082800"/>
            <a:ext cx="0" cy="9652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5397500" y="2351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13" name="Line 41"/>
          <p:cNvSpPr>
            <a:spLocks noChangeShapeType="1"/>
          </p:cNvSpPr>
          <p:nvPr/>
        </p:nvSpPr>
        <p:spPr bwMode="auto">
          <a:xfrm flipH="1" flipV="1">
            <a:off x="6388100" y="1752600"/>
            <a:ext cx="863600" cy="685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6604000" y="147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0" name="Rectangle 48"/>
          <p:cNvSpPr>
            <a:spLocks noChangeArrowheads="1"/>
          </p:cNvSpPr>
          <p:nvPr/>
        </p:nvSpPr>
        <p:spPr bwMode="auto">
          <a:xfrm>
            <a:off x="1003300" y="31369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1" name="Rectangle 49"/>
          <p:cNvSpPr>
            <a:spLocks noChangeArrowheads="1"/>
          </p:cNvSpPr>
          <p:nvPr/>
        </p:nvSpPr>
        <p:spPr bwMode="auto">
          <a:xfrm>
            <a:off x="1003300" y="39116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3" name="Rectangle 51"/>
          <p:cNvSpPr>
            <a:spLocks noChangeArrowheads="1"/>
          </p:cNvSpPr>
          <p:nvPr/>
        </p:nvSpPr>
        <p:spPr bwMode="auto">
          <a:xfrm>
            <a:off x="1795463" y="39116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6" name="Text Box 54"/>
          <p:cNvSpPr txBox="1">
            <a:spLocks noChangeArrowheads="1"/>
          </p:cNvSpPr>
          <p:nvPr/>
        </p:nvSpPr>
        <p:spPr bwMode="auto">
          <a:xfrm>
            <a:off x="10668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27" name="Text Box 55"/>
          <p:cNvSpPr txBox="1">
            <a:spLocks noChangeArrowheads="1"/>
          </p:cNvSpPr>
          <p:nvPr/>
        </p:nvSpPr>
        <p:spPr bwMode="auto">
          <a:xfrm>
            <a:off x="189865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8" name="Text Box 56"/>
          <p:cNvSpPr txBox="1">
            <a:spLocks noChangeArrowheads="1"/>
          </p:cNvSpPr>
          <p:nvPr/>
        </p:nvSpPr>
        <p:spPr bwMode="auto">
          <a:xfrm>
            <a:off x="330200" y="32210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9" name="Text Box 57"/>
          <p:cNvSpPr txBox="1">
            <a:spLocks noChangeArrowheads="1"/>
          </p:cNvSpPr>
          <p:nvPr/>
        </p:nvSpPr>
        <p:spPr bwMode="auto">
          <a:xfrm>
            <a:off x="330200" y="4027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0" name="Text Box 58"/>
          <p:cNvSpPr txBox="1">
            <a:spLocks noChangeArrowheads="1"/>
          </p:cNvSpPr>
          <p:nvPr/>
        </p:nvSpPr>
        <p:spPr bwMode="auto">
          <a:xfrm>
            <a:off x="27305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1" name="Rectangle 59"/>
          <p:cNvSpPr>
            <a:spLocks noChangeArrowheads="1"/>
          </p:cNvSpPr>
          <p:nvPr/>
        </p:nvSpPr>
        <p:spPr bwMode="auto">
          <a:xfrm>
            <a:off x="1003300" y="46863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2" name="Rectangle 60"/>
          <p:cNvSpPr>
            <a:spLocks noChangeArrowheads="1"/>
          </p:cNvSpPr>
          <p:nvPr/>
        </p:nvSpPr>
        <p:spPr bwMode="auto">
          <a:xfrm>
            <a:off x="1795463" y="46863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3" name="Rectangle 61"/>
          <p:cNvSpPr>
            <a:spLocks noChangeArrowheads="1"/>
          </p:cNvSpPr>
          <p:nvPr/>
        </p:nvSpPr>
        <p:spPr bwMode="auto">
          <a:xfrm>
            <a:off x="2586038" y="46863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5" name="Text Box 63"/>
          <p:cNvSpPr txBox="1">
            <a:spLocks noChangeArrowheads="1"/>
          </p:cNvSpPr>
          <p:nvPr/>
        </p:nvSpPr>
        <p:spPr bwMode="auto">
          <a:xfrm>
            <a:off x="3517900" y="6211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6" name="Text Box 64"/>
          <p:cNvSpPr txBox="1">
            <a:spLocks noChangeArrowheads="1"/>
          </p:cNvSpPr>
          <p:nvPr/>
        </p:nvSpPr>
        <p:spPr bwMode="auto">
          <a:xfrm>
            <a:off x="317500" y="4725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7" name="Text Box 65"/>
          <p:cNvSpPr txBox="1">
            <a:spLocks noChangeArrowheads="1"/>
          </p:cNvSpPr>
          <p:nvPr/>
        </p:nvSpPr>
        <p:spPr bwMode="auto">
          <a:xfrm>
            <a:off x="1887862" y="40655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38" name="Text Box 66"/>
          <p:cNvSpPr txBox="1">
            <a:spLocks noChangeArrowheads="1"/>
          </p:cNvSpPr>
          <p:nvPr/>
        </p:nvSpPr>
        <p:spPr bwMode="auto">
          <a:xfrm>
            <a:off x="269431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39" name="Text Box 67"/>
          <p:cNvSpPr txBox="1">
            <a:spLocks noChangeArrowheads="1"/>
          </p:cNvSpPr>
          <p:nvPr/>
        </p:nvSpPr>
        <p:spPr bwMode="auto">
          <a:xfrm>
            <a:off x="11131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0" name="Text Box 68"/>
          <p:cNvSpPr txBox="1">
            <a:spLocks noChangeArrowheads="1"/>
          </p:cNvSpPr>
          <p:nvPr/>
        </p:nvSpPr>
        <p:spPr bwMode="auto">
          <a:xfrm>
            <a:off x="1887862" y="47894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41" name="Rectangle 69"/>
          <p:cNvSpPr>
            <a:spLocks noChangeArrowheads="1"/>
          </p:cNvSpPr>
          <p:nvPr/>
        </p:nvSpPr>
        <p:spPr bwMode="auto">
          <a:xfrm>
            <a:off x="10033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2" name="Rectangle 70"/>
          <p:cNvSpPr>
            <a:spLocks noChangeArrowheads="1"/>
          </p:cNvSpPr>
          <p:nvPr/>
        </p:nvSpPr>
        <p:spPr bwMode="auto">
          <a:xfrm>
            <a:off x="1795463" y="54610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3" name="Rectangle 71"/>
          <p:cNvSpPr>
            <a:spLocks noChangeArrowheads="1"/>
          </p:cNvSpPr>
          <p:nvPr/>
        </p:nvSpPr>
        <p:spPr bwMode="auto">
          <a:xfrm>
            <a:off x="3373438" y="54610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5" name="Text Box 73"/>
          <p:cNvSpPr txBox="1">
            <a:spLocks noChangeArrowheads="1"/>
          </p:cNvSpPr>
          <p:nvPr/>
        </p:nvSpPr>
        <p:spPr bwMode="auto">
          <a:xfrm>
            <a:off x="18878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6" name="Text Box 74"/>
          <p:cNvSpPr txBox="1">
            <a:spLocks noChangeArrowheads="1"/>
          </p:cNvSpPr>
          <p:nvPr/>
        </p:nvSpPr>
        <p:spPr bwMode="auto">
          <a:xfrm>
            <a:off x="3521399" y="5631796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7" name="Rectangle 75"/>
          <p:cNvSpPr>
            <a:spLocks noChangeArrowheads="1"/>
          </p:cNvSpPr>
          <p:nvPr/>
        </p:nvSpPr>
        <p:spPr bwMode="auto">
          <a:xfrm>
            <a:off x="25908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9" name="Text Box 77"/>
          <p:cNvSpPr txBox="1">
            <a:spLocks noChangeArrowheads="1"/>
          </p:cNvSpPr>
          <p:nvPr/>
        </p:nvSpPr>
        <p:spPr bwMode="auto">
          <a:xfrm>
            <a:off x="317500" y="5475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50" name="Oval 78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1" name="Oval 79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2" name="Text Box 80"/>
          <p:cNvSpPr txBox="1">
            <a:spLocks noChangeArrowheads="1"/>
          </p:cNvSpPr>
          <p:nvPr/>
        </p:nvSpPr>
        <p:spPr bwMode="auto">
          <a:xfrm>
            <a:off x="1113162" y="40655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53" name="Text Box 81"/>
          <p:cNvSpPr txBox="1">
            <a:spLocks noChangeArrowheads="1"/>
          </p:cNvSpPr>
          <p:nvPr/>
        </p:nvSpPr>
        <p:spPr bwMode="auto">
          <a:xfrm>
            <a:off x="1113162" y="47894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4" name="Oval 82"/>
          <p:cNvSpPr>
            <a:spLocks noChangeArrowheads="1"/>
          </p:cNvSpPr>
          <p:nvPr/>
        </p:nvSpPr>
        <p:spPr bwMode="auto">
          <a:xfrm>
            <a:off x="5283200" y="32385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5" name="Oval 83"/>
          <p:cNvSpPr>
            <a:spLocks noChangeArrowheads="1"/>
          </p:cNvSpPr>
          <p:nvPr/>
        </p:nvSpPr>
        <p:spPr bwMode="auto">
          <a:xfrm>
            <a:off x="3162300" y="9906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836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2403475" y="223838"/>
            <a:ext cx="445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" charset="0"/>
              </a:rPr>
              <a:t>IS THIS </a:t>
            </a: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MINIMAL?</a:t>
            </a:r>
          </a:p>
        </p:txBody>
      </p:sp>
      <p:grpSp>
        <p:nvGrpSpPr>
          <p:cNvPr id="531486" name="Group 30"/>
          <p:cNvGrpSpPr>
            <a:grpSpLocks/>
          </p:cNvGrpSpPr>
          <p:nvPr/>
        </p:nvGrpSpPr>
        <p:grpSpPr bwMode="auto">
          <a:xfrm>
            <a:off x="1714500" y="1462088"/>
            <a:ext cx="5054600" cy="2728912"/>
            <a:chOff x="2104" y="2601"/>
            <a:chExt cx="3184" cy="1719"/>
          </a:xfrm>
        </p:grpSpPr>
        <p:grpSp>
          <p:nvGrpSpPr>
            <p:cNvPr id="531487" name="Group 31"/>
            <p:cNvGrpSpPr>
              <a:grpSpLocks/>
            </p:cNvGrpSpPr>
            <p:nvPr/>
          </p:nvGrpSpPr>
          <p:grpSpPr bwMode="auto">
            <a:xfrm>
              <a:off x="4432" y="3456"/>
              <a:ext cx="856" cy="864"/>
              <a:chOff x="3288" y="2616"/>
              <a:chExt cx="856" cy="864"/>
            </a:xfrm>
          </p:grpSpPr>
          <p:sp>
            <p:nvSpPr>
              <p:cNvPr id="531488" name="Oval 32"/>
              <p:cNvSpPr>
                <a:spLocks noChangeArrowheads="1"/>
              </p:cNvSpPr>
              <p:nvPr/>
            </p:nvSpPr>
            <p:spPr bwMode="auto">
              <a:xfrm>
                <a:off x="3402" y="272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31489" name="Oval 33"/>
              <p:cNvSpPr>
                <a:spLocks noChangeArrowheads="1"/>
              </p:cNvSpPr>
              <p:nvPr/>
            </p:nvSpPr>
            <p:spPr bwMode="auto">
              <a:xfrm>
                <a:off x="3288" y="261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531490" name="Oval 34"/>
            <p:cNvSpPr>
              <a:spLocks noChangeArrowheads="1"/>
            </p:cNvSpPr>
            <p:nvPr/>
          </p:nvSpPr>
          <p:spPr bwMode="auto">
            <a:xfrm>
              <a:off x="2634" y="3576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1491" name="Line 35"/>
            <p:cNvSpPr>
              <a:spLocks noChangeShapeType="1"/>
            </p:cNvSpPr>
            <p:nvPr/>
          </p:nvSpPr>
          <p:spPr bwMode="auto">
            <a:xfrm>
              <a:off x="3384" y="395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1492" name="Text Box 36"/>
            <p:cNvSpPr txBox="1">
              <a:spLocks noChangeArrowheads="1"/>
            </p:cNvSpPr>
            <p:nvPr/>
          </p:nvSpPr>
          <p:spPr bwMode="auto">
            <a:xfrm>
              <a:off x="3736" y="396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1493" name="Line 37"/>
            <p:cNvSpPr>
              <a:spLocks noChangeShapeType="1"/>
            </p:cNvSpPr>
            <p:nvPr/>
          </p:nvSpPr>
          <p:spPr bwMode="auto">
            <a:xfrm>
              <a:off x="3384" y="3816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1494" name="Text Box 38"/>
            <p:cNvSpPr txBox="1">
              <a:spLocks noChangeArrowheads="1"/>
            </p:cNvSpPr>
            <p:nvPr/>
          </p:nvSpPr>
          <p:spPr bwMode="auto">
            <a:xfrm>
              <a:off x="3728" y="347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1495" name="AutoShape 39"/>
            <p:cNvSpPr>
              <a:spLocks noChangeArrowheads="1"/>
            </p:cNvSpPr>
            <p:nvPr/>
          </p:nvSpPr>
          <p:spPr bwMode="auto">
            <a:xfrm>
              <a:off x="4592" y="2936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1496" name="Text Box 40"/>
            <p:cNvSpPr txBox="1">
              <a:spLocks noChangeArrowheads="1"/>
            </p:cNvSpPr>
            <p:nvPr/>
          </p:nvSpPr>
          <p:spPr bwMode="auto">
            <a:xfrm>
              <a:off x="4712" y="260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1497" name="AutoShape 41"/>
            <p:cNvSpPr>
              <a:spLocks noChangeArrowheads="1"/>
            </p:cNvSpPr>
            <p:nvPr/>
          </p:nvSpPr>
          <p:spPr bwMode="auto">
            <a:xfrm>
              <a:off x="2688" y="3088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1498" name="Text Box 42"/>
            <p:cNvSpPr txBox="1">
              <a:spLocks noChangeArrowheads="1"/>
            </p:cNvSpPr>
            <p:nvPr/>
          </p:nvSpPr>
          <p:spPr bwMode="auto">
            <a:xfrm>
              <a:off x="2808" y="275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1499" name="Line 43"/>
            <p:cNvSpPr>
              <a:spLocks noChangeShapeType="1"/>
            </p:cNvSpPr>
            <p:nvPr/>
          </p:nvSpPr>
          <p:spPr bwMode="auto">
            <a:xfrm>
              <a:off x="2104" y="3904"/>
              <a:ext cx="46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131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286375" y="3238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 flipH="1">
            <a:off x="2247900" y="13462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079500" y="2032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673100" y="2809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0" name="AutoShape 8"/>
          <p:cNvSpPr>
            <a:spLocks noChangeArrowheads="1"/>
          </p:cNvSpPr>
          <p:nvPr/>
        </p:nvSpPr>
        <p:spPr bwMode="auto">
          <a:xfrm>
            <a:off x="5321300" y="1524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953000" y="33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82" name="Line 10"/>
          <p:cNvSpPr>
            <a:spLocks noChangeShapeType="1"/>
          </p:cNvSpPr>
          <p:nvPr/>
        </p:nvSpPr>
        <p:spPr bwMode="auto">
          <a:xfrm>
            <a:off x="342900" y="14478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2349500" y="160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4" name="Oval 12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5" name="Oval 13"/>
          <p:cNvSpPr>
            <a:spLocks noChangeArrowheads="1"/>
          </p:cNvSpPr>
          <p:nvPr/>
        </p:nvSpPr>
        <p:spPr bwMode="auto">
          <a:xfrm>
            <a:off x="3157538" y="9906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6" name="Oval 14"/>
          <p:cNvSpPr>
            <a:spLocks noChangeArrowheads="1"/>
          </p:cNvSpPr>
          <p:nvPr/>
        </p:nvSpPr>
        <p:spPr bwMode="auto">
          <a:xfrm>
            <a:off x="7416800" y="18923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7" name="Oval 15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8" name="Line 16"/>
          <p:cNvSpPr>
            <a:spLocks noChangeShapeType="1"/>
          </p:cNvSpPr>
          <p:nvPr/>
        </p:nvSpPr>
        <p:spPr bwMode="auto">
          <a:xfrm flipH="1" flipV="1">
            <a:off x="2222500" y="15748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2336800" y="827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90" name="Line 18"/>
          <p:cNvSpPr>
            <a:spLocks noChangeShapeType="1"/>
          </p:cNvSpPr>
          <p:nvPr/>
        </p:nvSpPr>
        <p:spPr bwMode="auto">
          <a:xfrm flipH="1" flipV="1">
            <a:off x="4000500" y="2032000"/>
            <a:ext cx="1181100" cy="144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1" name="Line 19"/>
          <p:cNvSpPr>
            <a:spLocks noChangeShapeType="1"/>
          </p:cNvSpPr>
          <p:nvPr/>
        </p:nvSpPr>
        <p:spPr bwMode="auto">
          <a:xfrm flipH="1">
            <a:off x="6388100" y="2578100"/>
            <a:ext cx="927100" cy="8763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2" name="Text Box 20"/>
          <p:cNvSpPr txBox="1">
            <a:spLocks noChangeArrowheads="1"/>
          </p:cNvSpPr>
          <p:nvPr/>
        </p:nvSpPr>
        <p:spPr bwMode="auto">
          <a:xfrm>
            <a:off x="6680200" y="3049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93" name="AutoShape 21"/>
          <p:cNvSpPr>
            <a:spLocks noChangeArrowheads="1"/>
          </p:cNvSpPr>
          <p:nvPr/>
        </p:nvSpPr>
        <p:spPr bwMode="auto">
          <a:xfrm>
            <a:off x="7670800" y="10287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4" name="Text Box 22"/>
          <p:cNvSpPr txBox="1">
            <a:spLocks noChangeArrowheads="1"/>
          </p:cNvSpPr>
          <p:nvPr/>
        </p:nvSpPr>
        <p:spPr bwMode="auto">
          <a:xfrm>
            <a:off x="7713663" y="4968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5095" name="Text Box 23"/>
          <p:cNvSpPr txBox="1">
            <a:spLocks noChangeArrowheads="1"/>
          </p:cNvSpPr>
          <p:nvPr/>
        </p:nvSpPr>
        <p:spPr bwMode="auto">
          <a:xfrm>
            <a:off x="4508500" y="22113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0" name="Text Box 28"/>
          <p:cNvSpPr txBox="1">
            <a:spLocks noChangeArrowheads="1"/>
          </p:cNvSpPr>
          <p:nvPr/>
        </p:nvSpPr>
        <p:spPr bwMode="auto">
          <a:xfrm>
            <a:off x="124460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1" name="Text Box 29"/>
          <p:cNvSpPr txBox="1">
            <a:spLocks noChangeArrowheads="1"/>
          </p:cNvSpPr>
          <p:nvPr/>
        </p:nvSpPr>
        <p:spPr bwMode="auto">
          <a:xfrm>
            <a:off x="339725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02" name="Text Box 30"/>
          <p:cNvSpPr txBox="1">
            <a:spLocks noChangeArrowheads="1"/>
          </p:cNvSpPr>
          <p:nvPr/>
        </p:nvSpPr>
        <p:spPr bwMode="auto">
          <a:xfrm>
            <a:off x="5524500" y="3392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7810500" y="22240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09" name="Oval 37"/>
          <p:cNvSpPr>
            <a:spLocks noChangeArrowheads="1"/>
          </p:cNvSpPr>
          <p:nvPr/>
        </p:nvSpPr>
        <p:spPr bwMode="auto">
          <a:xfrm>
            <a:off x="5299075" y="952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5537200" y="1106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11" name="Line 39"/>
          <p:cNvSpPr>
            <a:spLocks noChangeShapeType="1"/>
          </p:cNvSpPr>
          <p:nvPr/>
        </p:nvSpPr>
        <p:spPr bwMode="auto">
          <a:xfrm flipH="1">
            <a:off x="5791200" y="2082800"/>
            <a:ext cx="0" cy="9652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5397500" y="2351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13" name="Line 41"/>
          <p:cNvSpPr>
            <a:spLocks noChangeShapeType="1"/>
          </p:cNvSpPr>
          <p:nvPr/>
        </p:nvSpPr>
        <p:spPr bwMode="auto">
          <a:xfrm flipH="1" flipV="1">
            <a:off x="6388100" y="1752600"/>
            <a:ext cx="863600" cy="685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6604000" y="147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0" name="Rectangle 48"/>
          <p:cNvSpPr>
            <a:spLocks noChangeArrowheads="1"/>
          </p:cNvSpPr>
          <p:nvPr/>
        </p:nvSpPr>
        <p:spPr bwMode="auto">
          <a:xfrm>
            <a:off x="1003300" y="31369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1" name="Rectangle 49"/>
          <p:cNvSpPr>
            <a:spLocks noChangeArrowheads="1"/>
          </p:cNvSpPr>
          <p:nvPr/>
        </p:nvSpPr>
        <p:spPr bwMode="auto">
          <a:xfrm>
            <a:off x="1003300" y="39116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3" name="Rectangle 51"/>
          <p:cNvSpPr>
            <a:spLocks noChangeArrowheads="1"/>
          </p:cNvSpPr>
          <p:nvPr/>
        </p:nvSpPr>
        <p:spPr bwMode="auto">
          <a:xfrm>
            <a:off x="1795463" y="39116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6" name="Text Box 54"/>
          <p:cNvSpPr txBox="1">
            <a:spLocks noChangeArrowheads="1"/>
          </p:cNvSpPr>
          <p:nvPr/>
        </p:nvSpPr>
        <p:spPr bwMode="auto">
          <a:xfrm>
            <a:off x="10668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27" name="Text Box 55"/>
          <p:cNvSpPr txBox="1">
            <a:spLocks noChangeArrowheads="1"/>
          </p:cNvSpPr>
          <p:nvPr/>
        </p:nvSpPr>
        <p:spPr bwMode="auto">
          <a:xfrm>
            <a:off x="189865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8" name="Text Box 56"/>
          <p:cNvSpPr txBox="1">
            <a:spLocks noChangeArrowheads="1"/>
          </p:cNvSpPr>
          <p:nvPr/>
        </p:nvSpPr>
        <p:spPr bwMode="auto">
          <a:xfrm>
            <a:off x="330200" y="32210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9" name="Text Box 57"/>
          <p:cNvSpPr txBox="1">
            <a:spLocks noChangeArrowheads="1"/>
          </p:cNvSpPr>
          <p:nvPr/>
        </p:nvSpPr>
        <p:spPr bwMode="auto">
          <a:xfrm>
            <a:off x="330200" y="4027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0" name="Text Box 58"/>
          <p:cNvSpPr txBox="1">
            <a:spLocks noChangeArrowheads="1"/>
          </p:cNvSpPr>
          <p:nvPr/>
        </p:nvSpPr>
        <p:spPr bwMode="auto">
          <a:xfrm>
            <a:off x="27305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1" name="Rectangle 59"/>
          <p:cNvSpPr>
            <a:spLocks noChangeArrowheads="1"/>
          </p:cNvSpPr>
          <p:nvPr/>
        </p:nvSpPr>
        <p:spPr bwMode="auto">
          <a:xfrm>
            <a:off x="1003300" y="46863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2" name="Rectangle 60"/>
          <p:cNvSpPr>
            <a:spLocks noChangeArrowheads="1"/>
          </p:cNvSpPr>
          <p:nvPr/>
        </p:nvSpPr>
        <p:spPr bwMode="auto">
          <a:xfrm>
            <a:off x="1795463" y="46863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3" name="Rectangle 61"/>
          <p:cNvSpPr>
            <a:spLocks noChangeArrowheads="1"/>
          </p:cNvSpPr>
          <p:nvPr/>
        </p:nvSpPr>
        <p:spPr bwMode="auto">
          <a:xfrm>
            <a:off x="2586038" y="46863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5" name="Text Box 63"/>
          <p:cNvSpPr txBox="1">
            <a:spLocks noChangeArrowheads="1"/>
          </p:cNvSpPr>
          <p:nvPr/>
        </p:nvSpPr>
        <p:spPr bwMode="auto">
          <a:xfrm>
            <a:off x="3517900" y="6211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6" name="Text Box 64"/>
          <p:cNvSpPr txBox="1">
            <a:spLocks noChangeArrowheads="1"/>
          </p:cNvSpPr>
          <p:nvPr/>
        </p:nvSpPr>
        <p:spPr bwMode="auto">
          <a:xfrm>
            <a:off x="317500" y="4725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7" name="Text Box 65"/>
          <p:cNvSpPr txBox="1">
            <a:spLocks noChangeArrowheads="1"/>
          </p:cNvSpPr>
          <p:nvPr/>
        </p:nvSpPr>
        <p:spPr bwMode="auto">
          <a:xfrm>
            <a:off x="1887862" y="40655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38" name="Text Box 66"/>
          <p:cNvSpPr txBox="1">
            <a:spLocks noChangeArrowheads="1"/>
          </p:cNvSpPr>
          <p:nvPr/>
        </p:nvSpPr>
        <p:spPr bwMode="auto">
          <a:xfrm>
            <a:off x="269431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39" name="Text Box 67"/>
          <p:cNvSpPr txBox="1">
            <a:spLocks noChangeArrowheads="1"/>
          </p:cNvSpPr>
          <p:nvPr/>
        </p:nvSpPr>
        <p:spPr bwMode="auto">
          <a:xfrm>
            <a:off x="11131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0" name="Text Box 68"/>
          <p:cNvSpPr txBox="1">
            <a:spLocks noChangeArrowheads="1"/>
          </p:cNvSpPr>
          <p:nvPr/>
        </p:nvSpPr>
        <p:spPr bwMode="auto">
          <a:xfrm>
            <a:off x="1887862" y="47894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41" name="Rectangle 69"/>
          <p:cNvSpPr>
            <a:spLocks noChangeArrowheads="1"/>
          </p:cNvSpPr>
          <p:nvPr/>
        </p:nvSpPr>
        <p:spPr bwMode="auto">
          <a:xfrm>
            <a:off x="10033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2" name="Rectangle 70"/>
          <p:cNvSpPr>
            <a:spLocks noChangeArrowheads="1"/>
          </p:cNvSpPr>
          <p:nvPr/>
        </p:nvSpPr>
        <p:spPr bwMode="auto">
          <a:xfrm>
            <a:off x="1795463" y="54610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3" name="Rectangle 71"/>
          <p:cNvSpPr>
            <a:spLocks noChangeArrowheads="1"/>
          </p:cNvSpPr>
          <p:nvPr/>
        </p:nvSpPr>
        <p:spPr bwMode="auto">
          <a:xfrm>
            <a:off x="3373438" y="54610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5" name="Text Box 73"/>
          <p:cNvSpPr txBox="1">
            <a:spLocks noChangeArrowheads="1"/>
          </p:cNvSpPr>
          <p:nvPr/>
        </p:nvSpPr>
        <p:spPr bwMode="auto">
          <a:xfrm>
            <a:off x="18878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6" name="Text Box 74"/>
          <p:cNvSpPr txBox="1">
            <a:spLocks noChangeArrowheads="1"/>
          </p:cNvSpPr>
          <p:nvPr/>
        </p:nvSpPr>
        <p:spPr bwMode="auto">
          <a:xfrm>
            <a:off x="3521399" y="5631796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7" name="Rectangle 75"/>
          <p:cNvSpPr>
            <a:spLocks noChangeArrowheads="1"/>
          </p:cNvSpPr>
          <p:nvPr/>
        </p:nvSpPr>
        <p:spPr bwMode="auto">
          <a:xfrm>
            <a:off x="25908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9" name="Text Box 77"/>
          <p:cNvSpPr txBox="1">
            <a:spLocks noChangeArrowheads="1"/>
          </p:cNvSpPr>
          <p:nvPr/>
        </p:nvSpPr>
        <p:spPr bwMode="auto">
          <a:xfrm>
            <a:off x="317500" y="5475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50" name="Oval 78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1" name="Oval 79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2" name="Text Box 80"/>
          <p:cNvSpPr txBox="1">
            <a:spLocks noChangeArrowheads="1"/>
          </p:cNvSpPr>
          <p:nvPr/>
        </p:nvSpPr>
        <p:spPr bwMode="auto">
          <a:xfrm>
            <a:off x="1113162" y="40655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53" name="Text Box 81"/>
          <p:cNvSpPr txBox="1">
            <a:spLocks noChangeArrowheads="1"/>
          </p:cNvSpPr>
          <p:nvPr/>
        </p:nvSpPr>
        <p:spPr bwMode="auto">
          <a:xfrm>
            <a:off x="1113162" y="47894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4" name="Oval 82"/>
          <p:cNvSpPr>
            <a:spLocks noChangeArrowheads="1"/>
          </p:cNvSpPr>
          <p:nvPr/>
        </p:nvSpPr>
        <p:spPr bwMode="auto">
          <a:xfrm>
            <a:off x="5283200" y="32385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5" name="Oval 83"/>
          <p:cNvSpPr>
            <a:spLocks noChangeArrowheads="1"/>
          </p:cNvSpPr>
          <p:nvPr/>
        </p:nvSpPr>
        <p:spPr bwMode="auto">
          <a:xfrm>
            <a:off x="3162300" y="9906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5761" y="3274367"/>
            <a:ext cx="556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19110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286375" y="3238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 flipH="1">
            <a:off x="2247900" y="13462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079500" y="2032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673100" y="2809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0" name="AutoShape 8"/>
          <p:cNvSpPr>
            <a:spLocks noChangeArrowheads="1"/>
          </p:cNvSpPr>
          <p:nvPr/>
        </p:nvSpPr>
        <p:spPr bwMode="auto">
          <a:xfrm>
            <a:off x="5321300" y="1524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953000" y="33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82" name="Line 10"/>
          <p:cNvSpPr>
            <a:spLocks noChangeShapeType="1"/>
          </p:cNvSpPr>
          <p:nvPr/>
        </p:nvSpPr>
        <p:spPr bwMode="auto">
          <a:xfrm>
            <a:off x="342900" y="14478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2349500" y="160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4" name="Oval 12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5" name="Oval 13"/>
          <p:cNvSpPr>
            <a:spLocks noChangeArrowheads="1"/>
          </p:cNvSpPr>
          <p:nvPr/>
        </p:nvSpPr>
        <p:spPr bwMode="auto">
          <a:xfrm>
            <a:off x="3157538" y="9906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6" name="Oval 14"/>
          <p:cNvSpPr>
            <a:spLocks noChangeArrowheads="1"/>
          </p:cNvSpPr>
          <p:nvPr/>
        </p:nvSpPr>
        <p:spPr bwMode="auto">
          <a:xfrm>
            <a:off x="7416800" y="18923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7" name="Oval 15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8" name="Line 16"/>
          <p:cNvSpPr>
            <a:spLocks noChangeShapeType="1"/>
          </p:cNvSpPr>
          <p:nvPr/>
        </p:nvSpPr>
        <p:spPr bwMode="auto">
          <a:xfrm flipH="1" flipV="1">
            <a:off x="2222500" y="15748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2336800" y="827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90" name="Line 18"/>
          <p:cNvSpPr>
            <a:spLocks noChangeShapeType="1"/>
          </p:cNvSpPr>
          <p:nvPr/>
        </p:nvSpPr>
        <p:spPr bwMode="auto">
          <a:xfrm flipH="1" flipV="1">
            <a:off x="4000500" y="2032000"/>
            <a:ext cx="1181100" cy="144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1" name="Line 19"/>
          <p:cNvSpPr>
            <a:spLocks noChangeShapeType="1"/>
          </p:cNvSpPr>
          <p:nvPr/>
        </p:nvSpPr>
        <p:spPr bwMode="auto">
          <a:xfrm flipH="1">
            <a:off x="6388100" y="2578100"/>
            <a:ext cx="927100" cy="8763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2" name="Text Box 20"/>
          <p:cNvSpPr txBox="1">
            <a:spLocks noChangeArrowheads="1"/>
          </p:cNvSpPr>
          <p:nvPr/>
        </p:nvSpPr>
        <p:spPr bwMode="auto">
          <a:xfrm>
            <a:off x="6680200" y="30495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93" name="AutoShape 21"/>
          <p:cNvSpPr>
            <a:spLocks noChangeArrowheads="1"/>
          </p:cNvSpPr>
          <p:nvPr/>
        </p:nvSpPr>
        <p:spPr bwMode="auto">
          <a:xfrm>
            <a:off x="7670800" y="10287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4" name="Text Box 22"/>
          <p:cNvSpPr txBox="1">
            <a:spLocks noChangeArrowheads="1"/>
          </p:cNvSpPr>
          <p:nvPr/>
        </p:nvSpPr>
        <p:spPr bwMode="auto">
          <a:xfrm>
            <a:off x="7713663" y="4968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5095" name="Text Box 23"/>
          <p:cNvSpPr txBox="1">
            <a:spLocks noChangeArrowheads="1"/>
          </p:cNvSpPr>
          <p:nvPr/>
        </p:nvSpPr>
        <p:spPr bwMode="auto">
          <a:xfrm>
            <a:off x="4508500" y="22113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0" name="Text Box 28"/>
          <p:cNvSpPr txBox="1">
            <a:spLocks noChangeArrowheads="1"/>
          </p:cNvSpPr>
          <p:nvPr/>
        </p:nvSpPr>
        <p:spPr bwMode="auto">
          <a:xfrm>
            <a:off x="124460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1" name="Text Box 29"/>
          <p:cNvSpPr txBox="1">
            <a:spLocks noChangeArrowheads="1"/>
          </p:cNvSpPr>
          <p:nvPr/>
        </p:nvSpPr>
        <p:spPr bwMode="auto">
          <a:xfrm>
            <a:off x="339725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02" name="Text Box 30"/>
          <p:cNvSpPr txBox="1">
            <a:spLocks noChangeArrowheads="1"/>
          </p:cNvSpPr>
          <p:nvPr/>
        </p:nvSpPr>
        <p:spPr bwMode="auto">
          <a:xfrm>
            <a:off x="5524500" y="3392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7810500" y="22240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09" name="Oval 37"/>
          <p:cNvSpPr>
            <a:spLocks noChangeArrowheads="1"/>
          </p:cNvSpPr>
          <p:nvPr/>
        </p:nvSpPr>
        <p:spPr bwMode="auto">
          <a:xfrm>
            <a:off x="5299075" y="952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5537200" y="1106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11" name="Line 39"/>
          <p:cNvSpPr>
            <a:spLocks noChangeShapeType="1"/>
          </p:cNvSpPr>
          <p:nvPr/>
        </p:nvSpPr>
        <p:spPr bwMode="auto">
          <a:xfrm flipH="1">
            <a:off x="5791200" y="2082800"/>
            <a:ext cx="0" cy="9652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5397500" y="2351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13" name="Line 41"/>
          <p:cNvSpPr>
            <a:spLocks noChangeShapeType="1"/>
          </p:cNvSpPr>
          <p:nvPr/>
        </p:nvSpPr>
        <p:spPr bwMode="auto">
          <a:xfrm flipH="1" flipV="1">
            <a:off x="6388100" y="1752600"/>
            <a:ext cx="863600" cy="685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6604000" y="1474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0" name="Rectangle 48"/>
          <p:cNvSpPr>
            <a:spLocks noChangeArrowheads="1"/>
          </p:cNvSpPr>
          <p:nvPr/>
        </p:nvSpPr>
        <p:spPr bwMode="auto">
          <a:xfrm>
            <a:off x="1003300" y="31369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1" name="Rectangle 49"/>
          <p:cNvSpPr>
            <a:spLocks noChangeArrowheads="1"/>
          </p:cNvSpPr>
          <p:nvPr/>
        </p:nvSpPr>
        <p:spPr bwMode="auto">
          <a:xfrm>
            <a:off x="1003300" y="39116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3" name="Rectangle 51"/>
          <p:cNvSpPr>
            <a:spLocks noChangeArrowheads="1"/>
          </p:cNvSpPr>
          <p:nvPr/>
        </p:nvSpPr>
        <p:spPr bwMode="auto">
          <a:xfrm>
            <a:off x="1795463" y="39116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6" name="Text Box 54"/>
          <p:cNvSpPr txBox="1">
            <a:spLocks noChangeArrowheads="1"/>
          </p:cNvSpPr>
          <p:nvPr/>
        </p:nvSpPr>
        <p:spPr bwMode="auto">
          <a:xfrm>
            <a:off x="10668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27" name="Text Box 55"/>
          <p:cNvSpPr txBox="1">
            <a:spLocks noChangeArrowheads="1"/>
          </p:cNvSpPr>
          <p:nvPr/>
        </p:nvSpPr>
        <p:spPr bwMode="auto">
          <a:xfrm>
            <a:off x="189865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8" name="Text Box 56"/>
          <p:cNvSpPr txBox="1">
            <a:spLocks noChangeArrowheads="1"/>
          </p:cNvSpPr>
          <p:nvPr/>
        </p:nvSpPr>
        <p:spPr bwMode="auto">
          <a:xfrm>
            <a:off x="330200" y="32210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9" name="Text Box 57"/>
          <p:cNvSpPr txBox="1">
            <a:spLocks noChangeArrowheads="1"/>
          </p:cNvSpPr>
          <p:nvPr/>
        </p:nvSpPr>
        <p:spPr bwMode="auto">
          <a:xfrm>
            <a:off x="330200" y="4027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0" name="Text Box 58"/>
          <p:cNvSpPr txBox="1">
            <a:spLocks noChangeArrowheads="1"/>
          </p:cNvSpPr>
          <p:nvPr/>
        </p:nvSpPr>
        <p:spPr bwMode="auto">
          <a:xfrm>
            <a:off x="27305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1" name="Rectangle 59"/>
          <p:cNvSpPr>
            <a:spLocks noChangeArrowheads="1"/>
          </p:cNvSpPr>
          <p:nvPr/>
        </p:nvSpPr>
        <p:spPr bwMode="auto">
          <a:xfrm>
            <a:off x="1003300" y="46863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2" name="Rectangle 60"/>
          <p:cNvSpPr>
            <a:spLocks noChangeArrowheads="1"/>
          </p:cNvSpPr>
          <p:nvPr/>
        </p:nvSpPr>
        <p:spPr bwMode="auto">
          <a:xfrm>
            <a:off x="1795463" y="46863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3" name="Rectangle 61"/>
          <p:cNvSpPr>
            <a:spLocks noChangeArrowheads="1"/>
          </p:cNvSpPr>
          <p:nvPr/>
        </p:nvSpPr>
        <p:spPr bwMode="auto">
          <a:xfrm>
            <a:off x="2586038" y="46863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5" name="Text Box 63"/>
          <p:cNvSpPr txBox="1">
            <a:spLocks noChangeArrowheads="1"/>
          </p:cNvSpPr>
          <p:nvPr/>
        </p:nvSpPr>
        <p:spPr bwMode="auto">
          <a:xfrm>
            <a:off x="3517900" y="6211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6" name="Text Box 64"/>
          <p:cNvSpPr txBox="1">
            <a:spLocks noChangeArrowheads="1"/>
          </p:cNvSpPr>
          <p:nvPr/>
        </p:nvSpPr>
        <p:spPr bwMode="auto">
          <a:xfrm>
            <a:off x="317500" y="4725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7" name="Text Box 65"/>
          <p:cNvSpPr txBox="1">
            <a:spLocks noChangeArrowheads="1"/>
          </p:cNvSpPr>
          <p:nvPr/>
        </p:nvSpPr>
        <p:spPr bwMode="auto">
          <a:xfrm>
            <a:off x="1887862" y="40655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38" name="Text Box 66"/>
          <p:cNvSpPr txBox="1">
            <a:spLocks noChangeArrowheads="1"/>
          </p:cNvSpPr>
          <p:nvPr/>
        </p:nvSpPr>
        <p:spPr bwMode="auto">
          <a:xfrm>
            <a:off x="269431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39" name="Text Box 67"/>
          <p:cNvSpPr txBox="1">
            <a:spLocks noChangeArrowheads="1"/>
          </p:cNvSpPr>
          <p:nvPr/>
        </p:nvSpPr>
        <p:spPr bwMode="auto">
          <a:xfrm>
            <a:off x="11131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0" name="Text Box 68"/>
          <p:cNvSpPr txBox="1">
            <a:spLocks noChangeArrowheads="1"/>
          </p:cNvSpPr>
          <p:nvPr/>
        </p:nvSpPr>
        <p:spPr bwMode="auto">
          <a:xfrm>
            <a:off x="1887862" y="47894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41" name="Rectangle 69"/>
          <p:cNvSpPr>
            <a:spLocks noChangeArrowheads="1"/>
          </p:cNvSpPr>
          <p:nvPr/>
        </p:nvSpPr>
        <p:spPr bwMode="auto">
          <a:xfrm>
            <a:off x="10033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2" name="Rectangle 70"/>
          <p:cNvSpPr>
            <a:spLocks noChangeArrowheads="1"/>
          </p:cNvSpPr>
          <p:nvPr/>
        </p:nvSpPr>
        <p:spPr bwMode="auto">
          <a:xfrm>
            <a:off x="1795463" y="54610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3" name="Rectangle 71"/>
          <p:cNvSpPr>
            <a:spLocks noChangeArrowheads="1"/>
          </p:cNvSpPr>
          <p:nvPr/>
        </p:nvSpPr>
        <p:spPr bwMode="auto">
          <a:xfrm>
            <a:off x="3373438" y="54610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5" name="Text Box 73"/>
          <p:cNvSpPr txBox="1">
            <a:spLocks noChangeArrowheads="1"/>
          </p:cNvSpPr>
          <p:nvPr/>
        </p:nvSpPr>
        <p:spPr bwMode="auto">
          <a:xfrm>
            <a:off x="18878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6" name="Text Box 74"/>
          <p:cNvSpPr txBox="1">
            <a:spLocks noChangeArrowheads="1"/>
          </p:cNvSpPr>
          <p:nvPr/>
        </p:nvSpPr>
        <p:spPr bwMode="auto">
          <a:xfrm>
            <a:off x="3521399" y="5631796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7" name="Rectangle 75"/>
          <p:cNvSpPr>
            <a:spLocks noChangeArrowheads="1"/>
          </p:cNvSpPr>
          <p:nvPr/>
        </p:nvSpPr>
        <p:spPr bwMode="auto">
          <a:xfrm>
            <a:off x="25908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9" name="Text Box 77"/>
          <p:cNvSpPr txBox="1">
            <a:spLocks noChangeArrowheads="1"/>
          </p:cNvSpPr>
          <p:nvPr/>
        </p:nvSpPr>
        <p:spPr bwMode="auto">
          <a:xfrm>
            <a:off x="317500" y="5475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50" name="Oval 78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1" name="Oval 79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2" name="Text Box 80"/>
          <p:cNvSpPr txBox="1">
            <a:spLocks noChangeArrowheads="1"/>
          </p:cNvSpPr>
          <p:nvPr/>
        </p:nvSpPr>
        <p:spPr bwMode="auto">
          <a:xfrm>
            <a:off x="1113162" y="40655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53" name="Text Box 81"/>
          <p:cNvSpPr txBox="1">
            <a:spLocks noChangeArrowheads="1"/>
          </p:cNvSpPr>
          <p:nvPr/>
        </p:nvSpPr>
        <p:spPr bwMode="auto">
          <a:xfrm>
            <a:off x="1113162" y="47894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4" name="Oval 82"/>
          <p:cNvSpPr>
            <a:spLocks noChangeArrowheads="1"/>
          </p:cNvSpPr>
          <p:nvPr/>
        </p:nvSpPr>
        <p:spPr bwMode="auto">
          <a:xfrm>
            <a:off x="5283200" y="32385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5" name="Oval 83"/>
          <p:cNvSpPr>
            <a:spLocks noChangeArrowheads="1"/>
          </p:cNvSpPr>
          <p:nvPr/>
        </p:nvSpPr>
        <p:spPr bwMode="auto">
          <a:xfrm>
            <a:off x="3162300" y="9906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6" name="Text Box 84"/>
          <p:cNvSpPr txBox="1">
            <a:spLocks noChangeArrowheads="1"/>
          </p:cNvSpPr>
          <p:nvPr/>
        </p:nvSpPr>
        <p:spPr bwMode="auto">
          <a:xfrm>
            <a:off x="1113162" y="32527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7" name="Oval 74"/>
          <p:cNvSpPr>
            <a:spLocks noChangeArrowheads="1"/>
          </p:cNvSpPr>
          <p:nvPr/>
        </p:nvSpPr>
        <p:spPr bwMode="auto">
          <a:xfrm>
            <a:off x="5075238" y="722313"/>
            <a:ext cx="1430337" cy="3582987"/>
          </a:xfrm>
          <a:prstGeom prst="ellipse">
            <a:avLst/>
          </a:prstGeom>
          <a:noFill/>
          <a:ln w="57150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5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286375" y="3238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 flipH="1">
            <a:off x="2247900" y="1346200"/>
            <a:ext cx="749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079500" y="2032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673100" y="2809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0" name="AutoShape 8"/>
          <p:cNvSpPr>
            <a:spLocks noChangeArrowheads="1"/>
          </p:cNvSpPr>
          <p:nvPr/>
        </p:nvSpPr>
        <p:spPr bwMode="auto">
          <a:xfrm>
            <a:off x="5321300" y="1524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953000" y="33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82" name="Line 10"/>
          <p:cNvSpPr>
            <a:spLocks noChangeShapeType="1"/>
          </p:cNvSpPr>
          <p:nvPr/>
        </p:nvSpPr>
        <p:spPr bwMode="auto">
          <a:xfrm>
            <a:off x="342900" y="1447800"/>
            <a:ext cx="571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2349500" y="1601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084" name="Oval 12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5" name="Oval 13"/>
          <p:cNvSpPr>
            <a:spLocks noChangeArrowheads="1"/>
          </p:cNvSpPr>
          <p:nvPr/>
        </p:nvSpPr>
        <p:spPr bwMode="auto">
          <a:xfrm>
            <a:off x="3157538" y="9906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6" name="Oval 14"/>
          <p:cNvSpPr>
            <a:spLocks noChangeArrowheads="1"/>
          </p:cNvSpPr>
          <p:nvPr/>
        </p:nvSpPr>
        <p:spPr bwMode="auto">
          <a:xfrm>
            <a:off x="7416800" y="18923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7" name="Oval 15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8" name="Line 16"/>
          <p:cNvSpPr>
            <a:spLocks noChangeShapeType="1"/>
          </p:cNvSpPr>
          <p:nvPr/>
        </p:nvSpPr>
        <p:spPr bwMode="auto">
          <a:xfrm flipH="1" flipV="1">
            <a:off x="2222500" y="1574800"/>
            <a:ext cx="736600" cy="127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2336800" y="827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090" name="Line 18"/>
          <p:cNvSpPr>
            <a:spLocks noChangeShapeType="1"/>
          </p:cNvSpPr>
          <p:nvPr/>
        </p:nvSpPr>
        <p:spPr bwMode="auto">
          <a:xfrm flipH="1" flipV="1">
            <a:off x="4000500" y="2032000"/>
            <a:ext cx="1181100" cy="144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3" name="AutoShape 21"/>
          <p:cNvSpPr>
            <a:spLocks noChangeArrowheads="1"/>
          </p:cNvSpPr>
          <p:nvPr/>
        </p:nvSpPr>
        <p:spPr bwMode="auto">
          <a:xfrm>
            <a:off x="7670800" y="10287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094" name="Text Box 22"/>
          <p:cNvSpPr txBox="1">
            <a:spLocks noChangeArrowheads="1"/>
          </p:cNvSpPr>
          <p:nvPr/>
        </p:nvSpPr>
        <p:spPr bwMode="auto">
          <a:xfrm>
            <a:off x="7713663" y="4968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15095" name="Text Box 23"/>
          <p:cNvSpPr txBox="1">
            <a:spLocks noChangeArrowheads="1"/>
          </p:cNvSpPr>
          <p:nvPr/>
        </p:nvSpPr>
        <p:spPr bwMode="auto">
          <a:xfrm>
            <a:off x="4508500" y="22113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0" name="Text Box 28"/>
          <p:cNvSpPr txBox="1">
            <a:spLocks noChangeArrowheads="1"/>
          </p:cNvSpPr>
          <p:nvPr/>
        </p:nvSpPr>
        <p:spPr bwMode="auto">
          <a:xfrm>
            <a:off x="124460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01" name="Text Box 29"/>
          <p:cNvSpPr txBox="1">
            <a:spLocks noChangeArrowheads="1"/>
          </p:cNvSpPr>
          <p:nvPr/>
        </p:nvSpPr>
        <p:spPr bwMode="auto">
          <a:xfrm>
            <a:off x="3397250" y="11445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02" name="Text Box 30"/>
          <p:cNvSpPr txBox="1">
            <a:spLocks noChangeArrowheads="1"/>
          </p:cNvSpPr>
          <p:nvPr/>
        </p:nvSpPr>
        <p:spPr bwMode="auto">
          <a:xfrm>
            <a:off x="5524500" y="3392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7810500" y="22240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09" name="Oval 37"/>
          <p:cNvSpPr>
            <a:spLocks noChangeArrowheads="1"/>
          </p:cNvSpPr>
          <p:nvPr/>
        </p:nvSpPr>
        <p:spPr bwMode="auto">
          <a:xfrm>
            <a:off x="5299075" y="9525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5537200" y="1106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13" name="Line 41"/>
          <p:cNvSpPr>
            <a:spLocks noChangeShapeType="1"/>
          </p:cNvSpPr>
          <p:nvPr/>
        </p:nvSpPr>
        <p:spPr bwMode="auto">
          <a:xfrm flipH="1" flipV="1">
            <a:off x="6505573" y="2362200"/>
            <a:ext cx="809626" cy="762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6604000" y="1823244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0" name="Rectangle 48"/>
          <p:cNvSpPr>
            <a:spLocks noChangeArrowheads="1"/>
          </p:cNvSpPr>
          <p:nvPr/>
        </p:nvSpPr>
        <p:spPr bwMode="auto">
          <a:xfrm>
            <a:off x="1003300" y="31369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1" name="Rectangle 49"/>
          <p:cNvSpPr>
            <a:spLocks noChangeArrowheads="1"/>
          </p:cNvSpPr>
          <p:nvPr/>
        </p:nvSpPr>
        <p:spPr bwMode="auto">
          <a:xfrm>
            <a:off x="1003300" y="39116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3" name="Rectangle 51"/>
          <p:cNvSpPr>
            <a:spLocks noChangeArrowheads="1"/>
          </p:cNvSpPr>
          <p:nvPr/>
        </p:nvSpPr>
        <p:spPr bwMode="auto">
          <a:xfrm>
            <a:off x="1795463" y="39116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26" name="Text Box 54"/>
          <p:cNvSpPr txBox="1">
            <a:spLocks noChangeArrowheads="1"/>
          </p:cNvSpPr>
          <p:nvPr/>
        </p:nvSpPr>
        <p:spPr bwMode="auto">
          <a:xfrm>
            <a:off x="10668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27" name="Text Box 55"/>
          <p:cNvSpPr txBox="1">
            <a:spLocks noChangeArrowheads="1"/>
          </p:cNvSpPr>
          <p:nvPr/>
        </p:nvSpPr>
        <p:spPr bwMode="auto">
          <a:xfrm>
            <a:off x="189865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8" name="Text Box 56"/>
          <p:cNvSpPr txBox="1">
            <a:spLocks noChangeArrowheads="1"/>
          </p:cNvSpPr>
          <p:nvPr/>
        </p:nvSpPr>
        <p:spPr bwMode="auto">
          <a:xfrm>
            <a:off x="330200" y="32210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29" name="Text Box 57"/>
          <p:cNvSpPr txBox="1">
            <a:spLocks noChangeArrowheads="1"/>
          </p:cNvSpPr>
          <p:nvPr/>
        </p:nvSpPr>
        <p:spPr bwMode="auto">
          <a:xfrm>
            <a:off x="330200" y="4027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0" name="Text Box 58"/>
          <p:cNvSpPr txBox="1">
            <a:spLocks noChangeArrowheads="1"/>
          </p:cNvSpPr>
          <p:nvPr/>
        </p:nvSpPr>
        <p:spPr bwMode="auto">
          <a:xfrm>
            <a:off x="2730500" y="6199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15131" name="Rectangle 59"/>
          <p:cNvSpPr>
            <a:spLocks noChangeArrowheads="1"/>
          </p:cNvSpPr>
          <p:nvPr/>
        </p:nvSpPr>
        <p:spPr bwMode="auto">
          <a:xfrm>
            <a:off x="1003300" y="46863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2" name="Rectangle 60"/>
          <p:cNvSpPr>
            <a:spLocks noChangeArrowheads="1"/>
          </p:cNvSpPr>
          <p:nvPr/>
        </p:nvSpPr>
        <p:spPr bwMode="auto">
          <a:xfrm>
            <a:off x="1795463" y="46863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3" name="Rectangle 61"/>
          <p:cNvSpPr>
            <a:spLocks noChangeArrowheads="1"/>
          </p:cNvSpPr>
          <p:nvPr/>
        </p:nvSpPr>
        <p:spPr bwMode="auto">
          <a:xfrm>
            <a:off x="2586038" y="46863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35" name="Text Box 63"/>
          <p:cNvSpPr txBox="1">
            <a:spLocks noChangeArrowheads="1"/>
          </p:cNvSpPr>
          <p:nvPr/>
        </p:nvSpPr>
        <p:spPr bwMode="auto">
          <a:xfrm>
            <a:off x="3517900" y="6211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6" name="Text Box 64"/>
          <p:cNvSpPr txBox="1">
            <a:spLocks noChangeArrowheads="1"/>
          </p:cNvSpPr>
          <p:nvPr/>
        </p:nvSpPr>
        <p:spPr bwMode="auto">
          <a:xfrm>
            <a:off x="317500" y="47259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15137" name="Text Box 65"/>
          <p:cNvSpPr txBox="1">
            <a:spLocks noChangeArrowheads="1"/>
          </p:cNvSpPr>
          <p:nvPr/>
        </p:nvSpPr>
        <p:spPr bwMode="auto">
          <a:xfrm>
            <a:off x="1887862" y="40655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38" name="Text Box 66"/>
          <p:cNvSpPr txBox="1">
            <a:spLocks noChangeArrowheads="1"/>
          </p:cNvSpPr>
          <p:nvPr/>
        </p:nvSpPr>
        <p:spPr bwMode="auto">
          <a:xfrm>
            <a:off x="269431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39" name="Text Box 67"/>
          <p:cNvSpPr txBox="1">
            <a:spLocks noChangeArrowheads="1"/>
          </p:cNvSpPr>
          <p:nvPr/>
        </p:nvSpPr>
        <p:spPr bwMode="auto">
          <a:xfrm>
            <a:off x="11131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0" name="Text Box 68"/>
          <p:cNvSpPr txBox="1">
            <a:spLocks noChangeArrowheads="1"/>
          </p:cNvSpPr>
          <p:nvPr/>
        </p:nvSpPr>
        <p:spPr bwMode="auto">
          <a:xfrm>
            <a:off x="1887862" y="47894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41" name="Rectangle 69"/>
          <p:cNvSpPr>
            <a:spLocks noChangeArrowheads="1"/>
          </p:cNvSpPr>
          <p:nvPr/>
        </p:nvSpPr>
        <p:spPr bwMode="auto">
          <a:xfrm>
            <a:off x="10033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2" name="Rectangle 70"/>
          <p:cNvSpPr>
            <a:spLocks noChangeArrowheads="1"/>
          </p:cNvSpPr>
          <p:nvPr/>
        </p:nvSpPr>
        <p:spPr bwMode="auto">
          <a:xfrm>
            <a:off x="1795463" y="5461000"/>
            <a:ext cx="790575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3" name="Rectangle 71"/>
          <p:cNvSpPr>
            <a:spLocks noChangeArrowheads="1"/>
          </p:cNvSpPr>
          <p:nvPr/>
        </p:nvSpPr>
        <p:spPr bwMode="auto">
          <a:xfrm>
            <a:off x="3373438" y="5461000"/>
            <a:ext cx="792162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5" name="Text Box 73"/>
          <p:cNvSpPr txBox="1">
            <a:spLocks noChangeArrowheads="1"/>
          </p:cNvSpPr>
          <p:nvPr/>
        </p:nvSpPr>
        <p:spPr bwMode="auto">
          <a:xfrm>
            <a:off x="1887862" y="56276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6" name="Text Box 74"/>
          <p:cNvSpPr txBox="1">
            <a:spLocks noChangeArrowheads="1"/>
          </p:cNvSpPr>
          <p:nvPr/>
        </p:nvSpPr>
        <p:spPr bwMode="auto">
          <a:xfrm>
            <a:off x="3521399" y="5631796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15147" name="Rectangle 75"/>
          <p:cNvSpPr>
            <a:spLocks noChangeArrowheads="1"/>
          </p:cNvSpPr>
          <p:nvPr/>
        </p:nvSpPr>
        <p:spPr bwMode="auto">
          <a:xfrm>
            <a:off x="2590800" y="5461000"/>
            <a:ext cx="792163" cy="774700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49" name="Text Box 77"/>
          <p:cNvSpPr txBox="1">
            <a:spLocks noChangeArrowheads="1"/>
          </p:cNvSpPr>
          <p:nvPr/>
        </p:nvSpPr>
        <p:spPr bwMode="auto">
          <a:xfrm>
            <a:off x="317500" y="5475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5150" name="Oval 78"/>
          <p:cNvSpPr>
            <a:spLocks noChangeArrowheads="1"/>
          </p:cNvSpPr>
          <p:nvPr/>
        </p:nvSpPr>
        <p:spPr bwMode="auto">
          <a:xfrm>
            <a:off x="7594600" y="20828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1" name="Oval 79"/>
          <p:cNvSpPr>
            <a:spLocks noChangeArrowheads="1"/>
          </p:cNvSpPr>
          <p:nvPr/>
        </p:nvSpPr>
        <p:spPr bwMode="auto">
          <a:xfrm>
            <a:off x="1028700" y="9779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2" name="Text Box 80"/>
          <p:cNvSpPr txBox="1">
            <a:spLocks noChangeArrowheads="1"/>
          </p:cNvSpPr>
          <p:nvPr/>
        </p:nvSpPr>
        <p:spPr bwMode="auto">
          <a:xfrm>
            <a:off x="1113162" y="4065588"/>
            <a:ext cx="55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5153" name="Text Box 81"/>
          <p:cNvSpPr txBox="1">
            <a:spLocks noChangeArrowheads="1"/>
          </p:cNvSpPr>
          <p:nvPr/>
        </p:nvSpPr>
        <p:spPr bwMode="auto">
          <a:xfrm>
            <a:off x="1113162" y="47894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4" name="Oval 82"/>
          <p:cNvSpPr>
            <a:spLocks noChangeArrowheads="1"/>
          </p:cNvSpPr>
          <p:nvPr/>
        </p:nvSpPr>
        <p:spPr bwMode="auto">
          <a:xfrm>
            <a:off x="5283200" y="32385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5" name="Oval 83"/>
          <p:cNvSpPr>
            <a:spLocks noChangeArrowheads="1"/>
          </p:cNvSpPr>
          <p:nvPr/>
        </p:nvSpPr>
        <p:spPr bwMode="auto">
          <a:xfrm>
            <a:off x="3162300" y="990600"/>
            <a:ext cx="1003300" cy="990600"/>
          </a:xfrm>
          <a:prstGeom prst="ellipse">
            <a:avLst/>
          </a:prstGeom>
          <a:noFill/>
          <a:ln w="762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5156" name="Text Box 84"/>
          <p:cNvSpPr txBox="1">
            <a:spLocks noChangeArrowheads="1"/>
          </p:cNvSpPr>
          <p:nvPr/>
        </p:nvSpPr>
        <p:spPr bwMode="auto">
          <a:xfrm>
            <a:off x="1113162" y="3252788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FFFFFF"/>
                </a:solidFill>
                <a:latin typeface="Arial" charset="0"/>
              </a:rPr>
              <a:t>X</a:t>
            </a:r>
            <a:r>
              <a:rPr lang="en-US" altLang="en-US" sz="2800" b="1" baseline="-25000" dirty="0" smtClean="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2800" b="1" baseline="-25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7" name="Oval 74"/>
          <p:cNvSpPr>
            <a:spLocks noChangeArrowheads="1"/>
          </p:cNvSpPr>
          <p:nvPr/>
        </p:nvSpPr>
        <p:spPr bwMode="auto">
          <a:xfrm>
            <a:off x="5075238" y="722313"/>
            <a:ext cx="1430337" cy="3582987"/>
          </a:xfrm>
          <a:prstGeom prst="ellipse">
            <a:avLst/>
          </a:prstGeom>
          <a:noFill/>
          <a:ln w="57150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131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5057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940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5057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894831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874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5057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894831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52825"/>
            <a:ext cx="355124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127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5057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894831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354202"/>
            <a:ext cx="3810000" cy="327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4665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5057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894831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354202"/>
            <a:ext cx="3810000" cy="327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9" y="3527594"/>
            <a:ext cx="3458680" cy="32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974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78295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0310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481818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92" y="3046496"/>
            <a:ext cx="5991958" cy="3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128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/>
          <p:cNvSpPr txBox="1">
            <a:spLocks noChangeArrowheads="1"/>
          </p:cNvSpPr>
          <p:nvPr/>
        </p:nvSpPr>
        <p:spPr bwMode="auto">
          <a:xfrm>
            <a:off x="3346450" y="1417638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547" name="Text Box 3"/>
              <p:cNvSpPr txBox="1">
                <a:spLocks noChangeArrowheads="1"/>
              </p:cNvSpPr>
              <p:nvPr/>
            </p:nvSpPr>
            <p:spPr bwMode="auto">
              <a:xfrm>
                <a:off x="1042988" y="2049463"/>
                <a:ext cx="7331075" cy="1403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b="1" dirty="0" smtClean="0">
                    <a:solidFill>
                      <a:srgbClr val="FFFFFF"/>
                    </a:solidFill>
                    <a:latin typeface="Arial" charset="0"/>
                  </a:rPr>
                  <a:t>For every regular language L, there exists a </a:t>
                </a:r>
                <a:r>
                  <a:rPr lang="en-US" altLang="en-US" sz="2800" b="1" dirty="0" smtClean="0">
                    <a:solidFill>
                      <a:srgbClr val="FFFF00"/>
                    </a:solidFill>
                    <a:latin typeface="Arial" charset="0"/>
                  </a:rPr>
                  <a:t>unique</a:t>
                </a:r>
                <a:r>
                  <a:rPr lang="en-US" altLang="en-US" sz="2800" b="1" dirty="0" smtClean="0">
                    <a:solidFill>
                      <a:srgbClr val="FFFFFF"/>
                    </a:solidFill>
                    <a:latin typeface="Arial" charset="0"/>
                  </a:rPr>
                  <a:t> (up to re-labeling of the states) minimal DFA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FFFFFF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altLang="en-US" sz="2800" b="1" dirty="0" smtClean="0">
                    <a:solidFill>
                      <a:srgbClr val="FFFFFF"/>
                    </a:solidFill>
                    <a:latin typeface="Arial" charset="0"/>
                  </a:rPr>
                  <a:t> such that L = </a:t>
                </a:r>
                <a:r>
                  <a:rPr lang="en-US" altLang="en-US" sz="3000" i="1" dirty="0" smtClean="0">
                    <a:solidFill>
                      <a:srgbClr val="FFFFFF"/>
                    </a:solidFill>
                  </a:rPr>
                  <a:t>L</a:t>
                </a:r>
                <a:r>
                  <a:rPr lang="en-US" altLang="en-US" sz="2800" b="1" dirty="0" smtClean="0">
                    <a:solidFill>
                      <a:srgbClr val="FFFFFF"/>
                    </a:solidFill>
                    <a:latin typeface="Arial" charset="0"/>
                  </a:rPr>
                  <a:t>(M)</a:t>
                </a:r>
              </a:p>
            </p:txBody>
          </p:sp>
        </mc:Choice>
        <mc:Fallback xmlns="">
          <p:sp>
            <p:nvSpPr>
              <p:cNvPr id="4925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988" y="2049463"/>
                <a:ext cx="7331075" cy="1403350"/>
              </a:xfrm>
              <a:prstGeom prst="rect">
                <a:avLst/>
              </a:prstGeom>
              <a:blipFill rotWithShape="1">
                <a:blip r:embed="rId2"/>
                <a:stretch>
                  <a:fillRect l="-998" t="-4348" r="-2577" b="-134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812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4743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9469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4743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52487"/>
            <a:ext cx="2628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410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4743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52487"/>
            <a:ext cx="2628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2667000"/>
                <a:ext cx="6896100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chemeClr val="bg1"/>
                    </a:solidFill>
                  </a:rPr>
                  <a:t>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bg1"/>
                    </a:solidFill>
                  </a:rPr>
                  <a:t>  (how?)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67000"/>
                <a:ext cx="6896100" cy="403124"/>
              </a:xfrm>
              <a:prstGeom prst="rect">
                <a:avLst/>
              </a:prstGeom>
              <a:blipFill rotWithShape="1">
                <a:blip r:embed="rId4"/>
                <a:stretch>
                  <a:fillRect l="-707" b="-2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186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4743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52487"/>
            <a:ext cx="2628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2667000"/>
                <a:ext cx="6896100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chemeClr val="bg1"/>
                    </a:solidFill>
                  </a:rPr>
                  <a:t>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bg1"/>
                    </a:solidFill>
                  </a:rPr>
                  <a:t>  (how?)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67000"/>
                <a:ext cx="6896100" cy="403124"/>
              </a:xfrm>
              <a:prstGeom prst="rect">
                <a:avLst/>
              </a:prstGeom>
              <a:blipFill rotWithShape="1">
                <a:blip r:embed="rId4"/>
                <a:stretch>
                  <a:fillRect l="-707" b="-2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3733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1150" y="5562600"/>
            <a:ext cx="689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 Minimal DFA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204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prove that two DFA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  </a:t>
            </a:r>
            <a:r>
              <a:rPr lang="en-US" sz="4400" dirty="0" smtClean="0">
                <a:solidFill>
                  <a:schemeClr val="bg1"/>
                </a:solidFill>
              </a:rPr>
              <a:t>are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Equivalent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2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following is an extract from the Ullman’s book.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Read that book for more information (Reading assignment)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4521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6629400" cy="678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9223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DFA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0" y="511729"/>
            <a:ext cx="8498930" cy="532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Kamal\Documents\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26" y="3914688"/>
            <a:ext cx="23241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76258"/>
      </p:ext>
    </p:extLst>
  </p:cSld>
  <p:clrMapOvr>
    <a:masterClrMapping/>
  </p:clrMapOvr>
  <p:transition spd="med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pic>
        <p:nvPicPr>
          <p:cNvPr id="2050" name="Picture 2" descr="C:\Users\Kamal\Documents\vv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4" y="1266739"/>
            <a:ext cx="8189374" cy="523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13381"/>
      </p:ext>
    </p:extLst>
  </p:cSld>
  <p:clrMapOvr>
    <a:masterClrMapping/>
  </p:clrMapOvr>
  <p:transition spd="med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pic>
        <p:nvPicPr>
          <p:cNvPr id="3074" name="Picture 2" descr="C:\Users\Kamal\Documents\nn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803546"/>
            <a:ext cx="80581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30737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2028825" y="249238"/>
            <a:ext cx="518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FFFFFF"/>
                </a:solidFill>
                <a:latin typeface="Arial Black" pitchFamily="34" charset="0"/>
              </a:rPr>
              <a:t>NOT TRUE</a:t>
            </a:r>
            <a:r>
              <a:rPr lang="en-US" altLang="en-US" sz="3600" smtClean="0">
                <a:solidFill>
                  <a:srgbClr val="FFFFFF"/>
                </a:solidFill>
                <a:latin typeface="Arial" charset="0"/>
              </a:rPr>
              <a:t> FOR NFAs</a:t>
            </a:r>
          </a:p>
        </p:txBody>
      </p:sp>
      <p:grpSp>
        <p:nvGrpSpPr>
          <p:cNvPr id="529437" name="Group 29"/>
          <p:cNvGrpSpPr>
            <a:grpSpLocks/>
          </p:cNvGrpSpPr>
          <p:nvPr/>
        </p:nvGrpSpPr>
        <p:grpSpPr bwMode="auto">
          <a:xfrm>
            <a:off x="2028825" y="1150144"/>
            <a:ext cx="3235181" cy="1539050"/>
            <a:chOff x="1080" y="617"/>
            <a:chExt cx="3184" cy="1719"/>
          </a:xfrm>
        </p:grpSpPr>
        <p:grpSp>
          <p:nvGrpSpPr>
            <p:cNvPr id="529414" name="Group 6"/>
            <p:cNvGrpSpPr>
              <a:grpSpLocks/>
            </p:cNvGrpSpPr>
            <p:nvPr/>
          </p:nvGrpSpPr>
          <p:grpSpPr bwMode="auto">
            <a:xfrm>
              <a:off x="3408" y="1472"/>
              <a:ext cx="856" cy="864"/>
              <a:chOff x="3288" y="2616"/>
              <a:chExt cx="856" cy="864"/>
            </a:xfrm>
          </p:grpSpPr>
          <p:sp>
            <p:nvSpPr>
              <p:cNvPr id="529415" name="Oval 7"/>
              <p:cNvSpPr>
                <a:spLocks noChangeArrowheads="1"/>
              </p:cNvSpPr>
              <p:nvPr/>
            </p:nvSpPr>
            <p:spPr bwMode="auto">
              <a:xfrm>
                <a:off x="3402" y="272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29416" name="Oval 8"/>
              <p:cNvSpPr>
                <a:spLocks noChangeArrowheads="1"/>
              </p:cNvSpPr>
              <p:nvPr/>
            </p:nvSpPr>
            <p:spPr bwMode="auto">
              <a:xfrm>
                <a:off x="3288" y="261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529417" name="Oval 9"/>
            <p:cNvSpPr>
              <a:spLocks noChangeArrowheads="1"/>
            </p:cNvSpPr>
            <p:nvPr/>
          </p:nvSpPr>
          <p:spPr bwMode="auto">
            <a:xfrm>
              <a:off x="1610" y="1592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9418" name="Line 10"/>
            <p:cNvSpPr>
              <a:spLocks noChangeShapeType="1"/>
            </p:cNvSpPr>
            <p:nvPr/>
          </p:nvSpPr>
          <p:spPr bwMode="auto">
            <a:xfrm>
              <a:off x="2360" y="1904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9419" name="Text Box 11"/>
            <p:cNvSpPr txBox="1">
              <a:spLocks noChangeArrowheads="1"/>
            </p:cNvSpPr>
            <p:nvPr/>
          </p:nvSpPr>
          <p:spPr bwMode="auto">
            <a:xfrm>
              <a:off x="2672" y="19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9422" name="AutoShape 14"/>
            <p:cNvSpPr>
              <a:spLocks noChangeArrowheads="1"/>
            </p:cNvSpPr>
            <p:nvPr/>
          </p:nvSpPr>
          <p:spPr bwMode="auto">
            <a:xfrm>
              <a:off x="3568" y="952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9423" name="Text Box 15"/>
            <p:cNvSpPr txBox="1">
              <a:spLocks noChangeArrowheads="1"/>
            </p:cNvSpPr>
            <p:nvPr/>
          </p:nvSpPr>
          <p:spPr bwMode="auto">
            <a:xfrm>
              <a:off x="3688" y="61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9426" name="Line 18"/>
            <p:cNvSpPr>
              <a:spLocks noChangeShapeType="1"/>
            </p:cNvSpPr>
            <p:nvPr/>
          </p:nvSpPr>
          <p:spPr bwMode="auto">
            <a:xfrm>
              <a:off x="1080" y="1920"/>
              <a:ext cx="46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529436" name="Group 28"/>
          <p:cNvGrpSpPr>
            <a:grpSpLocks/>
          </p:cNvGrpSpPr>
          <p:nvPr/>
        </p:nvGrpSpPr>
        <p:grpSpPr bwMode="auto">
          <a:xfrm>
            <a:off x="1968517" y="4014788"/>
            <a:ext cx="3183721" cy="1357312"/>
            <a:chOff x="1096" y="2529"/>
            <a:chExt cx="3184" cy="1455"/>
          </a:xfrm>
        </p:grpSpPr>
        <p:grpSp>
          <p:nvGrpSpPr>
            <p:cNvPr id="529427" name="Group 19"/>
            <p:cNvGrpSpPr>
              <a:grpSpLocks/>
            </p:cNvGrpSpPr>
            <p:nvPr/>
          </p:nvGrpSpPr>
          <p:grpSpPr bwMode="auto">
            <a:xfrm>
              <a:off x="3424" y="3120"/>
              <a:ext cx="856" cy="864"/>
              <a:chOff x="3288" y="2616"/>
              <a:chExt cx="856" cy="864"/>
            </a:xfrm>
          </p:grpSpPr>
          <p:sp>
            <p:nvSpPr>
              <p:cNvPr id="529428" name="Oval 20"/>
              <p:cNvSpPr>
                <a:spLocks noChangeArrowheads="1"/>
              </p:cNvSpPr>
              <p:nvPr/>
            </p:nvSpPr>
            <p:spPr bwMode="auto">
              <a:xfrm>
                <a:off x="3402" y="272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29429" name="Oval 21"/>
              <p:cNvSpPr>
                <a:spLocks noChangeArrowheads="1"/>
              </p:cNvSpPr>
              <p:nvPr/>
            </p:nvSpPr>
            <p:spPr bwMode="auto">
              <a:xfrm>
                <a:off x="3288" y="2616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529430" name="Oval 22"/>
            <p:cNvSpPr>
              <a:spLocks noChangeArrowheads="1"/>
            </p:cNvSpPr>
            <p:nvPr/>
          </p:nvSpPr>
          <p:spPr bwMode="auto">
            <a:xfrm>
              <a:off x="1626" y="3240"/>
              <a:ext cx="632" cy="624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9431" name="Line 23"/>
            <p:cNvSpPr>
              <a:spLocks noChangeShapeType="1"/>
            </p:cNvSpPr>
            <p:nvPr/>
          </p:nvSpPr>
          <p:spPr bwMode="auto">
            <a:xfrm>
              <a:off x="2376" y="3552"/>
              <a:ext cx="94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9432" name="Text Box 24"/>
            <p:cNvSpPr txBox="1">
              <a:spLocks noChangeArrowheads="1"/>
            </p:cNvSpPr>
            <p:nvPr/>
          </p:nvSpPr>
          <p:spPr bwMode="auto">
            <a:xfrm>
              <a:off x="2688" y="356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9433" name="AutoShape 25"/>
            <p:cNvSpPr>
              <a:spLocks noChangeArrowheads="1"/>
            </p:cNvSpPr>
            <p:nvPr/>
          </p:nvSpPr>
          <p:spPr bwMode="auto">
            <a:xfrm>
              <a:off x="1688" y="2720"/>
              <a:ext cx="496" cy="664"/>
            </a:xfrm>
            <a:custGeom>
              <a:avLst/>
              <a:gdLst>
                <a:gd name="G0" fmla="+- 219534 0 0"/>
                <a:gd name="G1" fmla="+- 9977963 0 0"/>
                <a:gd name="G2" fmla="+- 219534 0 9977963"/>
                <a:gd name="G3" fmla="+- 10800 0 0"/>
                <a:gd name="G4" fmla="+- 0 0 21953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899 0 0"/>
                <a:gd name="G9" fmla="+- 0 0 9977963"/>
                <a:gd name="G10" fmla="+- 8899 0 2700"/>
                <a:gd name="G11" fmla="cos G10 219534"/>
                <a:gd name="G12" fmla="sin G10 219534"/>
                <a:gd name="G13" fmla="cos 13500 219534"/>
                <a:gd name="G14" fmla="sin 13500 219534"/>
                <a:gd name="G15" fmla="+- G11 10800 0"/>
                <a:gd name="G16" fmla="+- G12 10800 0"/>
                <a:gd name="G17" fmla="+- G13 10800 0"/>
                <a:gd name="G18" fmla="+- G14 10800 0"/>
                <a:gd name="G19" fmla="*/ 8899 1 2"/>
                <a:gd name="G20" fmla="+- G19 5400 0"/>
                <a:gd name="G21" fmla="cos G20 219534"/>
                <a:gd name="G22" fmla="sin G20 219534"/>
                <a:gd name="G23" fmla="+- G21 10800 0"/>
                <a:gd name="G24" fmla="+- G12 G23 G22"/>
                <a:gd name="G25" fmla="+- G22 G23 G11"/>
                <a:gd name="G26" fmla="cos 10800 219534"/>
                <a:gd name="G27" fmla="sin 10800 219534"/>
                <a:gd name="G28" fmla="cos 8899 219534"/>
                <a:gd name="G29" fmla="sin 8899 21953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977963"/>
                <a:gd name="G36" fmla="sin G34 9977963"/>
                <a:gd name="G37" fmla="+/ 9977963 21953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899 G39"/>
                <a:gd name="G43" fmla="sin 889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17 w 21600"/>
                <a:gd name="T5" fmla="*/ 243 h 21600"/>
                <a:gd name="T6" fmla="*/ 2082 w 21600"/>
                <a:gd name="T7" fmla="*/ 15386 h 21600"/>
                <a:gd name="T8" fmla="*/ 8919 w 21600"/>
                <a:gd name="T9" fmla="*/ 2101 h 21600"/>
                <a:gd name="T10" fmla="*/ 24276 w 21600"/>
                <a:gd name="T11" fmla="*/ 11588 h 21600"/>
                <a:gd name="T12" fmla="*/ 20420 w 21600"/>
                <a:gd name="T13" fmla="*/ 15020 h 21600"/>
                <a:gd name="T14" fmla="*/ 16988 w 21600"/>
                <a:gd name="T15" fmla="*/ 111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9434" name="Text Box 26"/>
            <p:cNvSpPr txBox="1">
              <a:spLocks noChangeArrowheads="1"/>
            </p:cNvSpPr>
            <p:nvPr/>
          </p:nvSpPr>
          <p:spPr bwMode="auto">
            <a:xfrm>
              <a:off x="2112" y="252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smtClean="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9435" name="Line 27"/>
            <p:cNvSpPr>
              <a:spLocks noChangeShapeType="1"/>
            </p:cNvSpPr>
            <p:nvPr/>
          </p:nvSpPr>
          <p:spPr bwMode="auto">
            <a:xfrm>
              <a:off x="1096" y="3568"/>
              <a:ext cx="46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867400"/>
            <a:ext cx="5867400" cy="646331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Because of this, minimization of NFA is complicated and is out of scope of current </a:t>
            </a:r>
            <a:r>
              <a:rPr lang="en-US" dirty="0" err="1" smtClean="0">
                <a:solidFill>
                  <a:schemeClr val="bg1"/>
                </a:solidFill>
              </a:rPr>
              <a:t>ToC</a:t>
            </a:r>
            <a:r>
              <a:rPr lang="en-US" dirty="0" smtClean="0">
                <a:solidFill>
                  <a:schemeClr val="bg1"/>
                </a:solidFill>
              </a:rPr>
              <a:t> course.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729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300"/>
            <a:ext cx="8686800" cy="6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1878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6"/>
              <p:cNvSpPr txBox="1">
                <a:spLocks noChangeArrowheads="1"/>
              </p:cNvSpPr>
              <p:nvPr/>
            </p:nvSpPr>
            <p:spPr bwMode="auto">
              <a:xfrm>
                <a:off x="454492" y="1828800"/>
                <a:ext cx="842486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b="1" dirty="0" smtClean="0">
                    <a:solidFill>
                      <a:srgbClr val="FFFFFF"/>
                    </a:solidFill>
                    <a:latin typeface="Arial" charset="0"/>
                  </a:rPr>
                  <a:t>A string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FFFFFF"/>
                        </a:solidFill>
                        <a:latin typeface="Cambria Math"/>
                      </a:rPr>
                      <m:t>𝒘</m:t>
                    </m:r>
                    <m:r>
                      <a:rPr lang="en-US" altLang="en-US" sz="2800" b="1" i="1" dirty="0" smtClean="0">
                        <a:solidFill>
                          <a:srgbClr val="FFFFFF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en-US" sz="2800" b="1" i="1" dirty="0" smtClean="0">
                            <a:solidFill>
                              <a:srgbClr val="FFFFFF"/>
                            </a:solidFill>
                            <a:latin typeface="Cambria Math"/>
                            <a:cs typeface="Arial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l-GR" altLang="en-US" sz="2800" b="1" i="0" dirty="0">
                            <a:solidFill>
                              <a:srgbClr val="FFFFFF"/>
                            </a:solidFill>
                            <a:latin typeface="Cambria Math"/>
                            <a:cs typeface="Arial" charset="0"/>
                            <a:sym typeface="Symbol" pitchFamily="18" charset="2"/>
                          </a:rPr>
                          <m:t>𝚺</m:t>
                        </m:r>
                      </m:e>
                      <m:sup>
                        <m:r>
                          <a:rPr lang="en-US" altLang="en-US" sz="2800" b="1" i="1" dirty="0">
                            <a:solidFill>
                              <a:srgbClr val="FFFFFF"/>
                            </a:solidFill>
                            <a:latin typeface="Cambria Math"/>
                            <a:cs typeface="Arial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sz="2800" b="1" i="1" dirty="0">
                        <a:solidFill>
                          <a:srgbClr val="FFFFFF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en-US" sz="2800" b="1" dirty="0">
                    <a:solidFill>
                      <a:srgbClr val="FFFF00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distinguishes states</a:t>
                </a:r>
                <a:r>
                  <a:rPr lang="en-US" altLang="en-US" sz="2800" b="1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FFFFFF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𝒒</m:t>
                    </m:r>
                    <m:r>
                      <a:rPr lang="en-US" altLang="en-US" sz="2800" b="1" i="1" baseline="-25000" dirty="0">
                        <a:solidFill>
                          <a:srgbClr val="FFFFFF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𝟏</m:t>
                    </m:r>
                  </m:oMath>
                </a14:m>
                <a:r>
                  <a:rPr lang="en-US" altLang="en-US" sz="2800" b="1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FFFFFF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𝒒</m:t>
                    </m:r>
                    <m:r>
                      <a:rPr lang="en-US" altLang="en-US" sz="2800" b="1" i="1" baseline="-25000" dirty="0">
                        <a:solidFill>
                          <a:srgbClr val="FFFFFF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𝟐</m:t>
                    </m:r>
                  </m:oMath>
                </a14:m>
                <a:r>
                  <a:rPr lang="en-US" altLang="en-US" sz="2800" b="1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 if</a:t>
                </a:r>
                <a:r>
                  <a:rPr lang="en-US" altLang="en-US" sz="2800" b="1" dirty="0">
                    <a:solidFill>
                      <a:srgbClr val="FFFFFF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492" y="1828800"/>
                <a:ext cx="842486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520"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7"/>
              <p:cNvSpPr txBox="1">
                <a:spLocks noChangeArrowheads="1"/>
              </p:cNvSpPr>
              <p:nvPr/>
            </p:nvSpPr>
            <p:spPr bwMode="auto">
              <a:xfrm>
                <a:off x="2192337" y="2819400"/>
                <a:ext cx="4901726" cy="547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800" b="1" i="1" dirty="0" smtClean="0">
                          <a:solidFill>
                            <a:srgbClr val="FFFFFF"/>
                          </a:solidFill>
                          <a:latin typeface="Cambria Math"/>
                          <a:sym typeface="Symbol" pitchFamily="18" charset="2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IN" altLang="en-US" sz="2800" b="1" i="1" dirty="0" smtClean="0">
                              <a:solidFill>
                                <a:srgbClr val="FFFFFF"/>
                              </a:solidFill>
                              <a:latin typeface="Cambria Math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n-IN" altLang="en-US" sz="2800" b="1" i="1" dirty="0" smtClean="0">
                              <a:solidFill>
                                <a:srgbClr val="FFFFFF"/>
                              </a:solidFill>
                              <a:latin typeface="Cambria Math"/>
                              <a:sym typeface="Symbol" pitchFamily="18" charset="2"/>
                            </a:rPr>
                            <m:t>𝜹</m:t>
                          </m:r>
                        </m:e>
                      </m:acc>
                      <m:r>
                        <a:rPr lang="en-US" altLang="en-US" sz="2800" b="1" i="1" dirty="0" smtClean="0">
                          <a:solidFill>
                            <a:srgbClr val="FFFFFF"/>
                          </a:solidFill>
                          <a:latin typeface="Cambria Math"/>
                          <a:sym typeface="Symbol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800" b="1" i="1" dirty="0" smtClean="0">
                              <a:solidFill>
                                <a:srgbClr val="FFFFFF"/>
                              </a:solidFill>
                              <a:latin typeface="Cambria Math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800" b="1" i="1" dirty="0" smtClean="0">
                              <a:solidFill>
                                <a:srgbClr val="FFFFFF"/>
                              </a:solidFill>
                              <a:latin typeface="Cambria Math"/>
                              <a:sym typeface="Symbol" pitchFamily="18" charset="2"/>
                            </a:rPr>
                            <m:t>𝒒</m:t>
                          </m:r>
                          <m:r>
                            <a:rPr lang="en-US" altLang="en-US" sz="2800" b="1" i="1" baseline="-25000" dirty="0">
                              <a:solidFill>
                                <a:srgbClr val="FFFFFF"/>
                              </a:solidFill>
                              <a:latin typeface="Cambria Math"/>
                              <a:sym typeface="Symbol" pitchFamily="18" charset="2"/>
                            </a:rPr>
                            <m:t>𝟏</m:t>
                          </m:r>
                          <m:r>
                            <a:rPr lang="en-US" altLang="en-US" sz="2800" b="1" i="1" dirty="0">
                              <a:solidFill>
                                <a:srgbClr val="FFFFFF"/>
                              </a:solidFill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r>
                            <a:rPr lang="en-US" altLang="en-US" sz="2800" b="1" i="1" dirty="0">
                              <a:solidFill>
                                <a:srgbClr val="FFFFFF"/>
                              </a:solidFill>
                              <a:latin typeface="Cambria Math"/>
                              <a:cs typeface="Arial" charset="0"/>
                              <a:sym typeface="Symbol" pitchFamily="18" charset="2"/>
                            </a:rPr>
                            <m:t>𝒘</m:t>
                          </m:r>
                        </m:e>
                      </m:d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cs typeface="Arial" charset="0"/>
                          <a:sym typeface="Symbol" pitchFamily="18" charset="2"/>
                        </a:rPr>
                        <m:t> </m:t>
                      </m:r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cs typeface="Arial" charset="0"/>
                          <a:sym typeface="Symbol" pitchFamily="18" charset="2"/>
                        </a:rPr>
                        <m:t>𝑭</m:t>
                      </m:r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cs typeface="Arial" charset="0"/>
                          <a:sym typeface="Symbol" pitchFamily="18" charset="2"/>
                        </a:rPr>
                        <m:t>   </m:t>
                      </m:r>
                      <m:acc>
                        <m:accPr>
                          <m:chr m:val="̂"/>
                          <m:ctrlPr>
                            <a:rPr lang="en-IN" altLang="en-US" sz="2800" b="1" i="1" dirty="0" smtClean="0">
                              <a:solidFill>
                                <a:srgbClr val="FFFFFF"/>
                              </a:solidFill>
                              <a:latin typeface="Cambria Math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n-IN" altLang="en-US" sz="2800" b="1" i="1" dirty="0" smtClean="0">
                              <a:solidFill>
                                <a:srgbClr val="FFFFFF"/>
                              </a:solidFill>
                              <a:latin typeface="Cambria Math"/>
                              <a:sym typeface="Symbol" pitchFamily="18" charset="2"/>
                            </a:rPr>
                            <m:t>𝜹</m:t>
                          </m:r>
                        </m:e>
                      </m:acc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sym typeface="Symbol" pitchFamily="18" charset="2"/>
                        </a:rPr>
                        <m:t>(</m:t>
                      </m:r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sym typeface="Symbol" pitchFamily="18" charset="2"/>
                        </a:rPr>
                        <m:t>𝒒</m:t>
                      </m:r>
                      <m:r>
                        <a:rPr lang="en-US" altLang="en-US" sz="2800" b="1" i="1" baseline="-25000" dirty="0">
                          <a:solidFill>
                            <a:srgbClr val="FFFFFF"/>
                          </a:solidFill>
                          <a:latin typeface="Cambria Math"/>
                          <a:sym typeface="Symbol" pitchFamily="18" charset="2"/>
                        </a:rPr>
                        <m:t>𝟐</m:t>
                      </m:r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sym typeface="Symbol" pitchFamily="18" charset="2"/>
                        </a:rPr>
                        <m:t>, </m:t>
                      </m:r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cs typeface="Arial" charset="0"/>
                          <a:sym typeface="Symbol" pitchFamily="18" charset="2"/>
                        </a:rPr>
                        <m:t>𝒘</m:t>
                      </m:r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cs typeface="Arial" charset="0"/>
                          <a:sym typeface="Symbol" pitchFamily="18" charset="2"/>
                        </a:rPr>
                        <m:t>)  </m:t>
                      </m:r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cs typeface="Arial" charset="0"/>
                          <a:sym typeface="Symbol" pitchFamily="18" charset="2"/>
                        </a:rPr>
                        <m:t>𝑭</m:t>
                      </m:r>
                      <m:r>
                        <a:rPr lang="en-US" altLang="en-US" sz="2800" b="1" i="1" dirty="0">
                          <a:solidFill>
                            <a:srgbClr val="FFFFFF"/>
                          </a:solidFill>
                          <a:latin typeface="Cambria Math"/>
                          <a:cs typeface="Arial" charset="0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800" b="1" dirty="0">
                  <a:solidFill>
                    <a:srgbClr val="FFFFFF"/>
                  </a:solidFill>
                  <a:latin typeface="Arial" charset="0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2337" y="2819400"/>
                <a:ext cx="4901726" cy="5472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3614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Oval 4"/>
          <p:cNvSpPr>
            <a:spLocks noChangeArrowheads="1"/>
          </p:cNvSpPr>
          <p:nvPr/>
        </p:nvSpPr>
        <p:spPr bwMode="auto">
          <a:xfrm>
            <a:off x="1778000" y="25654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293" name="Line 5"/>
          <p:cNvSpPr>
            <a:spLocks noChangeShapeType="1"/>
          </p:cNvSpPr>
          <p:nvPr/>
        </p:nvSpPr>
        <p:spPr bwMode="auto">
          <a:xfrm>
            <a:off x="965200" y="3048000"/>
            <a:ext cx="6985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294" name="AutoShape 6"/>
          <p:cNvSpPr>
            <a:spLocks noChangeArrowheads="1"/>
          </p:cNvSpPr>
          <p:nvPr/>
        </p:nvSpPr>
        <p:spPr bwMode="auto">
          <a:xfrm>
            <a:off x="1739900" y="17526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295" name="Line 7"/>
          <p:cNvSpPr>
            <a:spLocks noChangeShapeType="1"/>
          </p:cNvSpPr>
          <p:nvPr/>
        </p:nvSpPr>
        <p:spPr bwMode="auto">
          <a:xfrm flipH="1">
            <a:off x="5041900" y="3505200"/>
            <a:ext cx="1016000" cy="8509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296" name="AutoShape 8"/>
          <p:cNvSpPr>
            <a:spLocks noChangeArrowheads="1"/>
          </p:cNvSpPr>
          <p:nvPr/>
        </p:nvSpPr>
        <p:spPr bwMode="auto">
          <a:xfrm>
            <a:off x="6400800" y="15748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297" name="Oval 9"/>
          <p:cNvSpPr>
            <a:spLocks noChangeArrowheads="1"/>
          </p:cNvSpPr>
          <p:nvPr/>
        </p:nvSpPr>
        <p:spPr bwMode="auto">
          <a:xfrm>
            <a:off x="3975100" y="8128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298" name="Oval 10"/>
          <p:cNvSpPr>
            <a:spLocks noChangeArrowheads="1"/>
          </p:cNvSpPr>
          <p:nvPr/>
        </p:nvSpPr>
        <p:spPr bwMode="auto">
          <a:xfrm>
            <a:off x="6362700" y="25908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299" name="Oval 11"/>
          <p:cNvSpPr>
            <a:spLocks noChangeArrowheads="1"/>
          </p:cNvSpPr>
          <p:nvPr/>
        </p:nvSpPr>
        <p:spPr bwMode="auto">
          <a:xfrm>
            <a:off x="3975100" y="4267200"/>
            <a:ext cx="1003300" cy="990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300" name="Line 12"/>
          <p:cNvSpPr>
            <a:spLocks noChangeShapeType="1"/>
          </p:cNvSpPr>
          <p:nvPr/>
        </p:nvSpPr>
        <p:spPr bwMode="auto">
          <a:xfrm flipH="1">
            <a:off x="5283200" y="3721100"/>
            <a:ext cx="1016000" cy="8509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301" name="Text Box 13"/>
          <p:cNvSpPr txBox="1">
            <a:spLocks noChangeArrowheads="1"/>
          </p:cNvSpPr>
          <p:nvPr/>
        </p:nvSpPr>
        <p:spPr bwMode="auto">
          <a:xfrm>
            <a:off x="1930400" y="1220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24302" name="Text Box 14"/>
          <p:cNvSpPr txBox="1">
            <a:spLocks noChangeArrowheads="1"/>
          </p:cNvSpPr>
          <p:nvPr/>
        </p:nvSpPr>
        <p:spPr bwMode="auto">
          <a:xfrm>
            <a:off x="5541963" y="15128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524303" name="Text Box 15"/>
          <p:cNvSpPr txBox="1">
            <a:spLocks noChangeArrowheads="1"/>
          </p:cNvSpPr>
          <p:nvPr/>
        </p:nvSpPr>
        <p:spPr bwMode="auto">
          <a:xfrm>
            <a:off x="5232400" y="33416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24304" name="Text Box 16"/>
          <p:cNvSpPr txBox="1">
            <a:spLocks noChangeArrowheads="1"/>
          </p:cNvSpPr>
          <p:nvPr/>
        </p:nvSpPr>
        <p:spPr bwMode="auto">
          <a:xfrm>
            <a:off x="3213100" y="34813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24305" name="Text Box 17"/>
          <p:cNvSpPr txBox="1">
            <a:spLocks noChangeArrowheads="1"/>
          </p:cNvSpPr>
          <p:nvPr/>
        </p:nvSpPr>
        <p:spPr bwMode="auto">
          <a:xfrm>
            <a:off x="3149600" y="21478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24306" name="Text Box 18"/>
          <p:cNvSpPr txBox="1">
            <a:spLocks noChangeArrowheads="1"/>
          </p:cNvSpPr>
          <p:nvPr/>
        </p:nvSpPr>
        <p:spPr bwMode="auto">
          <a:xfrm>
            <a:off x="5740400" y="40782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24307" name="Text Box 19"/>
          <p:cNvSpPr txBox="1">
            <a:spLocks noChangeArrowheads="1"/>
          </p:cNvSpPr>
          <p:nvPr/>
        </p:nvSpPr>
        <p:spPr bwMode="auto">
          <a:xfrm>
            <a:off x="6565900" y="10302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24308" name="Oval 20"/>
          <p:cNvSpPr>
            <a:spLocks noChangeArrowheads="1"/>
          </p:cNvSpPr>
          <p:nvPr/>
        </p:nvSpPr>
        <p:spPr bwMode="auto">
          <a:xfrm>
            <a:off x="6184900" y="24003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309" name="Oval 21"/>
          <p:cNvSpPr>
            <a:spLocks noChangeArrowheads="1"/>
          </p:cNvSpPr>
          <p:nvPr/>
        </p:nvSpPr>
        <p:spPr bwMode="auto">
          <a:xfrm>
            <a:off x="3797300" y="635000"/>
            <a:ext cx="1358900" cy="1371600"/>
          </a:xfrm>
          <a:prstGeom prst="ellipse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310" name="Line 22"/>
          <p:cNvSpPr>
            <a:spLocks noChangeShapeType="1"/>
          </p:cNvSpPr>
          <p:nvPr/>
        </p:nvSpPr>
        <p:spPr bwMode="auto">
          <a:xfrm flipH="1">
            <a:off x="2743200" y="1727200"/>
            <a:ext cx="1016000" cy="8509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2743200" y="3530600"/>
            <a:ext cx="1016000" cy="8509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>
            <a:off x="5232400" y="1727200"/>
            <a:ext cx="1016000" cy="8509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4318" name="Text Box 30"/>
          <p:cNvSpPr txBox="1">
            <a:spLocks noChangeArrowheads="1"/>
          </p:cNvSpPr>
          <p:nvPr/>
        </p:nvSpPr>
        <p:spPr bwMode="auto">
          <a:xfrm>
            <a:off x="1978025" y="27574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524319" name="Text Box 31"/>
          <p:cNvSpPr txBox="1">
            <a:spLocks noChangeArrowheads="1"/>
          </p:cNvSpPr>
          <p:nvPr/>
        </p:nvSpPr>
        <p:spPr bwMode="auto">
          <a:xfrm>
            <a:off x="4213225" y="10048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24320" name="Text Box 32"/>
          <p:cNvSpPr txBox="1">
            <a:spLocks noChangeArrowheads="1"/>
          </p:cNvSpPr>
          <p:nvPr/>
        </p:nvSpPr>
        <p:spPr bwMode="auto">
          <a:xfrm>
            <a:off x="6588125" y="27701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524321" name="Text Box 33"/>
          <p:cNvSpPr txBox="1">
            <a:spLocks noChangeArrowheads="1"/>
          </p:cNvSpPr>
          <p:nvPr/>
        </p:nvSpPr>
        <p:spPr bwMode="auto">
          <a:xfrm>
            <a:off x="4200525" y="445928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alt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24322" name="Text Box 34"/>
          <p:cNvSpPr txBox="1">
            <a:spLocks noChangeArrowheads="1"/>
          </p:cNvSpPr>
          <p:nvPr/>
        </p:nvSpPr>
        <p:spPr bwMode="auto">
          <a:xfrm>
            <a:off x="958850" y="5678488"/>
            <a:ext cx="744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2800" smtClean="0">
                <a:solidFill>
                  <a:srgbClr val="FFFF00"/>
                </a:solidFill>
                <a:latin typeface="Arial" charset="0"/>
                <a:cs typeface="Arial" charset="0"/>
                <a:sym typeface="Symbol" pitchFamily="18" charset="2"/>
              </a:rPr>
              <a:t>ε</a:t>
            </a:r>
            <a:r>
              <a:rPr lang="en-US" altLang="en-US" sz="2800" smtClean="0">
                <a:solidFill>
                  <a:srgbClr val="FFFF00"/>
                </a:solidFill>
                <a:latin typeface="Arial" charset="0"/>
              </a:rPr>
              <a:t> distinguishes accept from non-accept states</a:t>
            </a:r>
          </a:p>
        </p:txBody>
      </p:sp>
    </p:spTree>
    <p:extLst>
      <p:ext uri="{BB962C8B-B14F-4D97-AF65-F5344CB8AC3E}">
        <p14:creationId xmlns:p14="http://schemas.microsoft.com/office/powerpoint/2010/main" val="393519176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1239</Words>
  <Application>Microsoft Office PowerPoint</Application>
  <PresentationFormat>On-screen Show (4:3)</PresentationFormat>
  <Paragraphs>531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Default Design</vt:lpstr>
      <vt:lpstr>1_Default Design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MINIMIZING DFAs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DFA Minimization, intuition</vt:lpstr>
      <vt:lpstr>Let q_0  and q_4  are equivalent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prove that two DFAs  are Equivalent</vt:lpstr>
      <vt:lpstr>PowerPoint Presentation</vt:lpstr>
      <vt:lpstr>PowerPoint Presentation</vt:lpstr>
      <vt:lpstr>Minimization of DFA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IIITS</dc:creator>
  <cp:lastModifiedBy>Windows User</cp:lastModifiedBy>
  <cp:revision>49</cp:revision>
  <dcterms:created xsi:type="dcterms:W3CDTF">2006-08-16T00:00:00Z</dcterms:created>
  <dcterms:modified xsi:type="dcterms:W3CDTF">2023-01-13T11:46:53Z</dcterms:modified>
</cp:coreProperties>
</file>