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81" r:id="rId7"/>
    <p:sldId id="28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4" r:id="rId16"/>
    <p:sldId id="276" r:id="rId17"/>
    <p:sldId id="285" r:id="rId18"/>
    <p:sldId id="278" r:id="rId19"/>
    <p:sldId id="279" r:id="rId20"/>
    <p:sldId id="280" r:id="rId21"/>
    <p:sldId id="263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Non-regular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prove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(Observe the relation between m and n exists)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67000"/>
            <a:ext cx="4100513" cy="254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81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disprove: “every finite language is regular”.</a:t>
            </a:r>
          </a:p>
          <a:p>
            <a:endParaRPr lang="en-US" dirty="0" smtClean="0"/>
          </a:p>
          <a:p>
            <a:r>
              <a:rPr lang="en-US" dirty="0" smtClean="0"/>
              <a:t>Prove or disprove:  “every infinite language is nonregular”.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disprove: “every finite language is regular”.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True. We can build a NFA.</a:t>
            </a:r>
          </a:p>
          <a:p>
            <a:r>
              <a:rPr lang="en-US" dirty="0" smtClean="0"/>
              <a:t>Prove or disprove:  “every infinite language is nonregular”.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False.  Counter example is:  a*b*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union”.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False.  </a:t>
            </a:r>
          </a:p>
          <a:p>
            <a:r>
              <a:rPr lang="en-US" dirty="0" smtClean="0"/>
              <a:t>Counter example: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038600"/>
            <a:ext cx="6697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27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intersection”.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intersection”.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False.</a:t>
            </a:r>
          </a:p>
          <a:p>
            <a:r>
              <a:rPr lang="en-US" dirty="0" smtClean="0"/>
              <a:t>Counter example: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962400"/>
            <a:ext cx="5781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17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“nonregular languages are closed under complementation”.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“nonregular languages are closed under complementation”.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True.</a:t>
            </a:r>
          </a:p>
          <a:p>
            <a:r>
              <a:rPr lang="en-US" dirty="0" smtClean="0"/>
              <a:t>Proof: [by contradiction] using the fact that regular languages are closed under complementation.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Important Other way of showing that a language is </a:t>
            </a:r>
            <a:r>
              <a:rPr lang="en-US" dirty="0" err="1" smtClean="0"/>
              <a:t>nonregular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</a:t>
            </a:r>
            <a:r>
              <a:rPr lang="en-US" dirty="0" err="1" smtClean="0"/>
              <a:t>Myhill-Nerode</a:t>
            </a:r>
            <a:r>
              <a:rPr lang="en-US" dirty="0" smtClean="0"/>
              <a:t> Theorem</a:t>
            </a:r>
          </a:p>
          <a:p>
            <a:pPr lvl="1"/>
            <a:r>
              <a:rPr lang="en-US" dirty="0" smtClean="0"/>
              <a:t>DFA or NFA for a regular language must have finite number of states.</a:t>
            </a:r>
          </a:p>
          <a:p>
            <a:pPr lvl="1"/>
            <a:r>
              <a:rPr lang="en-US" dirty="0" smtClean="0"/>
              <a:t>If you show that infinite number of states are needed, then it is equivalent to showing that the language in </a:t>
            </a:r>
            <a:r>
              <a:rPr lang="en-US" dirty="0" err="1" smtClean="0"/>
              <a:t>nonregular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Apart from this, </a:t>
            </a:r>
            <a:r>
              <a:rPr lang="en-US" dirty="0" err="1" smtClean="0">
                <a:solidFill>
                  <a:schemeClr val="tx2"/>
                </a:solidFill>
              </a:rPr>
              <a:t>Myhill-Nerode</a:t>
            </a:r>
            <a:r>
              <a:rPr lang="en-US" dirty="0" smtClean="0">
                <a:solidFill>
                  <a:schemeClr val="tx2"/>
                </a:solidFill>
              </a:rPr>
              <a:t> theorem has one important application, viz., minimization of a DFA.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Myhill-Nerode</a:t>
            </a:r>
            <a:r>
              <a:rPr lang="en-US" dirty="0" smtClean="0"/>
              <a:t> Theorem is much more than the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Myhill-Nerode</a:t>
            </a:r>
            <a:r>
              <a:rPr lang="en-US" dirty="0" smtClean="0"/>
              <a:t> theorem can be used to show that a language is regular also. </a:t>
            </a:r>
            <a:r>
              <a:rPr lang="en-US" dirty="0" smtClean="0">
                <a:solidFill>
                  <a:schemeClr val="tx2"/>
                </a:solidFill>
              </a:rPr>
              <a:t>Of course it can be used to show that a language is </a:t>
            </a:r>
            <a:r>
              <a:rPr lang="en-US" dirty="0" err="1" smtClean="0">
                <a:solidFill>
                  <a:schemeClr val="tx2"/>
                </a:solidFill>
              </a:rPr>
              <a:t>nonregular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</a:p>
          <a:p>
            <a:pPr lvl="1"/>
            <a:r>
              <a:rPr lang="en-US" dirty="0" smtClean="0"/>
              <a:t>This gives a necessary and sufficient condition for a language being regular.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Note, the pumping lemma, on the </a:t>
            </a:r>
            <a:r>
              <a:rPr lang="en-US" dirty="0" err="1" smtClean="0">
                <a:solidFill>
                  <a:srgbClr val="FF0000"/>
                </a:solidFill>
              </a:rPr>
              <a:t>otherhand</a:t>
            </a:r>
            <a:r>
              <a:rPr lang="en-US" dirty="0" smtClean="0">
                <a:solidFill>
                  <a:srgbClr val="FF0000"/>
                </a:solidFill>
              </a:rPr>
              <a:t> can be used only to show that a language is </a:t>
            </a:r>
            <a:r>
              <a:rPr lang="en-US" dirty="0" err="1" smtClean="0">
                <a:solidFill>
                  <a:srgbClr val="FF0000"/>
                </a:solidFill>
              </a:rPr>
              <a:t>nonregular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Pumping lemma should not be used to show that a language is regular.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1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2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Reading Assignment – From </a:t>
            </a:r>
            <a:r>
              <a:rPr lang="en-US" dirty="0" err="1" smtClean="0">
                <a:solidFill>
                  <a:srgbClr val="FF0000"/>
                </a:solidFill>
              </a:rPr>
              <a:t>Sipser’s</a:t>
            </a:r>
            <a:r>
              <a:rPr lang="en-US" dirty="0" smtClean="0">
                <a:solidFill>
                  <a:srgbClr val="FF0000"/>
                </a:solidFill>
              </a:rPr>
              <a:t> book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99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7" y="4191000"/>
            <a:ext cx="846738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0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problems on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R Kamalkanth\Pictures\Screenshots\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7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50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DR Kamalkanth\Pictures\Screenshots\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8" y="457200"/>
            <a:ext cx="8856133" cy="543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0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regular language satisfies the pumping lemma property.</a:t>
            </a:r>
          </a:p>
          <a:p>
            <a:r>
              <a:rPr lang="en-US" dirty="0" smtClean="0"/>
              <a:t>If a language  “L” does not satisfy the pumping lemma property, then L is non-regular. </a:t>
            </a:r>
          </a:p>
          <a:p>
            <a:r>
              <a:rPr lang="en-US" dirty="0" smtClean="0"/>
              <a:t>Pumping lemma is used to prove that a language L is not regular (non-regular).</a:t>
            </a:r>
          </a:p>
          <a:p>
            <a:r>
              <a:rPr lang="en-US" dirty="0" smtClean="0"/>
              <a:t>If a Language L satisfies the pumping lemma property, L need not be regular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can not be used to prove that a language is Regular.</a:t>
            </a:r>
          </a:p>
          <a:p>
            <a:r>
              <a:rPr lang="en-US" dirty="0" smtClean="0"/>
              <a:t>Pumping lemma is used to prove that some of the languages are not regular.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R Kamalkanth\Pictures\Screenshots\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2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If you want to show that Pumping Lemma is true, then you have to show for all strings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,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IN" sz="2000" b="0" i="1" smtClean="0">
                        <a:latin typeface="Cambria Math"/>
                      </a:rPr>
                      <m:t>≥</m:t>
                    </m:r>
                    <m:r>
                      <a:rPr lang="en-I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s can be divided in to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𝑥𝑦𝑧</m:t>
                    </m:r>
                  </m:oMath>
                </a14:m>
                <a:r>
                  <a:rPr lang="en-US" sz="2000" dirty="0" smtClean="0"/>
                  <a:t>, satisfying the three conditions. Just showing it for one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is not enough.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Note, on the </a:t>
                </a:r>
                <a:r>
                  <a:rPr lang="en-US" sz="2000" dirty="0" err="1" smtClean="0"/>
                  <a:t>otherhand</a:t>
                </a:r>
                <a:r>
                  <a:rPr lang="en-US" sz="2000" dirty="0" smtClean="0"/>
                  <a:t>, to show that Pumping Lemma is false, you can choose just one string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whose length is at-least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but, now, for every division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in to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𝑥𝑦𝑧</m:t>
                    </m:r>
                  </m:oMath>
                </a14:m>
                <a:r>
                  <a:rPr lang="en-US" sz="2000" dirty="0" smtClean="0"/>
                  <a:t>, at-least one of the three conditions is not satisfied.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But, the serious mistake is, you have not learnt the moral.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Never use PL to show that a language is regular.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348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0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are all nonregular.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Can you prove for each of these that PL fails.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724025"/>
            <a:ext cx="80962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4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primes – a nonregular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be the pumping length.</a:t>
                </a:r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prime and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b="0" dirty="0" smtClean="0"/>
                  <a:t>, represents a prime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5171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6629400" cy="252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39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An easy way to show                 is nonregular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609600"/>
            <a:ext cx="156256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54292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26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611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Non-regular Language</vt:lpstr>
      <vt:lpstr>PowerPoint Presentation</vt:lpstr>
      <vt:lpstr>Some important Points</vt:lpstr>
      <vt:lpstr>PowerPoint Presentation</vt:lpstr>
      <vt:lpstr>Mistakes.</vt:lpstr>
      <vt:lpstr>Following are all nonregular.</vt:lpstr>
      <vt:lpstr>Set of primes – a nonregular language</vt:lpstr>
      <vt:lpstr>PowerPoint Presentation</vt:lpstr>
      <vt:lpstr>An easy way to show                 is nonregular</vt:lpstr>
      <vt:lpstr>Can you prove these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Important Other way of showing that a language is nonregular</vt:lpstr>
      <vt:lpstr>Myhill-Nerode Theorem is much more than the Pumping Lemma</vt:lpstr>
      <vt:lpstr>PowerPoint Presentation</vt:lpstr>
      <vt:lpstr>Some problems on Regular expressions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Non-regular Language</dc:title>
  <dc:creator>DR Kamalkanth</dc:creator>
  <cp:lastModifiedBy>DR Kamalkanth</cp:lastModifiedBy>
  <cp:revision>13</cp:revision>
  <dcterms:created xsi:type="dcterms:W3CDTF">2006-08-16T00:00:00Z</dcterms:created>
  <dcterms:modified xsi:type="dcterms:W3CDTF">2023-02-06T09:35:52Z</dcterms:modified>
</cp:coreProperties>
</file>