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4" r:id="rId29"/>
    <p:sldId id="303" r:id="rId30"/>
    <p:sldId id="304" r:id="rId31"/>
    <p:sldId id="283" r:id="rId32"/>
    <p:sldId id="285" r:id="rId33"/>
    <p:sldId id="286" r:id="rId34"/>
    <p:sldId id="287" r:id="rId35"/>
    <p:sldId id="288" r:id="rId36"/>
    <p:sldId id="302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5" r:id="rId50"/>
    <p:sldId id="30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709263-7FCF-49C7-AEEE-410F5EBA9C16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0"/>
            <p14:sldId id="274"/>
            <p14:sldId id="276"/>
            <p14:sldId id="277"/>
            <p14:sldId id="275"/>
            <p14:sldId id="278"/>
            <p14:sldId id="279"/>
            <p14:sldId id="280"/>
            <p14:sldId id="281"/>
            <p14:sldId id="282"/>
            <p14:sldId id="284"/>
            <p14:sldId id="303"/>
            <p14:sldId id="304"/>
            <p14:sldId id="283"/>
            <p14:sldId id="285"/>
            <p14:sldId id="286"/>
            <p14:sldId id="287"/>
            <p14:sldId id="288"/>
            <p14:sldId id="302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5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 Free Languages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Context Free Grammars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4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4009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39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4009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5029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66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69" y="3200400"/>
            <a:ext cx="4533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0080"/>
            <a:ext cx="3048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69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0874"/>
            <a:ext cx="8305800" cy="639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09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5133975" cy="432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1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5133975" cy="432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4947003"/>
            <a:ext cx="7934325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1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Can you find how  the following is true.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5133975" cy="432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4947003"/>
            <a:ext cx="7934325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43600"/>
            <a:ext cx="2369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85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0663"/>
            <a:ext cx="86868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92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005138"/>
            <a:ext cx="7296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8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Derivations are not unique.</a:t>
            </a:r>
          </a:p>
          <a:p>
            <a:endParaRPr lang="en-US" dirty="0"/>
          </a:p>
          <a:p>
            <a:r>
              <a:rPr lang="en-US" dirty="0" smtClean="0"/>
              <a:t>So, to bring uniqueness, we define two special type of derivations, viz., leftmost and rightmost.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600"/>
            <a:ext cx="55721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1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091935"/>
            <a:ext cx="8305800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the formal languages of computer science and linguistics, the </a:t>
            </a:r>
            <a:r>
              <a:rPr lang="en-US" b="1" dirty="0"/>
              <a:t>Chomsky hierarchy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is a  </a:t>
            </a:r>
            <a:r>
              <a:rPr lang="en-US" b="1" dirty="0"/>
              <a:t>hierarchy</a:t>
            </a:r>
            <a:r>
              <a:rPr lang="en-US" dirty="0"/>
              <a:t> of classes of formal grammars. This </a:t>
            </a:r>
            <a:r>
              <a:rPr lang="en-US" b="1" dirty="0"/>
              <a:t>hierarchy</a:t>
            </a:r>
            <a:r>
              <a:rPr lang="en-US" dirty="0"/>
              <a:t> of grammars was described by Noam </a:t>
            </a:r>
            <a:r>
              <a:rPr lang="en-US" b="1" dirty="0"/>
              <a:t>Chomsky</a:t>
            </a:r>
            <a:r>
              <a:rPr lang="en-US" dirty="0"/>
              <a:t> in 1956.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5953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" y="0"/>
            <a:ext cx="389006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89" y="3505200"/>
            <a:ext cx="874395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89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" y="0"/>
            <a:ext cx="389006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8105775" cy="257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3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528763"/>
            <a:ext cx="77247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48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"/>
            <a:ext cx="3695700" cy="1995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8516"/>
            <a:ext cx="30480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1" y="2209800"/>
            <a:ext cx="5191125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2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proof has two parts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⇐</m:t>
                    </m:r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"/>
            <a:ext cx="3695700" cy="1995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8516"/>
            <a:ext cx="30480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1" y="2209800"/>
            <a:ext cx="5191125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91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proof has two parts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⇐</m:t>
                    </m:r>
                  </m:oMath>
                </a14:m>
                <a:r>
                  <a:rPr lang="en-US" dirty="0" smtClean="0"/>
                  <a:t> )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𝑝𝑎𝑙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𝑝𝑎𝑙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"/>
            <a:ext cx="3695700" cy="1995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8516"/>
            <a:ext cx="30480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1" y="2209800"/>
            <a:ext cx="5191125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631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4648200" cy="1143000"/>
              </a:xfrm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pPr marL="971550" marR="0" lvl="1" indent="-51435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𝑤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𝐿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𝐺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𝑝𝑎𝑙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  <a:b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4648200" cy="1143000"/>
              </a:xfr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Proof [ by induction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]: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sz="2400" dirty="0" smtClean="0"/>
                  <a:t>Note,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𝑤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𝐿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𝑝𝑎𝑙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)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is same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24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Note,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/>
                          </a:rPr>
                          <m:t>𝑤</m:t>
                        </m:r>
                        <m:r>
                          <a:rPr lang="en-IN" sz="24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means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 smtClean="0"/>
                  <a:t> begins and ends with the same character.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6200"/>
            <a:ext cx="2933700" cy="1583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362200"/>
            <a:ext cx="7953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69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7953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082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7953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80648"/>
            <a:ext cx="7800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66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7953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80648"/>
            <a:ext cx="7800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6648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2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2091"/>
            <a:ext cx="8187466" cy="54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62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7953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80648"/>
            <a:ext cx="7800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6648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5638800"/>
                <a:ext cx="4572000" cy="9447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This completes our proof for : 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𝑝𝑎𝑙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638800"/>
                <a:ext cx="4572000" cy="944746"/>
              </a:xfrm>
              <a:prstGeom prst="rect">
                <a:avLst/>
              </a:prstGeom>
              <a:blipFill rotWithShape="1">
                <a:blip r:embed="rId5"/>
                <a:stretch>
                  <a:fillRect l="-1200" t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44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𝑝𝑎𝑙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[by induction on number of steps in the derivation]: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Assume for n steps it is true.</a:t>
            </a:r>
          </a:p>
          <a:p>
            <a:r>
              <a:rPr lang="en-US" sz="2000" dirty="0" smtClean="0"/>
              <a:t>Then, show for (n+1) steps it must be true.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2952750"/>
            <a:ext cx="77628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01353"/>
            <a:ext cx="14859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332207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as an exercise.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72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60864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808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60864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9" y="5287384"/>
            <a:ext cx="5267325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9" y="1752600"/>
            <a:ext cx="3714667" cy="3128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83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60864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33625"/>
            <a:ext cx="78867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08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Is this sentential form left-sentential?    Or 	right-sentential?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9" y="3604036"/>
            <a:ext cx="5267325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9" y="209682"/>
            <a:ext cx="3714667" cy="3128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0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Is this sentential form left-sentential?    Or 	right-sentential?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It is a sentential form. But neither left nor right.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9" y="3604036"/>
            <a:ext cx="5267325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9" y="209682"/>
            <a:ext cx="3714667" cy="3128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71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77533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486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Note, the given grammar is not a regular grammar (even-though it generates a regular language).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96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you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𝑎𝑆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280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you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𝑎𝑆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Answer:  All strings.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52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homsky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38200"/>
            <a:ext cx="89408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40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you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𝑎𝑏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118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you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𝑎𝑏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1676400"/>
                <a:ext cx="3810000" cy="6463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Recall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𝑎𝑆𝑏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 generates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≥0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676400"/>
                <a:ext cx="3810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278" t="-4673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830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you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𝑎𝑏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1676400"/>
                <a:ext cx="3810000" cy="6463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Recall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𝑎𝑆𝑏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 generates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≥0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676400"/>
                <a:ext cx="3810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278" t="-4673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1242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we get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≥1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24200"/>
                <a:ext cx="5334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29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747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you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𝑎𝑏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1676400"/>
                <a:ext cx="3810000" cy="6463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Recall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𝑎𝑆𝑏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 generates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≥0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676400"/>
                <a:ext cx="3810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278" t="-4673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1242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we get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≥1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24200"/>
                <a:ext cx="5334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29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3886200"/>
                <a:ext cx="6248400" cy="147732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The answer: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k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 err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err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i="1" dirty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≥1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86200"/>
                <a:ext cx="6248400" cy="1477328"/>
              </a:xfrm>
              <a:prstGeom prst="rect">
                <a:avLst/>
              </a:prstGeom>
              <a:blipFill rotWithShape="1">
                <a:blip r:embed="rId6"/>
                <a:stretch>
                  <a:fillRect l="-877" t="-2058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499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you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r>
                        <a:rPr lang="en-US" sz="2400" b="0" i="1" smtClean="0">
                          <a:latin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</a:rPr>
                        <m:t>𝑆𝑆</m:t>
                      </m:r>
                      <m:r>
                        <a:rPr lang="en-US" sz="2400" b="0" i="1" smtClean="0">
                          <a:latin typeface="Cambria Math"/>
                        </a:rPr>
                        <m:t> |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[ ]</m:t>
                      </m:r>
                      <m:r>
                        <a:rPr lang="en-IN" sz="2400" b="0" i="0" smtClean="0">
                          <a:latin typeface="Cambria Math"/>
                        </a:rPr>
                        <m:t>|( 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88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you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r>
                        <a:rPr lang="en-US" sz="2400" b="0" i="1" smtClean="0">
                          <a:latin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</a:rPr>
                        <m:t>𝑆𝑆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[ ]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Set of all balanced parentheses with alphabet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}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524000"/>
            <a:ext cx="3429000" cy="7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8803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you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𝑎𝐵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𝑏𝐴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𝑎𝐵𝐵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𝑎𝑆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𝑏𝐴𝐴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74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you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𝑎𝐵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𝑏𝐴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𝑎𝐵𝐵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𝑎𝑆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𝑏𝐴𝐴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Produces strings with equal number of a’s and b’s.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32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you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𝑆𝑎𝑆𝑏𝑆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𝑆𝑏𝑆𝑎𝑆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62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you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𝑆𝑎𝑆𝑏𝑆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𝑆𝑏𝑆𝑎𝑆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Produces strings with equal number of a’s and b’s.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With one difference than the previous CFG.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What is it?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5800" y="5105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2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production rules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chomsky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9310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85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you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𝑆𝑎𝑆𝑏𝑆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𝑆𝑏𝑆𝑎𝑆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Produces strings with equal number of a’s and b’s.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With one difference than the previous CFG.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What is it?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43528"/>
              </p:ext>
            </p:extLst>
          </p:nvPr>
        </p:nvGraphicFramePr>
        <p:xfrm>
          <a:off x="990600" y="502920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81600"/>
            <a:ext cx="20859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217659"/>
            <a:ext cx="2809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3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grammar generates sentences (strings) in 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0688"/>
            <a:ext cx="75152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40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92" y="1524000"/>
            <a:ext cx="7505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71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09625"/>
            <a:ext cx="76581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24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chomsky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9310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6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836</Words>
  <Application>Microsoft Office PowerPoint</Application>
  <PresentationFormat>On-screen Show (4:3)</PresentationFormat>
  <Paragraphs>142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Context Free Languages </vt:lpstr>
      <vt:lpstr>PowerPoint Presentation</vt:lpstr>
      <vt:lpstr>Chomsky Hierarchy</vt:lpstr>
      <vt:lpstr>PowerPoint Presentation</vt:lpstr>
      <vt:lpstr>How production rules look like</vt:lpstr>
      <vt:lpstr>A grammar generates sentences (strings) in a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Palindromes</vt:lpstr>
      <vt:lpstr>Derivation</vt:lpstr>
      <vt:lpstr>PowerPoint Presentation</vt:lpstr>
      <vt:lpstr>PowerPoint Presentation</vt:lpstr>
      <vt:lpstr>PowerPoint Presentation</vt:lpstr>
      <vt:lpstr>PowerPoint Presentation</vt:lpstr>
      <vt:lpstr>CFL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(w=w^R )⇒w∈L(G_pal) </vt:lpstr>
      <vt:lpstr>PowerPoint Presentation</vt:lpstr>
      <vt:lpstr>PowerPoint Presentation</vt:lpstr>
      <vt:lpstr>PowerPoint Presentation</vt:lpstr>
      <vt:lpstr>PowerPoint Presentation</vt:lpstr>
      <vt:lpstr>w∈L(G_pal) ⇒(w=w^R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you find L(G)?</vt:lpstr>
      <vt:lpstr>Can you find L(G)?</vt:lpstr>
      <vt:lpstr>Can you find L(G)?</vt:lpstr>
      <vt:lpstr>Can you find L(G)?</vt:lpstr>
      <vt:lpstr>Can you find L(G)?</vt:lpstr>
      <vt:lpstr>Can you find L(G)?</vt:lpstr>
      <vt:lpstr>Can you find L(G)?</vt:lpstr>
      <vt:lpstr>Can you find L(G)?</vt:lpstr>
      <vt:lpstr>Can you find L(G)?</vt:lpstr>
      <vt:lpstr>Can you find L(G)?</vt:lpstr>
      <vt:lpstr>Can you find L(G)?</vt:lpstr>
      <vt:lpstr>Can you find L(G)?</vt:lpstr>
      <vt:lpstr>Can you find L(G)?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Free Languages</dc:title>
  <dc:creator>IIITS</dc:creator>
  <cp:lastModifiedBy>IIITS</cp:lastModifiedBy>
  <cp:revision>29</cp:revision>
  <dcterms:created xsi:type="dcterms:W3CDTF">2006-08-16T00:00:00Z</dcterms:created>
  <dcterms:modified xsi:type="dcterms:W3CDTF">2021-02-09T09:15:44Z</dcterms:modified>
</cp:coreProperties>
</file>