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ora"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Ubuntu" panose="020B0504030602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7.fntdata"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6.fntdata" /><Relationship Id="rId38" Type="http://schemas.openxmlformats.org/officeDocument/2006/relationships/font" Target="fonts/font11.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2.fntdata"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5.fntdata" /><Relationship Id="rId37" Type="http://schemas.openxmlformats.org/officeDocument/2006/relationships/font" Target="fonts/font10.fntdata"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1.fntdata" /><Relationship Id="rId36"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font" Target="fonts/font3.fntdata" /><Relationship Id="rId35" Type="http://schemas.openxmlformats.org/officeDocument/2006/relationships/font" Target="fonts/font8.fntdata" /><Relationship Id="rId43"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a8aab82d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a8aab82d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a8aab82da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a8aab82da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a8aab82da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a8aab82da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a8aab82da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a8aab82d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a8aab82da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a8aab82d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a8aab82da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a8aab82da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a8aab82da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a8aab82da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a8aab82da_3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a8aab82da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a8aab82da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a8aab82da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a8aab82da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a8aab82da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a8aab82da_3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a8aab82da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a8aab82da_3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a8aab82da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a8aab82da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a8aab82da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a8aab82da_3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a8aab82da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a8aab82da_1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a8aab82da_1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a8aab82da_1_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fa8aab82da_1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a8aab82da_3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a8aab82da_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a8aab82da_1_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a8aab82da_1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a8aab82da_1_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a8aab82da_1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a8aab82da_1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a8aab82da_1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a8aab82da_1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a8aab82da_1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a8aab82da_3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a8aab82da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a8aab82da_1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a8aab82da_1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a8aab82da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a8aab82da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86024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u="sng">
                <a:latin typeface="Ubuntu"/>
                <a:ea typeface="Ubuntu"/>
                <a:cs typeface="Ubuntu"/>
                <a:sym typeface="Ubuntu"/>
              </a:rPr>
              <a:t>OOPL PROJECT </a:t>
            </a:r>
            <a:endParaRPr sz="3000" u="sng">
              <a:latin typeface="Ubuntu"/>
              <a:ea typeface="Ubuntu"/>
              <a:cs typeface="Ubuntu"/>
              <a:sym typeface="Ubuntu"/>
            </a:endParaRPr>
          </a:p>
        </p:txBody>
      </p:sp>
      <p:sp>
        <p:nvSpPr>
          <p:cNvPr id="86" name="Google Shape;86;p13"/>
          <p:cNvSpPr txBox="1">
            <a:spLocks noGrp="1"/>
          </p:cNvSpPr>
          <p:nvPr>
            <p:ph type="subTitle" idx="1"/>
          </p:nvPr>
        </p:nvSpPr>
        <p:spPr>
          <a:xfrm>
            <a:off x="4319850" y="2802900"/>
            <a:ext cx="5691000" cy="23406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                                                                                  </a:t>
            </a:r>
            <a:r>
              <a:rPr lang="en" b="1"/>
              <a:t>   </a:t>
            </a:r>
            <a:r>
              <a:rPr lang="en"/>
              <a:t>                            </a:t>
            </a:r>
            <a:endParaRPr/>
          </a:p>
          <a:p>
            <a:pPr marL="0" lvl="0" indent="0" algn="ctr" rtl="0">
              <a:spcBef>
                <a:spcPts val="0"/>
              </a:spcBef>
              <a:spcAft>
                <a:spcPts val="0"/>
              </a:spcAft>
              <a:buNone/>
            </a:pPr>
            <a:r>
              <a:rPr lang="en" u="sng"/>
              <a:t> </a:t>
            </a:r>
            <a:r>
              <a:rPr lang="en" sz="2902" b="1" u="sng"/>
              <a:t>SUBMITTED BY:-</a:t>
            </a:r>
            <a:endParaRPr sz="2902" b="1" u="sng"/>
          </a:p>
          <a:p>
            <a:pPr marL="0" lvl="0" indent="0" algn="ctr" rtl="0">
              <a:spcBef>
                <a:spcPts val="0"/>
              </a:spcBef>
              <a:spcAft>
                <a:spcPts val="0"/>
              </a:spcAft>
              <a:buNone/>
            </a:pPr>
            <a:endParaRPr/>
          </a:p>
          <a:p>
            <a:pPr marL="0" lvl="0" indent="0" algn="ctr" rtl="0">
              <a:spcBef>
                <a:spcPts val="0"/>
              </a:spcBef>
              <a:spcAft>
                <a:spcPts val="0"/>
              </a:spcAft>
              <a:buNone/>
            </a:pPr>
            <a:r>
              <a:rPr lang="en" sz="2000" b="1"/>
              <a:t>HARSHIT SINGH</a:t>
            </a:r>
            <a:r>
              <a:rPr lang="en" sz="2000"/>
              <a:t> (2020BCS-039)</a:t>
            </a:r>
            <a:endParaRPr sz="2000"/>
          </a:p>
          <a:p>
            <a:pPr marL="0" lvl="0" indent="0" algn="ctr" rtl="0">
              <a:lnSpc>
                <a:spcPct val="115000"/>
              </a:lnSpc>
              <a:spcBef>
                <a:spcPts val="1200"/>
              </a:spcBef>
              <a:spcAft>
                <a:spcPts val="0"/>
              </a:spcAft>
              <a:buNone/>
            </a:pPr>
            <a:r>
              <a:rPr lang="en" sz="2000" b="1"/>
              <a:t>KARTIK SINGH</a:t>
            </a:r>
            <a:r>
              <a:rPr lang="en" sz="2000"/>
              <a:t> (2020BCS-045)</a:t>
            </a:r>
            <a:endParaRPr sz="2000"/>
          </a:p>
          <a:p>
            <a:pPr marL="0" lvl="0" indent="0" algn="ctr" rtl="0">
              <a:lnSpc>
                <a:spcPct val="115000"/>
              </a:lnSpc>
              <a:spcBef>
                <a:spcPts val="1200"/>
              </a:spcBef>
              <a:spcAft>
                <a:spcPts val="0"/>
              </a:spcAft>
              <a:buNone/>
            </a:pPr>
            <a:r>
              <a:rPr lang="en" sz="2000" b="1"/>
              <a:t>LAKSHYA GUPTA</a:t>
            </a:r>
            <a:r>
              <a:rPr lang="en" sz="2000"/>
              <a:t> (2020BCS-049)</a:t>
            </a:r>
            <a:endParaRPr sz="2000"/>
          </a:p>
          <a:p>
            <a:pPr marL="0" lvl="0" indent="0" algn="ctr" rtl="0">
              <a:lnSpc>
                <a:spcPct val="115000"/>
              </a:lnSpc>
              <a:spcBef>
                <a:spcPts val="1200"/>
              </a:spcBef>
              <a:spcAft>
                <a:spcPts val="0"/>
              </a:spcAft>
              <a:buNone/>
            </a:pPr>
            <a:r>
              <a:rPr lang="en" sz="2000" b="1"/>
              <a:t>SAMMYAK HEMANT GADEKAR</a:t>
            </a:r>
            <a:r>
              <a:rPr lang="en" sz="2000"/>
              <a:t> (2020BCS-066)</a:t>
            </a:r>
            <a:endParaRPr sz="2000"/>
          </a:p>
          <a:p>
            <a:pPr marL="0" lvl="0" indent="0" algn="ctr" rtl="0">
              <a:lnSpc>
                <a:spcPct val="115000"/>
              </a:lnSpc>
              <a:spcBef>
                <a:spcPts val="1200"/>
              </a:spcBef>
              <a:spcAft>
                <a:spcPts val="0"/>
              </a:spcAft>
              <a:buNone/>
            </a:pPr>
            <a:r>
              <a:rPr lang="en" sz="2000" b="1"/>
              <a:t>ANISH KUMAR THAKUR</a:t>
            </a:r>
            <a:r>
              <a:rPr lang="en" sz="2000"/>
              <a:t> (2020BCS-076)</a:t>
            </a:r>
            <a:endParaRPr sz="2000"/>
          </a:p>
          <a:p>
            <a:pPr marL="0" lvl="0" indent="0" algn="l" rtl="0">
              <a:spcBef>
                <a:spcPts val="1200"/>
              </a:spcBef>
              <a:spcAft>
                <a:spcPts val="0"/>
              </a:spcAft>
              <a:buNone/>
            </a:pPr>
            <a:endParaRPr/>
          </a:p>
        </p:txBody>
      </p:sp>
      <p:pic>
        <p:nvPicPr>
          <p:cNvPr id="87" name="Google Shape;87;p13"/>
          <p:cNvPicPr preferRelativeResize="0"/>
          <p:nvPr/>
        </p:nvPicPr>
        <p:blipFill>
          <a:blip r:embed="rId3">
            <a:alphaModFix/>
          </a:blip>
          <a:stretch>
            <a:fillRect/>
          </a:stretch>
        </p:blipFill>
        <p:spPr>
          <a:xfrm>
            <a:off x="4104138" y="1875923"/>
            <a:ext cx="935719" cy="1253050"/>
          </a:xfrm>
          <a:prstGeom prst="rect">
            <a:avLst/>
          </a:prstGeom>
          <a:noFill/>
          <a:ln>
            <a:noFill/>
          </a:ln>
        </p:spPr>
      </p:pic>
      <p:sp>
        <p:nvSpPr>
          <p:cNvPr id="88" name="Google Shape;88;p13"/>
          <p:cNvSpPr txBox="1"/>
          <p:nvPr/>
        </p:nvSpPr>
        <p:spPr>
          <a:xfrm>
            <a:off x="280300" y="3699950"/>
            <a:ext cx="3055200" cy="7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b="1" u="sng">
                <a:solidFill>
                  <a:schemeClr val="lt1"/>
                </a:solidFill>
                <a:latin typeface="Roboto"/>
                <a:ea typeface="Roboto"/>
                <a:cs typeface="Roboto"/>
                <a:sym typeface="Roboto"/>
              </a:rPr>
              <a:t>SUBMITTED TO:- </a:t>
            </a:r>
            <a:endParaRPr sz="1550" b="1" u="sng">
              <a:solidFill>
                <a:schemeClr val="lt1"/>
              </a:solidFill>
              <a:latin typeface="Roboto"/>
              <a:ea typeface="Roboto"/>
              <a:cs typeface="Roboto"/>
              <a:sym typeface="Roboto"/>
            </a:endParaRPr>
          </a:p>
          <a:p>
            <a:pPr marL="0" lvl="0" indent="0" algn="l" rtl="0">
              <a:spcBef>
                <a:spcPts val="0"/>
              </a:spcBef>
              <a:spcAft>
                <a:spcPts val="0"/>
              </a:spcAft>
              <a:buNone/>
            </a:pPr>
            <a:r>
              <a:rPr lang="en" sz="2100" b="1">
                <a:solidFill>
                  <a:schemeClr val="lt1"/>
                </a:solidFill>
                <a:latin typeface="Lora"/>
                <a:ea typeface="Lora"/>
                <a:cs typeface="Lora"/>
                <a:sym typeface="Lora"/>
              </a:rPr>
              <a:t>Dr. VINAL PATEL </a:t>
            </a:r>
            <a:endParaRPr>
              <a:latin typeface="Roboto"/>
              <a:ea typeface="Roboto"/>
              <a:cs typeface="Roboto"/>
              <a:sym typeface="Roboto"/>
            </a:endParaRPr>
          </a:p>
        </p:txBody>
      </p:sp>
      <p:sp>
        <p:nvSpPr>
          <p:cNvPr id="89" name="Google Shape;89;p13"/>
          <p:cNvSpPr txBox="1"/>
          <p:nvPr/>
        </p:nvSpPr>
        <p:spPr>
          <a:xfrm>
            <a:off x="278250" y="329600"/>
            <a:ext cx="8587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ABV-INDIAN INSTITUTE OF INFORMATION TECHNOLOGY AND MANAGEMENT, GWALIOR</a:t>
            </a:r>
            <a:endParaRPr sz="1600" b="1">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7" name="Google Shape;147;p22"/>
          <p:cNvSpPr txBox="1">
            <a:spLocks noGrp="1"/>
          </p:cNvSpPr>
          <p:nvPr>
            <p:ph type="subTitle" idx="1"/>
          </p:nvPr>
        </p:nvSpPr>
        <p:spPr>
          <a:xfrm>
            <a:off x="177288" y="25103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Main Page </a:t>
            </a:r>
            <a:endParaRPr/>
          </a:p>
        </p:txBody>
      </p:sp>
      <p:pic>
        <p:nvPicPr>
          <p:cNvPr id="148" name="Google Shape;148;p22"/>
          <p:cNvPicPr preferRelativeResize="0"/>
          <p:nvPr/>
        </p:nvPicPr>
        <p:blipFill rotWithShape="1">
          <a:blip r:embed="rId3">
            <a:alphaModFix/>
          </a:blip>
          <a:srcRect l="9151" t="-1452" r="1474" b="18917"/>
          <a:stretch/>
        </p:blipFill>
        <p:spPr>
          <a:xfrm>
            <a:off x="415000" y="920250"/>
            <a:ext cx="7746701" cy="402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54" name="Google Shape;154;p23"/>
          <p:cNvSpPr txBox="1">
            <a:spLocks noGrp="1"/>
          </p:cNvSpPr>
          <p:nvPr>
            <p:ph type="subTitle" idx="1"/>
          </p:nvPr>
        </p:nvSpPr>
        <p:spPr>
          <a:xfrm>
            <a:off x="321438" y="4774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Searching User</a:t>
            </a:r>
            <a:endParaRPr/>
          </a:p>
        </p:txBody>
      </p:sp>
      <p:pic>
        <p:nvPicPr>
          <p:cNvPr id="155" name="Google Shape;155;p23"/>
          <p:cNvPicPr preferRelativeResize="0"/>
          <p:nvPr/>
        </p:nvPicPr>
        <p:blipFill rotWithShape="1">
          <a:blip r:embed="rId3">
            <a:alphaModFix/>
          </a:blip>
          <a:srcRect l="6803" t="-4546" b="24070"/>
          <a:stretch/>
        </p:blipFill>
        <p:spPr>
          <a:xfrm>
            <a:off x="465325" y="970550"/>
            <a:ext cx="8078227" cy="3923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120225" y="1527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To View Own Account</a:t>
            </a:r>
            <a:endParaRPr sz="2500"/>
          </a:p>
        </p:txBody>
      </p:sp>
      <p:pic>
        <p:nvPicPr>
          <p:cNvPr id="161" name="Google Shape;161;p24"/>
          <p:cNvPicPr preferRelativeResize="0"/>
          <p:nvPr/>
        </p:nvPicPr>
        <p:blipFill rotWithShape="1">
          <a:blip r:embed="rId3">
            <a:alphaModFix/>
          </a:blip>
          <a:srcRect l="5140" t="7312" r="6994" b="15306"/>
          <a:stretch/>
        </p:blipFill>
        <p:spPr>
          <a:xfrm>
            <a:off x="545450" y="1194700"/>
            <a:ext cx="7616227" cy="3772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7" name="Google Shape;167;p25"/>
          <p:cNvSpPr txBox="1">
            <a:spLocks noGrp="1"/>
          </p:cNvSpPr>
          <p:nvPr>
            <p:ph type="subTitle" idx="1"/>
          </p:nvPr>
        </p:nvSpPr>
        <p:spPr>
          <a:xfrm>
            <a:off x="157938" y="3516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Following   </a:t>
            </a:r>
            <a:endParaRPr/>
          </a:p>
        </p:txBody>
      </p:sp>
      <p:pic>
        <p:nvPicPr>
          <p:cNvPr id="168" name="Google Shape;168;p25"/>
          <p:cNvPicPr preferRelativeResize="0"/>
          <p:nvPr/>
        </p:nvPicPr>
        <p:blipFill rotWithShape="1">
          <a:blip r:embed="rId3">
            <a:alphaModFix/>
          </a:blip>
          <a:srcRect l="6301" t="-2748" r="2640" b="20470"/>
          <a:stretch/>
        </p:blipFill>
        <p:spPr>
          <a:xfrm>
            <a:off x="394550" y="926538"/>
            <a:ext cx="7892899" cy="4011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74" name="Google Shape;174;p26"/>
          <p:cNvSpPr txBox="1">
            <a:spLocks noGrp="1"/>
          </p:cNvSpPr>
          <p:nvPr>
            <p:ph type="subTitle" idx="1"/>
          </p:nvPr>
        </p:nvSpPr>
        <p:spPr>
          <a:xfrm>
            <a:off x="1497988" y="19781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175" name="Google Shape;175;p26"/>
          <p:cNvPicPr preferRelativeResize="0"/>
          <p:nvPr/>
        </p:nvPicPr>
        <p:blipFill rotWithShape="1">
          <a:blip r:embed="rId3">
            <a:alphaModFix/>
          </a:blip>
          <a:srcRect l="4648" t="8951" r="493" b="13875"/>
          <a:stretch/>
        </p:blipFill>
        <p:spPr>
          <a:xfrm>
            <a:off x="640425" y="570400"/>
            <a:ext cx="8222102" cy="376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81" name="Google Shape;181;p27"/>
          <p:cNvSpPr txBox="1">
            <a:spLocks noGrp="1"/>
          </p:cNvSpPr>
          <p:nvPr>
            <p:ph type="subTitle" idx="1"/>
          </p:nvPr>
        </p:nvSpPr>
        <p:spPr>
          <a:xfrm>
            <a:off x="170488" y="15043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Messaging (Sending &amp; Receiving )</a:t>
            </a:r>
            <a:endParaRPr/>
          </a:p>
        </p:txBody>
      </p:sp>
      <p:pic>
        <p:nvPicPr>
          <p:cNvPr id="182" name="Google Shape;182;p27"/>
          <p:cNvPicPr preferRelativeResize="0"/>
          <p:nvPr/>
        </p:nvPicPr>
        <p:blipFill rotWithShape="1">
          <a:blip r:embed="rId3">
            <a:alphaModFix/>
          </a:blip>
          <a:srcRect l="7274" t="4986" r="4658" b="10923"/>
          <a:stretch/>
        </p:blipFill>
        <p:spPr>
          <a:xfrm>
            <a:off x="598100" y="754550"/>
            <a:ext cx="7927800" cy="4099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88" name="Google Shape;188;p28"/>
          <p:cNvSpPr txBox="1">
            <a:spLocks noGrp="1"/>
          </p:cNvSpPr>
          <p:nvPr>
            <p:ph type="subTitle" idx="1"/>
          </p:nvPr>
        </p:nvSpPr>
        <p:spPr>
          <a:xfrm>
            <a:off x="145363" y="5151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Sending Message</a:t>
            </a:r>
            <a:endParaRPr/>
          </a:p>
        </p:txBody>
      </p:sp>
      <p:pic>
        <p:nvPicPr>
          <p:cNvPr id="189" name="Google Shape;189;p28"/>
          <p:cNvPicPr preferRelativeResize="0"/>
          <p:nvPr/>
        </p:nvPicPr>
        <p:blipFill rotWithShape="1">
          <a:blip r:embed="rId3">
            <a:alphaModFix/>
          </a:blip>
          <a:srcRect l="4154" t="7571" r="986" b="15558"/>
          <a:stretch/>
        </p:blipFill>
        <p:spPr>
          <a:xfrm>
            <a:off x="396900" y="1182125"/>
            <a:ext cx="8222102" cy="3747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95" name="Google Shape;195;p29"/>
          <p:cNvSpPr txBox="1">
            <a:spLocks noGrp="1"/>
          </p:cNvSpPr>
          <p:nvPr>
            <p:ph type="subTitle" idx="1"/>
          </p:nvPr>
        </p:nvSpPr>
        <p:spPr>
          <a:xfrm>
            <a:off x="220813" y="21333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Changing Password</a:t>
            </a:r>
            <a:endParaRPr/>
          </a:p>
        </p:txBody>
      </p:sp>
      <p:pic>
        <p:nvPicPr>
          <p:cNvPr id="196" name="Google Shape;196;p29"/>
          <p:cNvPicPr preferRelativeResize="0"/>
          <p:nvPr/>
        </p:nvPicPr>
        <p:blipFill rotWithShape="1">
          <a:blip r:embed="rId3">
            <a:alphaModFix/>
          </a:blip>
          <a:srcRect l="6407" t="5248" r="2575" b="11181"/>
          <a:stretch/>
        </p:blipFill>
        <p:spPr>
          <a:xfrm>
            <a:off x="627200" y="955775"/>
            <a:ext cx="7889602" cy="4074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02" name="Google Shape;202;p3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203" name="Google Shape;203;p30"/>
          <p:cNvPicPr preferRelativeResize="0"/>
          <p:nvPr/>
        </p:nvPicPr>
        <p:blipFill rotWithShape="1">
          <a:blip r:embed="rId3">
            <a:alphaModFix/>
          </a:blip>
          <a:srcRect l="6138" t="8578" b="12425"/>
          <a:stretch/>
        </p:blipFill>
        <p:spPr>
          <a:xfrm>
            <a:off x="528075" y="580400"/>
            <a:ext cx="8328101" cy="3942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09" name="Google Shape;209;p31"/>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210" name="Google Shape;210;p31"/>
          <p:cNvPicPr preferRelativeResize="0"/>
          <p:nvPr/>
        </p:nvPicPr>
        <p:blipFill rotWithShape="1">
          <a:blip r:embed="rId3">
            <a:alphaModFix/>
          </a:blip>
          <a:srcRect l="4151" t="5666" r="2764" b="10392"/>
          <a:stretch/>
        </p:blipFill>
        <p:spPr>
          <a:xfrm>
            <a:off x="598100" y="410275"/>
            <a:ext cx="8067802" cy="409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1426100" y="190797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u="sng">
                <a:latin typeface="Ubuntu"/>
                <a:ea typeface="Ubuntu"/>
                <a:cs typeface="Ubuntu"/>
                <a:sym typeface="Ubuntu"/>
              </a:rPr>
              <a:t>STUDENT-GRAM</a:t>
            </a:r>
            <a:endParaRPr b="1" u="sng">
              <a:latin typeface="Ubuntu"/>
              <a:ea typeface="Ubuntu"/>
              <a:cs typeface="Ubuntu"/>
              <a:sym typeface="Ubuntu"/>
            </a:endParaRPr>
          </a:p>
        </p:txBody>
      </p:sp>
      <p:sp>
        <p:nvSpPr>
          <p:cNvPr id="95" name="Google Shape;95;p14"/>
          <p:cNvSpPr txBox="1">
            <a:spLocks noGrp="1"/>
          </p:cNvSpPr>
          <p:nvPr>
            <p:ph type="subTitle" idx="1"/>
          </p:nvPr>
        </p:nvSpPr>
        <p:spPr>
          <a:xfrm>
            <a:off x="-1351162" y="2746763"/>
            <a:ext cx="8222100" cy="4329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latin typeface="Comic Sans MS"/>
                <a:ea typeface="Comic Sans MS"/>
                <a:cs typeface="Comic Sans MS"/>
                <a:sym typeface="Comic Sans MS"/>
              </a:rPr>
              <a:t>Social Networking Application</a:t>
            </a:r>
            <a:endParaRPr>
              <a:latin typeface="Comic Sans MS"/>
              <a:ea typeface="Comic Sans MS"/>
              <a:cs typeface="Comic Sans MS"/>
              <a:sym typeface="Comic Sans MS"/>
            </a:endParaRPr>
          </a:p>
        </p:txBody>
      </p:sp>
      <p:pic>
        <p:nvPicPr>
          <p:cNvPr id="96" name="Google Shape;96;p14"/>
          <p:cNvPicPr preferRelativeResize="0"/>
          <p:nvPr/>
        </p:nvPicPr>
        <p:blipFill>
          <a:blip r:embed="rId3">
            <a:alphaModFix/>
          </a:blip>
          <a:stretch>
            <a:fillRect/>
          </a:stretch>
        </p:blipFill>
        <p:spPr>
          <a:xfrm>
            <a:off x="5027350" y="962325"/>
            <a:ext cx="3832750" cy="3633650"/>
          </a:xfrm>
          <a:prstGeom prst="rect">
            <a:avLst/>
          </a:prstGeom>
          <a:noFill/>
          <a:ln>
            <a:noFill/>
          </a:ln>
          <a:effectLst>
            <a:outerShdw blurRad="57150" dist="19050" dir="21540000" algn="bl" rotWithShape="0">
              <a:srgbClr val="FFFFFF">
                <a:alpha val="3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16" name="Google Shape;216;p32"/>
          <p:cNvSpPr txBox="1">
            <a:spLocks noGrp="1"/>
          </p:cNvSpPr>
          <p:nvPr>
            <p:ph type="subTitle" idx="1"/>
          </p:nvPr>
        </p:nvSpPr>
        <p:spPr>
          <a:xfrm>
            <a:off x="183088" y="21333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Rating The Application</a:t>
            </a:r>
            <a:endParaRPr/>
          </a:p>
        </p:txBody>
      </p:sp>
      <p:pic>
        <p:nvPicPr>
          <p:cNvPr id="217" name="Google Shape;217;p32"/>
          <p:cNvPicPr preferRelativeResize="0"/>
          <p:nvPr/>
        </p:nvPicPr>
        <p:blipFill rotWithShape="1">
          <a:blip r:embed="rId3">
            <a:alphaModFix/>
          </a:blip>
          <a:srcRect l="5757" t="7624" r="1374" b="10742"/>
          <a:stretch/>
        </p:blipFill>
        <p:spPr>
          <a:xfrm>
            <a:off x="528200" y="867725"/>
            <a:ext cx="7960474" cy="393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23" name="Google Shape;223;p3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224" name="Google Shape;224;p33"/>
          <p:cNvPicPr preferRelativeResize="0"/>
          <p:nvPr/>
        </p:nvPicPr>
        <p:blipFill rotWithShape="1">
          <a:blip r:embed="rId3">
            <a:alphaModFix/>
          </a:blip>
          <a:srcRect l="4088" t="7051" r="1052" b="12730"/>
          <a:stretch/>
        </p:blipFill>
        <p:spPr>
          <a:xfrm>
            <a:off x="577000" y="782675"/>
            <a:ext cx="8222102" cy="3911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30" name="Google Shape;230;p34"/>
          <p:cNvSpPr txBox="1">
            <a:spLocks noGrp="1"/>
          </p:cNvSpPr>
          <p:nvPr>
            <p:ph type="subTitle" idx="1"/>
          </p:nvPr>
        </p:nvSpPr>
        <p:spPr>
          <a:xfrm>
            <a:off x="346600" y="313950"/>
            <a:ext cx="79509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Received Messages</a:t>
            </a:r>
            <a:endParaRPr/>
          </a:p>
        </p:txBody>
      </p:sp>
      <p:pic>
        <p:nvPicPr>
          <p:cNvPr id="231" name="Google Shape;231;p34"/>
          <p:cNvPicPr preferRelativeResize="0"/>
          <p:nvPr/>
        </p:nvPicPr>
        <p:blipFill rotWithShape="1">
          <a:blip r:embed="rId3">
            <a:alphaModFix/>
          </a:blip>
          <a:srcRect l="3490" t="7315" r="1650" b="12208"/>
          <a:stretch/>
        </p:blipFill>
        <p:spPr>
          <a:xfrm>
            <a:off x="613350" y="904000"/>
            <a:ext cx="8222102" cy="39236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2574800" y="152950"/>
            <a:ext cx="42687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u="sng"/>
              <a:t>CONCLUSION</a:t>
            </a:r>
            <a:endParaRPr b="1" u="sng"/>
          </a:p>
        </p:txBody>
      </p:sp>
      <p:sp>
        <p:nvSpPr>
          <p:cNvPr id="237" name="Google Shape;237;p35"/>
          <p:cNvSpPr txBox="1">
            <a:spLocks noGrp="1"/>
          </p:cNvSpPr>
          <p:nvPr>
            <p:ph type="subTitle" idx="1"/>
          </p:nvPr>
        </p:nvSpPr>
        <p:spPr>
          <a:xfrm>
            <a:off x="264100" y="1509099"/>
            <a:ext cx="8765400" cy="254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last, we’d like to conclude that This Social Media Application can prove to be of great importance in real world, where people can follow other and even share their thoughts through messages. This will also help user by giving them an option to Change their password so as to increase the security. People can influence others to follow them, gain followers and become Famous. Searching. following and Messaging is Highly Optimized to meet the need of the users.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ctrTitle"/>
          </p:nvPr>
        </p:nvSpPr>
        <p:spPr>
          <a:xfrm>
            <a:off x="390875" y="215234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Ubuntu"/>
                <a:ea typeface="Ubuntu"/>
                <a:cs typeface="Ubuntu"/>
                <a:sym typeface="Ubuntu"/>
              </a:rPr>
              <a:t>THANK YOU</a:t>
            </a:r>
            <a:endParaRPr b="1">
              <a:latin typeface="Ubuntu"/>
              <a:ea typeface="Ubuntu"/>
              <a:cs typeface="Ubuntu"/>
              <a:sym typeface="Ubuntu"/>
            </a:endParaRPr>
          </a:p>
        </p:txBody>
      </p:sp>
      <p:sp>
        <p:nvSpPr>
          <p:cNvPr id="243" name="Google Shape;243;p3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49" name="Google Shape;249;p3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460950" y="24759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u="sng"/>
              <a:t>INTRODUCTION</a:t>
            </a:r>
            <a:endParaRPr b="1" u="sng"/>
          </a:p>
        </p:txBody>
      </p:sp>
      <p:sp>
        <p:nvSpPr>
          <p:cNvPr id="102" name="Google Shape;102;p15"/>
          <p:cNvSpPr txBox="1">
            <a:spLocks noGrp="1"/>
          </p:cNvSpPr>
          <p:nvPr>
            <p:ph type="subTitle" idx="1"/>
          </p:nvPr>
        </p:nvSpPr>
        <p:spPr>
          <a:xfrm>
            <a:off x="460938" y="1160238"/>
            <a:ext cx="8222100" cy="432900"/>
          </a:xfrm>
          <a:prstGeom prst="rect">
            <a:avLst/>
          </a:prstGeom>
        </p:spPr>
        <p:txBody>
          <a:bodyPr spcFirstLastPara="1" wrap="square" lIns="91425" tIns="91425" rIns="91425" bIns="91425" anchor="t" anchorCtr="0">
            <a:noAutofit/>
          </a:bodyPr>
          <a:lstStyle/>
          <a:p>
            <a:pPr marL="457200" lvl="0" indent="-319087" algn="l" rtl="0">
              <a:lnSpc>
                <a:spcPct val="80000"/>
              </a:lnSpc>
              <a:spcBef>
                <a:spcPts val="0"/>
              </a:spcBef>
              <a:spcAft>
                <a:spcPts val="0"/>
              </a:spcAft>
              <a:buSzPts val="1425"/>
              <a:buChar char="★"/>
            </a:pPr>
            <a:r>
              <a:rPr lang="en" sz="1425"/>
              <a:t>The project is all about connecting various people around the globe with each other by virtual means. The user can contact anyone with just a click on the mouse.</a:t>
            </a:r>
            <a:endParaRPr sz="1425"/>
          </a:p>
          <a:p>
            <a:pPr marL="0" lvl="0" indent="0" algn="l" rtl="0">
              <a:lnSpc>
                <a:spcPct val="80000"/>
              </a:lnSpc>
              <a:spcBef>
                <a:spcPts val="0"/>
              </a:spcBef>
              <a:spcAft>
                <a:spcPts val="0"/>
              </a:spcAft>
              <a:buSzPts val="275"/>
              <a:buNone/>
            </a:pPr>
            <a:endParaRPr sz="1425"/>
          </a:p>
          <a:p>
            <a:pPr marL="457200" lvl="0" indent="-319087" algn="l" rtl="0">
              <a:lnSpc>
                <a:spcPct val="80000"/>
              </a:lnSpc>
              <a:spcBef>
                <a:spcPts val="0"/>
              </a:spcBef>
              <a:spcAft>
                <a:spcPts val="0"/>
              </a:spcAft>
              <a:buSzPts val="1425"/>
              <a:buChar char="★"/>
            </a:pPr>
            <a:r>
              <a:rPr lang="en" sz="1425"/>
              <a:t>This program will provide the following things: </a:t>
            </a:r>
            <a:endParaRPr sz="1425"/>
          </a:p>
          <a:p>
            <a:pPr marL="0" lvl="0" indent="0" algn="l" rtl="0">
              <a:lnSpc>
                <a:spcPct val="80000"/>
              </a:lnSpc>
              <a:spcBef>
                <a:spcPts val="0"/>
              </a:spcBef>
              <a:spcAft>
                <a:spcPts val="0"/>
              </a:spcAft>
              <a:buSzPts val="275"/>
              <a:buNone/>
            </a:pPr>
            <a:r>
              <a:rPr lang="en" sz="1425"/>
              <a:t>♦	An option to create a new account for new users, while an option to login for old users.</a:t>
            </a:r>
            <a:endParaRPr sz="1425"/>
          </a:p>
          <a:p>
            <a:pPr marL="0" lvl="0" indent="0" algn="l" rtl="0">
              <a:lnSpc>
                <a:spcPct val="80000"/>
              </a:lnSpc>
              <a:spcBef>
                <a:spcPts val="0"/>
              </a:spcBef>
              <a:spcAft>
                <a:spcPts val="0"/>
              </a:spcAft>
              <a:buSzPts val="275"/>
              <a:buNone/>
            </a:pPr>
            <a:r>
              <a:rPr lang="en" sz="1425"/>
              <a:t>♦	To search for your friends and check if they are here on the application as well.</a:t>
            </a:r>
            <a:endParaRPr sz="1425"/>
          </a:p>
          <a:p>
            <a:pPr marL="0" lvl="0" indent="0" algn="l" rtl="0">
              <a:lnSpc>
                <a:spcPct val="80000"/>
              </a:lnSpc>
              <a:spcBef>
                <a:spcPts val="0"/>
              </a:spcBef>
              <a:spcAft>
                <a:spcPts val="0"/>
              </a:spcAft>
              <a:buSzPts val="275"/>
              <a:buNone/>
            </a:pPr>
            <a:r>
              <a:rPr lang="en" sz="1425"/>
              <a:t>♦	To follow your friends who are on the application.</a:t>
            </a:r>
            <a:endParaRPr sz="1425"/>
          </a:p>
          <a:p>
            <a:pPr marL="0" lvl="0" indent="0" algn="l" rtl="0">
              <a:lnSpc>
                <a:spcPct val="80000"/>
              </a:lnSpc>
              <a:spcBef>
                <a:spcPts val="0"/>
              </a:spcBef>
              <a:spcAft>
                <a:spcPts val="0"/>
              </a:spcAft>
              <a:buSzPts val="275"/>
              <a:buNone/>
            </a:pPr>
            <a:r>
              <a:rPr lang="en" sz="1425"/>
              <a:t>♦	To exchange messages between your friends.</a:t>
            </a:r>
            <a:endParaRPr sz="1425"/>
          </a:p>
          <a:p>
            <a:pPr marL="0" lvl="0" indent="0" algn="l" rtl="0">
              <a:lnSpc>
                <a:spcPct val="80000"/>
              </a:lnSpc>
              <a:spcBef>
                <a:spcPts val="0"/>
              </a:spcBef>
              <a:spcAft>
                <a:spcPts val="0"/>
              </a:spcAft>
              <a:buSzPts val="275"/>
              <a:buNone/>
            </a:pPr>
            <a:endParaRPr sz="1425"/>
          </a:p>
          <a:p>
            <a:pPr marL="457200" lvl="0" indent="-319087" algn="l" rtl="0">
              <a:lnSpc>
                <a:spcPct val="80000"/>
              </a:lnSpc>
              <a:spcBef>
                <a:spcPts val="0"/>
              </a:spcBef>
              <a:spcAft>
                <a:spcPts val="0"/>
              </a:spcAft>
              <a:buSzPts val="1425"/>
              <a:buChar char="★"/>
            </a:pPr>
            <a:r>
              <a:rPr lang="en" sz="1425"/>
              <a:t>The user can access any person’s complete details, if he/she follows them. The project provides a friendly interface to the user so that it is easy for any user to use this program to its full extent.</a:t>
            </a:r>
            <a:endParaRPr sz="1425"/>
          </a:p>
          <a:p>
            <a:pPr marL="0" lvl="0" indent="0" algn="l" rtl="0">
              <a:lnSpc>
                <a:spcPct val="80000"/>
              </a:lnSpc>
              <a:spcBef>
                <a:spcPts val="0"/>
              </a:spcBef>
              <a:spcAft>
                <a:spcPts val="0"/>
              </a:spcAft>
              <a:buSzPts val="275"/>
              <a:buNone/>
            </a:pPr>
            <a:endParaRPr sz="1425"/>
          </a:p>
          <a:p>
            <a:pPr marL="457200" lvl="0" indent="-319087" algn="l" rtl="0">
              <a:lnSpc>
                <a:spcPct val="80000"/>
              </a:lnSpc>
              <a:spcBef>
                <a:spcPts val="0"/>
              </a:spcBef>
              <a:spcAft>
                <a:spcPts val="0"/>
              </a:spcAft>
              <a:buSzPts val="1425"/>
              <a:buChar char="★"/>
            </a:pPr>
            <a:r>
              <a:rPr lang="en" sz="1425"/>
              <a:t>The project makes a use of following different features of OOP:</a:t>
            </a:r>
            <a:endParaRPr sz="1425"/>
          </a:p>
          <a:p>
            <a:pPr marL="0" lvl="0" indent="0" algn="l" rtl="0">
              <a:lnSpc>
                <a:spcPct val="80000"/>
              </a:lnSpc>
              <a:spcBef>
                <a:spcPts val="0"/>
              </a:spcBef>
              <a:spcAft>
                <a:spcPts val="0"/>
              </a:spcAft>
              <a:buSzPts val="275"/>
              <a:buNone/>
            </a:pPr>
            <a:r>
              <a:rPr lang="en" sz="1425"/>
              <a:t>♦	Inheritance.</a:t>
            </a:r>
            <a:endParaRPr sz="1425"/>
          </a:p>
          <a:p>
            <a:pPr marL="0" lvl="0" indent="0" algn="l" rtl="0">
              <a:lnSpc>
                <a:spcPct val="80000"/>
              </a:lnSpc>
              <a:spcBef>
                <a:spcPts val="0"/>
              </a:spcBef>
              <a:spcAft>
                <a:spcPts val="0"/>
              </a:spcAft>
              <a:buSzPts val="275"/>
              <a:buNone/>
            </a:pPr>
            <a:r>
              <a:rPr lang="en" sz="1425"/>
              <a:t>♦	Classes and Objects.</a:t>
            </a:r>
            <a:endParaRPr sz="1425"/>
          </a:p>
          <a:p>
            <a:pPr marL="0" lvl="0" indent="0" algn="l" rtl="0">
              <a:lnSpc>
                <a:spcPct val="80000"/>
              </a:lnSpc>
              <a:spcBef>
                <a:spcPts val="0"/>
              </a:spcBef>
              <a:spcAft>
                <a:spcPts val="0"/>
              </a:spcAft>
              <a:buSzPts val="275"/>
              <a:buNone/>
            </a:pPr>
            <a:r>
              <a:rPr lang="en" sz="1425"/>
              <a:t>♦	Function Overloading.</a:t>
            </a:r>
            <a:endParaRPr sz="1425"/>
          </a:p>
          <a:p>
            <a:pPr marL="0" lvl="0" indent="0" algn="l" rtl="0">
              <a:lnSpc>
                <a:spcPct val="80000"/>
              </a:lnSpc>
              <a:spcBef>
                <a:spcPts val="0"/>
              </a:spcBef>
              <a:spcAft>
                <a:spcPts val="0"/>
              </a:spcAft>
              <a:buSzPts val="275"/>
              <a:buNone/>
            </a:pPr>
            <a:r>
              <a:rPr lang="en" sz="1425"/>
              <a:t>♦	Constructors.</a:t>
            </a:r>
            <a:endParaRPr sz="1425"/>
          </a:p>
          <a:p>
            <a:pPr marL="0" lvl="0" indent="0" algn="l" rtl="0">
              <a:lnSpc>
                <a:spcPct val="80000"/>
              </a:lnSpc>
              <a:spcBef>
                <a:spcPts val="0"/>
              </a:spcBef>
              <a:spcAft>
                <a:spcPts val="0"/>
              </a:spcAft>
              <a:buSzPts val="275"/>
              <a:buNone/>
            </a:pPr>
            <a:r>
              <a:rPr lang="en" sz="1425"/>
              <a:t>♦	Friend Function.</a:t>
            </a:r>
            <a:endParaRPr sz="1425"/>
          </a:p>
          <a:p>
            <a:pPr marL="0" lvl="0" indent="0" algn="l" rtl="0">
              <a:lnSpc>
                <a:spcPct val="80000"/>
              </a:lnSpc>
              <a:spcBef>
                <a:spcPts val="0"/>
              </a:spcBef>
              <a:spcAft>
                <a:spcPts val="0"/>
              </a:spcAft>
              <a:buSzPts val="275"/>
              <a:buNone/>
            </a:pPr>
            <a:r>
              <a:rPr lang="en" sz="1425"/>
              <a:t>♦	Operator Overloading.</a:t>
            </a:r>
            <a:endParaRPr sz="1425"/>
          </a:p>
          <a:p>
            <a:pPr marL="0" lvl="0" indent="0" algn="l" rtl="0">
              <a:lnSpc>
                <a:spcPct val="80000"/>
              </a:lnSpc>
              <a:spcBef>
                <a:spcPts val="0"/>
              </a:spcBef>
              <a:spcAft>
                <a:spcPts val="0"/>
              </a:spcAft>
              <a:buSzPts val="275"/>
              <a:buNone/>
            </a:pPr>
            <a:r>
              <a:rPr lang="en" sz="1425"/>
              <a:t>♦	File Handling.</a:t>
            </a:r>
            <a:endParaRPr sz="1425"/>
          </a:p>
          <a:p>
            <a:pPr marL="0" lvl="0" indent="0" algn="l" rtl="0">
              <a:lnSpc>
                <a:spcPct val="80000"/>
              </a:lnSpc>
              <a:spcBef>
                <a:spcPts val="0"/>
              </a:spcBef>
              <a:spcAft>
                <a:spcPts val="0"/>
              </a:spcAft>
              <a:buSzPts val="275"/>
              <a:buNone/>
            </a:pPr>
            <a:endParaRPr sz="625"/>
          </a:p>
          <a:p>
            <a:pPr marL="0" lvl="0" indent="0" algn="l" rtl="0">
              <a:lnSpc>
                <a:spcPct val="80000"/>
              </a:lnSpc>
              <a:spcBef>
                <a:spcPts val="0"/>
              </a:spcBef>
              <a:spcAft>
                <a:spcPts val="0"/>
              </a:spcAft>
              <a:buSzPts val="275"/>
              <a:buNone/>
            </a:pPr>
            <a:endParaRPr sz="5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598100" y="26159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u="sng"/>
              <a:t>DESCRIPTION</a:t>
            </a:r>
            <a:endParaRPr b="1" u="sng"/>
          </a:p>
        </p:txBody>
      </p:sp>
      <p:sp>
        <p:nvSpPr>
          <p:cNvPr id="108" name="Google Shape;108;p16"/>
          <p:cNvSpPr txBox="1">
            <a:spLocks noGrp="1"/>
          </p:cNvSpPr>
          <p:nvPr>
            <p:ph type="subTitle" idx="1"/>
          </p:nvPr>
        </p:nvSpPr>
        <p:spPr>
          <a:xfrm>
            <a:off x="359850" y="1653900"/>
            <a:ext cx="8222100" cy="3489600"/>
          </a:xfrm>
          <a:prstGeom prst="rect">
            <a:avLst/>
          </a:prstGeom>
        </p:spPr>
        <p:txBody>
          <a:bodyPr spcFirstLastPara="1" wrap="square" lIns="91425" tIns="91425" rIns="91425" bIns="91425" anchor="t" anchorCtr="0">
            <a:normAutofit fontScale="25000"/>
          </a:bodyPr>
          <a:lstStyle/>
          <a:p>
            <a:pPr marL="457200" lvl="0" indent="-344487" algn="l" rtl="0">
              <a:spcBef>
                <a:spcPts val="0"/>
              </a:spcBef>
              <a:spcAft>
                <a:spcPts val="0"/>
              </a:spcAft>
              <a:buSzPct val="100000"/>
              <a:buChar char="★"/>
            </a:pPr>
            <a:r>
              <a:rPr lang="en" sz="7300"/>
              <a:t>In this project, we have many functions to manage everything separately as well as neatly.</a:t>
            </a:r>
            <a:endParaRPr sz="7300"/>
          </a:p>
          <a:p>
            <a:pPr marL="457200" lvl="0" indent="-344487" algn="l" rtl="0">
              <a:spcBef>
                <a:spcPts val="0"/>
              </a:spcBef>
              <a:spcAft>
                <a:spcPts val="0"/>
              </a:spcAft>
              <a:buSzPct val="100000"/>
              <a:buChar char="★"/>
            </a:pPr>
            <a:r>
              <a:rPr lang="en" sz="7300"/>
              <a:t>This project includes one class of user which contains his/her username, password, number of followers and number of people following him/her. </a:t>
            </a:r>
            <a:endParaRPr sz="7300"/>
          </a:p>
          <a:p>
            <a:pPr marL="457200" lvl="0" indent="-344487" algn="l" rtl="0">
              <a:spcBef>
                <a:spcPts val="0"/>
              </a:spcBef>
              <a:spcAft>
                <a:spcPts val="0"/>
              </a:spcAft>
              <a:buSzPct val="100000"/>
              <a:buChar char="★"/>
            </a:pPr>
            <a:r>
              <a:rPr lang="en" sz="7300"/>
              <a:t>Other function includes password_change() and rate() which helps in changing of user’s password and in rating of the application respectively. </a:t>
            </a:r>
            <a:endParaRPr sz="7300"/>
          </a:p>
          <a:p>
            <a:pPr marL="457200" lvl="0" indent="-344487" algn="l" rtl="0">
              <a:spcBef>
                <a:spcPts val="0"/>
              </a:spcBef>
              <a:spcAft>
                <a:spcPts val="0"/>
              </a:spcAft>
              <a:buSzPct val="100000"/>
              <a:buChar char="★"/>
            </a:pPr>
            <a:r>
              <a:rPr lang="en" sz="7300"/>
              <a:t>There is another function message() which is used for sending/receiving messages between two users.</a:t>
            </a:r>
            <a:endParaRPr sz="7300"/>
          </a:p>
          <a:p>
            <a:pPr marL="457200" lvl="0" indent="-344487" algn="l" rtl="0">
              <a:spcBef>
                <a:spcPts val="0"/>
              </a:spcBef>
              <a:spcAft>
                <a:spcPts val="0"/>
              </a:spcAft>
              <a:buSzPct val="100000"/>
              <a:buChar char="★"/>
            </a:pPr>
            <a:r>
              <a:rPr lang="en" sz="7300"/>
              <a:t>The application also involves file handling at a good level.</a:t>
            </a:r>
            <a:endParaRPr sz="73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ctrTitle"/>
          </p:nvPr>
        </p:nvSpPr>
        <p:spPr>
          <a:xfrm>
            <a:off x="460950" y="7007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b="1" u="sng"/>
              <a:t>CLASSES AND FUNCTIONS</a:t>
            </a:r>
            <a:endParaRPr sz="3600" b="1" u="sng"/>
          </a:p>
        </p:txBody>
      </p:sp>
      <p:sp>
        <p:nvSpPr>
          <p:cNvPr id="114" name="Google Shape;114;p17"/>
          <p:cNvSpPr txBox="1">
            <a:spLocks noGrp="1"/>
          </p:cNvSpPr>
          <p:nvPr>
            <p:ph type="subTitle" idx="1"/>
          </p:nvPr>
        </p:nvSpPr>
        <p:spPr>
          <a:xfrm>
            <a:off x="550150" y="1035024"/>
            <a:ext cx="8222100" cy="398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CLASSES :</a:t>
            </a:r>
            <a:endParaRPr/>
          </a:p>
          <a:p>
            <a:pPr marL="0" lvl="0" indent="0" algn="l" rtl="0">
              <a:spcBef>
                <a:spcPts val="0"/>
              </a:spcBef>
              <a:spcAft>
                <a:spcPts val="0"/>
              </a:spcAft>
              <a:buNone/>
            </a:pPr>
            <a:r>
              <a:rPr lang="en" sz="1500"/>
              <a:t>We have a class named -- Info  </a:t>
            </a:r>
            <a:endParaRPr sz="1500"/>
          </a:p>
          <a:p>
            <a:pPr marL="0" lvl="0" indent="0" algn="l" rtl="0">
              <a:spcBef>
                <a:spcPts val="0"/>
              </a:spcBef>
              <a:spcAft>
                <a:spcPts val="0"/>
              </a:spcAft>
              <a:buNone/>
            </a:pPr>
            <a:r>
              <a:rPr lang="en" sz="1500"/>
              <a:t>Data Members -- Username , Password , Followers , Following .</a:t>
            </a:r>
            <a:endParaRPr sz="1500"/>
          </a:p>
          <a:p>
            <a:pPr marL="0" lvl="0" indent="0" algn="l" rtl="0">
              <a:spcBef>
                <a:spcPts val="0"/>
              </a:spcBef>
              <a:spcAft>
                <a:spcPts val="0"/>
              </a:spcAft>
              <a:buNone/>
            </a:pPr>
            <a:r>
              <a:rPr lang="en" sz="1500"/>
              <a:t>The constructor here initiates the Followers and Following to 1 as soon as an account is Created.</a:t>
            </a:r>
            <a:endParaRPr sz="1500"/>
          </a:p>
          <a:p>
            <a:pPr marL="0" lvl="0" indent="0" algn="l" rtl="0">
              <a:spcBef>
                <a:spcPts val="0"/>
              </a:spcBef>
              <a:spcAft>
                <a:spcPts val="0"/>
              </a:spcAft>
              <a:buNone/>
            </a:pPr>
            <a:r>
              <a:rPr lang="en" sz="1500"/>
              <a:t>We create object of the above mentioned class and perform various functions using the below defined functions.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a:t>FUNCTIONS :</a:t>
            </a:r>
            <a:endParaRPr/>
          </a:p>
          <a:p>
            <a:pPr marL="0" lvl="0" indent="0" algn="l" rtl="0">
              <a:spcBef>
                <a:spcPts val="0"/>
              </a:spcBef>
              <a:spcAft>
                <a:spcPts val="0"/>
              </a:spcAft>
              <a:buNone/>
            </a:pPr>
            <a:endParaRPr sz="1500"/>
          </a:p>
          <a:p>
            <a:pPr marL="0" lvl="0" indent="0" algn="l" rtl="0">
              <a:spcBef>
                <a:spcPts val="0"/>
              </a:spcBef>
              <a:spcAft>
                <a:spcPts val="0"/>
              </a:spcAft>
              <a:buNone/>
            </a:pPr>
            <a:r>
              <a:rPr lang="en" sz="1500"/>
              <a:t>-&gt; void message(void) -                               To Initiate Messaging</a:t>
            </a:r>
            <a:endParaRPr sz="1500"/>
          </a:p>
          <a:p>
            <a:pPr marL="0" lvl="0" indent="0" algn="l" rtl="0">
              <a:spcBef>
                <a:spcPts val="0"/>
              </a:spcBef>
              <a:spcAft>
                <a:spcPts val="0"/>
              </a:spcAft>
              <a:buNone/>
            </a:pPr>
            <a:r>
              <a:rPr lang="en" sz="1500"/>
              <a:t>-&gt; void receive(void) -                                  To View Received Messages</a:t>
            </a:r>
            <a:endParaRPr sz="1500"/>
          </a:p>
          <a:p>
            <a:pPr marL="0" lvl="0" indent="0" algn="l" rtl="0">
              <a:spcBef>
                <a:spcPts val="0"/>
              </a:spcBef>
              <a:spcAft>
                <a:spcPts val="0"/>
              </a:spcAft>
              <a:buNone/>
            </a:pPr>
            <a:r>
              <a:rPr lang="en" sz="1500"/>
              <a:t>-&gt; void send(void)  -                                      To Send Messages</a:t>
            </a:r>
            <a:endParaRPr sz="1500"/>
          </a:p>
          <a:p>
            <a:pPr marL="0" lvl="0" indent="0" algn="l" rtl="0">
              <a:spcBef>
                <a:spcPts val="0"/>
              </a:spcBef>
              <a:spcAft>
                <a:spcPts val="0"/>
              </a:spcAft>
              <a:buNone/>
            </a:pPr>
            <a:r>
              <a:rPr lang="en" sz="1500"/>
              <a:t>-&gt; void after_login(void) -                            To Redirect to Feed</a:t>
            </a:r>
            <a:endParaRPr sz="1500"/>
          </a:p>
          <a:p>
            <a:pPr marL="0" lvl="0" indent="0" algn="l" rtl="0">
              <a:spcBef>
                <a:spcPts val="0"/>
              </a:spcBef>
              <a:spcAft>
                <a:spcPts val="0"/>
              </a:spcAft>
              <a:buNone/>
            </a:pPr>
            <a:r>
              <a:rPr lang="en" sz="1500"/>
              <a:t>-&gt; void Rate(void) -                                       To Rate the App</a:t>
            </a:r>
            <a:endParaRPr sz="1500"/>
          </a:p>
          <a:p>
            <a:pPr marL="0" lvl="0" indent="0" algn="l" rtl="0">
              <a:spcBef>
                <a:spcPts val="0"/>
              </a:spcBef>
              <a:spcAft>
                <a:spcPts val="0"/>
              </a:spcAft>
              <a:buNone/>
            </a:pPr>
            <a:r>
              <a:rPr lang="en" sz="1500"/>
              <a:t>-&gt; void follow(void) -                                    To Initiate Following</a:t>
            </a:r>
            <a:endParaRPr sz="1500"/>
          </a:p>
          <a:p>
            <a:pPr marL="0" lvl="0" indent="0" algn="l" rtl="0">
              <a:spcBef>
                <a:spcPts val="0"/>
              </a:spcBef>
              <a:spcAft>
                <a:spcPts val="0"/>
              </a:spcAft>
              <a:buNone/>
            </a:pPr>
            <a:r>
              <a:rPr lang="en" sz="1500"/>
              <a:t>-&gt; void search(void) -                                   To search a User</a:t>
            </a:r>
            <a:endParaRPr sz="1500"/>
          </a:p>
          <a:p>
            <a:pPr marL="0" lvl="0" indent="0" algn="l" rtl="0">
              <a:spcBef>
                <a:spcPts val="0"/>
              </a:spcBef>
              <a:spcAft>
                <a:spcPts val="0"/>
              </a:spcAft>
              <a:buNone/>
            </a:pPr>
            <a:r>
              <a:rPr lang="en" sz="1500"/>
              <a:t>-&gt; void password_change(void) -              To Change Password </a:t>
            </a:r>
            <a:endParaRPr sz="1500"/>
          </a:p>
          <a:p>
            <a:pPr marL="0" lvl="0" indent="0" algn="l" rtl="0">
              <a:spcBef>
                <a:spcPts val="0"/>
              </a:spcBef>
              <a:spcAft>
                <a:spcPts val="0"/>
              </a:spcAft>
              <a:buNone/>
            </a:pPr>
            <a:r>
              <a:rPr lang="en" sz="1500"/>
              <a:t>-&gt; void view_profile(void) -                          To view Your Profile</a:t>
            </a:r>
            <a:endParaRPr sz="1500"/>
          </a:p>
          <a:p>
            <a:pPr marL="0" lvl="0" indent="0" algn="l" rtl="0">
              <a:spcBef>
                <a:spcPts val="0"/>
              </a:spcBef>
              <a:spcAft>
                <a:spcPts val="0"/>
              </a:spcAft>
              <a:buNone/>
            </a:pPr>
            <a:endParaRPr sz="1500"/>
          </a:p>
        </p:txBody>
      </p:sp>
      <p:sp>
        <p:nvSpPr>
          <p:cNvPr id="115" name="Google Shape;115;p1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ctrTitle"/>
          </p:nvPr>
        </p:nvSpPr>
        <p:spPr>
          <a:xfrm>
            <a:off x="460950" y="215234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u="sng"/>
              <a:t>RESULTS</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26" name="Google Shape;126;p19"/>
          <p:cNvSpPr txBox="1">
            <a:spLocks noGrp="1"/>
          </p:cNvSpPr>
          <p:nvPr>
            <p:ph type="subTitle" idx="1"/>
          </p:nvPr>
        </p:nvSpPr>
        <p:spPr>
          <a:xfrm>
            <a:off x="245963" y="44073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Logging In </a:t>
            </a:r>
            <a:endParaRPr/>
          </a:p>
        </p:txBody>
      </p:sp>
      <p:pic>
        <p:nvPicPr>
          <p:cNvPr id="127" name="Google Shape;127;p19"/>
          <p:cNvPicPr preferRelativeResize="0"/>
          <p:nvPr/>
        </p:nvPicPr>
        <p:blipFill rotWithShape="1">
          <a:blip r:embed="rId3">
            <a:alphaModFix/>
          </a:blip>
          <a:srcRect l="3709" t="5232" r="-3710" b="9275"/>
          <a:stretch/>
        </p:blipFill>
        <p:spPr>
          <a:xfrm>
            <a:off x="394750" y="873650"/>
            <a:ext cx="8354501" cy="4117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598100" y="289623"/>
            <a:ext cx="7701900" cy="326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p:txBody>
      </p:sp>
      <p:sp>
        <p:nvSpPr>
          <p:cNvPr id="133" name="Google Shape;133;p20"/>
          <p:cNvSpPr txBox="1">
            <a:spLocks noGrp="1"/>
          </p:cNvSpPr>
          <p:nvPr>
            <p:ph type="subTitle" idx="1"/>
          </p:nvPr>
        </p:nvSpPr>
        <p:spPr>
          <a:xfrm>
            <a:off x="598100" y="993551"/>
            <a:ext cx="8222100" cy="37854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endParaRPr sz="1100" b="1" u="sng">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134" name="Google Shape;134;p20"/>
          <p:cNvPicPr preferRelativeResize="0"/>
          <p:nvPr/>
        </p:nvPicPr>
        <p:blipFill rotWithShape="1">
          <a:blip r:embed="rId3">
            <a:alphaModFix/>
          </a:blip>
          <a:srcRect l="3577" t="4401" b="9287"/>
          <a:stretch/>
        </p:blipFill>
        <p:spPr>
          <a:xfrm>
            <a:off x="294050" y="614425"/>
            <a:ext cx="8530200" cy="429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0" name="Google Shape;140;p21"/>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141" name="Google Shape;141;p21"/>
          <p:cNvPicPr preferRelativeResize="0"/>
          <p:nvPr/>
        </p:nvPicPr>
        <p:blipFill rotWithShape="1">
          <a:blip r:embed="rId3">
            <a:alphaModFix/>
          </a:blip>
          <a:srcRect l="6032" t="8701" r="1306" b="11908"/>
          <a:stretch/>
        </p:blipFill>
        <p:spPr>
          <a:xfrm>
            <a:off x="670450" y="510350"/>
            <a:ext cx="8222102" cy="3962701"/>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25</Slides>
  <Notes>25</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Geometric</vt:lpstr>
      <vt:lpstr>OOPL PROJECT </vt:lpstr>
      <vt:lpstr>STUDENT-GRAM</vt:lpstr>
      <vt:lpstr>INTRODUCTION</vt:lpstr>
      <vt:lpstr>DESCRIPTION</vt:lpstr>
      <vt:lpstr>CLASSES AND FUNCTIONS</vt:lpstr>
      <vt:lpstr>RESULTS</vt:lpstr>
      <vt:lpstr>PowerPoint Presentation</vt:lpstr>
      <vt:lpstr>PowerPoint Presentation</vt:lpstr>
      <vt:lpstr>PowerPoint Presentation</vt:lpstr>
      <vt:lpstr>PowerPoint Presentation</vt:lpstr>
      <vt:lpstr>PowerPoint Presentation</vt:lpstr>
      <vt:lpstr>To View Own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OOPL PROJECT </dc:title>
  <cp:lastModifiedBy>Unknown User</cp:lastModifiedBy>
  <cp:revision>1</cp:revision>
  <dcterms:modified xsi:type="dcterms:W3CDTF">2021-11-15T03:06:53Z</dcterms:modified>
</cp:coreProperties>
</file>