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12192000" cy="6858000"/>
  <p:embeddedFontLst>
    <p:embeddedFont>
      <p:font typeface="Squada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quadaOn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55831c324_0_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55831c324_0_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55831c324_0_4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55831c324_0_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13028" y="2235200"/>
            <a:ext cx="10406380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13028" y="2235200"/>
            <a:ext cx="10406380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13028" y="2722880"/>
            <a:ext cx="10113010" cy="3440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028" y="2235200"/>
            <a:ext cx="10406380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57199"/>
            <a:ext cx="8415655" cy="1116965"/>
          </a:xfrm>
          <a:custGeom>
            <a:rect b="b" l="l" r="r" t="t"/>
            <a:pathLst>
              <a:path extrusionOk="0" h="1116965" w="8415655">
                <a:moveTo>
                  <a:pt x="8415401" y="120269"/>
                </a:moveTo>
                <a:lnTo>
                  <a:pt x="8406003" y="73406"/>
                </a:lnTo>
                <a:lnTo>
                  <a:pt x="8380222" y="35179"/>
                </a:lnTo>
                <a:lnTo>
                  <a:pt x="8341995" y="9398"/>
                </a:lnTo>
                <a:lnTo>
                  <a:pt x="8295132" y="0"/>
                </a:lnTo>
                <a:lnTo>
                  <a:pt x="0" y="0"/>
                </a:lnTo>
                <a:lnTo>
                  <a:pt x="0" y="913130"/>
                </a:lnTo>
                <a:lnTo>
                  <a:pt x="574522" y="913130"/>
                </a:lnTo>
                <a:lnTo>
                  <a:pt x="592175" y="914400"/>
                </a:lnTo>
                <a:lnTo>
                  <a:pt x="609384" y="918083"/>
                </a:lnTo>
                <a:lnTo>
                  <a:pt x="625894" y="924179"/>
                </a:lnTo>
                <a:lnTo>
                  <a:pt x="641464" y="932561"/>
                </a:lnTo>
                <a:lnTo>
                  <a:pt x="923721" y="1111631"/>
                </a:lnTo>
                <a:lnTo>
                  <a:pt x="941705" y="1116838"/>
                </a:lnTo>
                <a:lnTo>
                  <a:pt x="958583" y="1111885"/>
                </a:lnTo>
                <a:lnTo>
                  <a:pt x="970673" y="1099185"/>
                </a:lnTo>
                <a:lnTo>
                  <a:pt x="974331" y="1080770"/>
                </a:lnTo>
                <a:lnTo>
                  <a:pt x="961517" y="934339"/>
                </a:lnTo>
                <a:lnTo>
                  <a:pt x="962520" y="926211"/>
                </a:lnTo>
                <a:lnTo>
                  <a:pt x="966584" y="919480"/>
                </a:lnTo>
                <a:lnTo>
                  <a:pt x="972985" y="914781"/>
                </a:lnTo>
                <a:lnTo>
                  <a:pt x="981011" y="913130"/>
                </a:lnTo>
                <a:lnTo>
                  <a:pt x="8295132" y="913130"/>
                </a:lnTo>
                <a:lnTo>
                  <a:pt x="8341995" y="903605"/>
                </a:lnTo>
                <a:lnTo>
                  <a:pt x="8380222" y="877824"/>
                </a:lnTo>
                <a:lnTo>
                  <a:pt x="8406003" y="839597"/>
                </a:lnTo>
                <a:lnTo>
                  <a:pt x="8415401" y="792861"/>
                </a:lnTo>
                <a:lnTo>
                  <a:pt x="8415401" y="120269"/>
                </a:lnTo>
                <a:close/>
              </a:path>
            </a:pathLst>
          </a:custGeom>
          <a:solidFill>
            <a:srgbClr val="01A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13028" y="2235200"/>
            <a:ext cx="10406380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13028" y="2722880"/>
            <a:ext cx="10113010" cy="3440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8.jpg"/><Relationship Id="rId5" Type="http://schemas.openxmlformats.org/officeDocument/2006/relationships/image" Target="../media/image20.jpg"/><Relationship Id="rId6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hyperlink" Target="https://recast.ai/blog/machine-learning-algorithm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hyperlink" Target="http://us.hudson.com/legal/blog/postid/513/predictive-analytics-artificial-intelligence-science-fiction-e-discovery-truth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Relationship Id="rId4" Type="http://schemas.openxmlformats.org/officeDocument/2006/relationships/hyperlink" Target="http://us.hudson.com/legal/blog/postid/513/predictive-analytics-artificial-intelligence-science-fiction-e-discovery-truth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hyperlink" Target="http://us.hudson.com/legal/blog/postid/513/predictive-analytics-artificial-intelligence-science-fiction-e-discovery-truth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s" TargetMode="External"/><Relationship Id="rId4" Type="http://schemas.openxmlformats.org/officeDocument/2006/relationships/hyperlink" Target="mailto:sansyrox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24.pn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24.png"/><Relationship Id="rId5" Type="http://schemas.openxmlformats.org/officeDocument/2006/relationships/image" Target="../media/image2.jpg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6666" y="638"/>
            <a:ext cx="12178665" cy="6858000"/>
          </a:xfrm>
          <a:custGeom>
            <a:rect b="b" l="l" r="r" t="t"/>
            <a:pathLst>
              <a:path extrusionOk="0" h="6858000" w="12178665">
                <a:moveTo>
                  <a:pt x="12178284" y="6857998"/>
                </a:moveTo>
                <a:lnTo>
                  <a:pt x="12178284" y="0"/>
                </a:lnTo>
                <a:lnTo>
                  <a:pt x="0" y="0"/>
                </a:lnTo>
                <a:lnTo>
                  <a:pt x="0" y="6857998"/>
                </a:lnTo>
                <a:lnTo>
                  <a:pt x="12178284" y="6857998"/>
                </a:lnTo>
                <a:close/>
              </a:path>
            </a:pathLst>
          </a:custGeom>
          <a:solidFill>
            <a:srgbClr val="01A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-1524" y="2506979"/>
            <a:ext cx="7746365" cy="1845310"/>
          </a:xfrm>
          <a:custGeom>
            <a:rect b="b" l="l" r="r" t="t"/>
            <a:pathLst>
              <a:path extrusionOk="0" h="1845310" w="7746365">
                <a:moveTo>
                  <a:pt x="7746238" y="198755"/>
                </a:moveTo>
                <a:lnTo>
                  <a:pt x="7727950" y="121412"/>
                </a:lnTo>
                <a:lnTo>
                  <a:pt x="7677785" y="58166"/>
                </a:lnTo>
                <a:lnTo>
                  <a:pt x="7603490" y="15621"/>
                </a:lnTo>
                <a:lnTo>
                  <a:pt x="7512431" y="0"/>
                </a:lnTo>
                <a:lnTo>
                  <a:pt x="0" y="0"/>
                </a:lnTo>
                <a:lnTo>
                  <a:pt x="0" y="1508506"/>
                </a:lnTo>
                <a:lnTo>
                  <a:pt x="1117384" y="1508506"/>
                </a:lnTo>
                <a:lnTo>
                  <a:pt x="1151712" y="1510665"/>
                </a:lnTo>
                <a:lnTo>
                  <a:pt x="1185176" y="1516761"/>
                </a:lnTo>
                <a:lnTo>
                  <a:pt x="1217307" y="1526794"/>
                </a:lnTo>
                <a:lnTo>
                  <a:pt x="1247584" y="1540637"/>
                </a:lnTo>
                <a:lnTo>
                  <a:pt x="1796542" y="1836420"/>
                </a:lnTo>
                <a:lnTo>
                  <a:pt x="1831594" y="1845056"/>
                </a:lnTo>
                <a:lnTo>
                  <a:pt x="1864360" y="1837055"/>
                </a:lnTo>
                <a:lnTo>
                  <a:pt x="1887855" y="1815973"/>
                </a:lnTo>
                <a:lnTo>
                  <a:pt x="1894967" y="1785493"/>
                </a:lnTo>
                <a:lnTo>
                  <a:pt x="1870075" y="1543685"/>
                </a:lnTo>
                <a:lnTo>
                  <a:pt x="1871980" y="1530223"/>
                </a:lnTo>
                <a:lnTo>
                  <a:pt x="1879854" y="1519047"/>
                </a:lnTo>
                <a:lnTo>
                  <a:pt x="1892300" y="1511427"/>
                </a:lnTo>
                <a:lnTo>
                  <a:pt x="1908048" y="1508506"/>
                </a:lnTo>
                <a:lnTo>
                  <a:pt x="7512431" y="1508506"/>
                </a:lnTo>
                <a:lnTo>
                  <a:pt x="7603490" y="1492885"/>
                </a:lnTo>
                <a:lnTo>
                  <a:pt x="7677785" y="1450340"/>
                </a:lnTo>
                <a:lnTo>
                  <a:pt x="7727950" y="1387094"/>
                </a:lnTo>
                <a:lnTo>
                  <a:pt x="7746238" y="1309751"/>
                </a:lnTo>
                <a:lnTo>
                  <a:pt x="7746238" y="198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161036" y="2610733"/>
            <a:ext cx="7473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1A0D6"/>
                </a:solidFill>
                <a:latin typeface="Arial"/>
                <a:ea typeface="Arial"/>
                <a:cs typeface="Arial"/>
                <a:sym typeface="Arial"/>
              </a:rPr>
              <a:t>Introduction to Data Science</a:t>
            </a:r>
            <a:br>
              <a:rPr lang="en-US" sz="3300"/>
            </a:br>
            <a:r>
              <a:rPr lang="en-US" sz="3300"/>
              <a:t> </a:t>
            </a:r>
            <a:r>
              <a:rPr lang="en-US" sz="2300">
                <a:solidFill>
                  <a:srgbClr val="585858"/>
                </a:solidFill>
              </a:rPr>
              <a:t>Shivay Lamba  </a:t>
            </a:r>
            <a:endParaRPr sz="2300">
              <a:solidFill>
                <a:srgbClr val="585858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8585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304800" y="762000"/>
            <a:ext cx="22275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Cleaning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09600" y="1539790"/>
            <a:ext cx="6096000" cy="4952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5080" rtl="0" algn="l">
              <a:lnSpc>
                <a:spcPct val="13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data is messay, often needs to cleaned up before  useful.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844" lvl="0" marL="469900" marR="0" rtl="0" algn="l">
              <a:lnSpc>
                <a:spcPct val="132142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o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 formats - ignore or treat like missing 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844" lvl="0" marL="469900" marR="0" rtl="0" algn="l">
              <a:lnSpc>
                <a:spcPct val="136607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o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Data - extrapolate or remove data line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844" lvl="0" marL="469900" marR="0" rtl="0" algn="l">
              <a:lnSpc>
                <a:spcPct val="136607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o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Useless variables	- remove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844" lvl="0" marL="469265" marR="599440" rtl="0" algn="l">
              <a:lnSpc>
                <a:spcPct val="136428"/>
              </a:lnSpc>
              <a:spcBef>
                <a:spcPts val="14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o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Wrong data - e.g. aaa, bbb, joe, some might be  deliberate lie, or 99 may be a code for N/A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934200" y="2514600"/>
            <a:ext cx="4818990" cy="30030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0 Best Data Cleaning Tools To Get The Most Out Of Your Data"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3310" y="2500149"/>
            <a:ext cx="5429250" cy="303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304800" y="762000"/>
            <a:ext cx="22275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Cleaning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09600" y="1539790"/>
            <a:ext cx="6096000" cy="426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245" lvl="0" marL="448309" marR="0" rtl="0" algn="l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variables ( date formats, String to int)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245" lvl="0" marL="448309" marR="0" rtl="0" algn="l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derived variables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05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71"/>
              <a:buFont typeface="Times New Roman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 country from IP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05510" marR="0" rtl="0" algn="l">
              <a:lnSpc>
                <a:spcPct val="168000"/>
              </a:lnSpc>
              <a:spcBef>
                <a:spcPts val="15"/>
              </a:spcBef>
              <a:spcAft>
                <a:spcPts val="0"/>
              </a:spcAft>
              <a:buClr>
                <a:srgbClr val="3F3F3F"/>
              </a:buClr>
              <a:buSzPts val="1571"/>
              <a:buFont typeface="Times New Roman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from ID card number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245" lvl="0" marL="4483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strings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05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71"/>
              <a:buFont typeface="Times New Roman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stemm or use phonetic sounds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05510" marR="0" rtl="0" algn="l">
              <a:lnSpc>
                <a:spcPct val="168000"/>
              </a:lnSpc>
              <a:spcBef>
                <a:spcPts val="15"/>
              </a:spcBef>
              <a:spcAft>
                <a:spcPts val="0"/>
              </a:spcAft>
              <a:buClr>
                <a:srgbClr val="3F3F3F"/>
              </a:buClr>
              <a:buSzPts val="1571"/>
              <a:buFont typeface="Times New Roman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spellings and nicknames ( William-&gt;Bill)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245" lvl="0" marL="448309" marR="9525" rtl="0" algn="l">
              <a:lnSpc>
                <a:spcPct val="191000"/>
              </a:lnSpc>
              <a:spcBef>
                <a:spcPts val="14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value rescaling (e.g. most ML algorithms  needs value to rescaled to 0-1 range).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245" lvl="0" marL="448309" marR="0" rtl="0" algn="l">
              <a:lnSpc>
                <a:spcPct val="1852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Enrich	(e.g. lookup and add age from profile)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WHY IS DATA CLEANING IMPORTANT? | Xaltius"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0" y="2022549"/>
            <a:ext cx="60007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304800" y="762000"/>
            <a:ext cx="2245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57200" y="2057400"/>
            <a:ext cx="6096000" cy="446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892175" rtl="0" algn="l">
              <a:lnSpc>
                <a:spcPct val="1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Understand, and get a feel for what is </a:t>
            </a:r>
            <a:r>
              <a:rPr b="1"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 (models =&gt; densities, constraints) </a:t>
            </a: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</a:t>
            </a:r>
            <a:r>
              <a:rPr b="1"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unexpected/ residuals (errors, outliers)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3544" lvl="0" marL="469900" marR="0" rtl="0" algn="l">
              <a:lnSpc>
                <a:spcPct val="17395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what this is data about? domain, background,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357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is collected, what each fields mean and range  of values.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3544" lvl="0" marL="469265" marR="1092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head, tail, count, all descriptives (Mean, Max, median,  percentiles .. ) - Five number Summary. Min. 1st Qu.  Median Mean 3rd Qu. Max.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3544" lvl="0" marL="4692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a bunch of count/group-by statements to gauge if  I think it's corrupt.</a:t>
            </a:r>
            <a:endParaRPr/>
          </a:p>
          <a:p>
            <a:pPr indent="-296545" lvl="0" marL="4692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ata-Exploration - Analytics Vidhya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6100" y="2057400"/>
            <a:ext cx="5295900" cy="399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304800" y="762000"/>
            <a:ext cx="2245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457200" y="2819400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3545" lvl="0" marL="4356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- take random sample and explore ( scatter plot)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4180" lvl="1" marL="8928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Draw scatter plot or Trellis Plot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3545" lvl="0" marL="4356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Dependencies between fields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4180" lvl="1" marL="8928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Correlation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4180" lvl="1" marL="8928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4180" lvl="1" marL="8928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and look visualize clusters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3545" lvl="0" marL="43560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at frequency distribution of each field and try to  find a known distribution if possible.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45" lvl="0" marL="4692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" name="Google Shape;144;p19"/>
          <p:cNvGrpSpPr/>
          <p:nvPr/>
        </p:nvGrpSpPr>
        <p:grpSpPr>
          <a:xfrm>
            <a:off x="6317226" y="2057400"/>
            <a:ext cx="5857232" cy="4153369"/>
            <a:chOff x="76199" y="1060847"/>
            <a:chExt cx="8302783" cy="5720938"/>
          </a:xfrm>
        </p:grpSpPr>
        <p:sp>
          <p:nvSpPr>
            <p:cNvPr id="145" name="Google Shape;145;p19"/>
            <p:cNvSpPr/>
            <p:nvPr/>
          </p:nvSpPr>
          <p:spPr>
            <a:xfrm>
              <a:off x="2065070" y="1116022"/>
              <a:ext cx="6313912" cy="398746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098397" y="3696692"/>
              <a:ext cx="3215443" cy="308509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76199" y="1060847"/>
              <a:ext cx="1887243" cy="409781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515363" y="4991540"/>
              <a:ext cx="2238370" cy="164779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04800" y="762000"/>
            <a:ext cx="26768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04800" y="2438400"/>
            <a:ext cx="6096000" cy="37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0208" lvl="0" marL="422275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is the art of finding feature that leads  simplest decision algorithm. ( Good features allow a  simple model to beat a complex model.)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208" lvl="0" marL="422275" marR="85280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features may be a subset, or a combination, or  transformed version of the features.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3545" lvl="0" marL="435609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pick by domain experts and trial and error.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3545" lvl="0" marL="435609" marR="4927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the possible combinations by training and  combining subsets (e.g. Random Forest)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3545" lvl="0" marL="435609" marR="13855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o"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statistical concepts like correlation and  information criteria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45" lvl="0" marL="43560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45" lvl="0" marL="4692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801714" y="2802194"/>
            <a:ext cx="5365705" cy="2511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304800" y="762000"/>
            <a:ext cx="11926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048000" y="2057400"/>
            <a:ext cx="60960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0208" lvl="0" marL="422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o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analysis is to extract knowledge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208" lvl="0" marL="42227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o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knowledge usually come in one of the two forms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844" lvl="1" marL="87947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o"/>
            </a:pPr>
            <a:r>
              <a:rPr b="0" i="0" lang="en-US" sz="2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 (Key Performance Indicators)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3864" lvl="2" marL="1336675" marR="39687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key measurement for what is being  measured. (e.g. revenue per year, profit margin,  revenue for sqft in retail, revenue per employer)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844" lvl="1" marL="87947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o"/>
            </a:pPr>
            <a:r>
              <a:rPr b="0" i="0" lang="en-US" sz="2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to describe or predict the data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3864" lvl="2" marL="133667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Machine Learning models or Statistical models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145" lvl="0" marL="43560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145" lvl="0" marL="4692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88416" y="679449"/>
            <a:ext cx="28549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Machine Learning</a:t>
            </a:r>
            <a:endParaRPr sz="2800"/>
          </a:p>
        </p:txBody>
      </p:sp>
      <p:sp>
        <p:nvSpPr>
          <p:cNvPr id="167" name="Google Shape;167;p22"/>
          <p:cNvSpPr/>
          <p:nvPr/>
        </p:nvSpPr>
        <p:spPr>
          <a:xfrm>
            <a:off x="11318747" y="5984747"/>
            <a:ext cx="873125" cy="873760"/>
          </a:xfrm>
          <a:custGeom>
            <a:rect b="b" l="l" r="r" t="t"/>
            <a:pathLst>
              <a:path extrusionOk="0" h="873759" w="873125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1584960" y="1882139"/>
            <a:ext cx="9022080" cy="3889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2888742" y="6153708"/>
            <a:ext cx="51130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credits: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https://recast.ai/blog/machine-learning-algorithms/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88416" y="679449"/>
            <a:ext cx="28549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Machine Learning</a:t>
            </a:r>
            <a:endParaRPr sz="2800"/>
          </a:p>
        </p:txBody>
      </p:sp>
      <p:sp>
        <p:nvSpPr>
          <p:cNvPr id="175" name="Google Shape;175;p23"/>
          <p:cNvSpPr/>
          <p:nvPr/>
        </p:nvSpPr>
        <p:spPr>
          <a:xfrm>
            <a:off x="11318747" y="5984747"/>
            <a:ext cx="873125" cy="873760"/>
          </a:xfrm>
          <a:custGeom>
            <a:rect b="b" l="l" r="r" t="t"/>
            <a:pathLst>
              <a:path extrusionOk="0" h="873759" w="873125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687120" y="2479039"/>
            <a:ext cx="10469880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Blends ideas from statistics, computer science, operations  research, pattern recognition, information theory, control  theory and many other disciplines to design algorithms  that find low-level patterns in data, make predictions and  help make decisions (at scale).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88416" y="679449"/>
            <a:ext cx="54470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Typical Machine Learning Pipeline</a:t>
            </a:r>
            <a:endParaRPr sz="2800"/>
          </a:p>
        </p:txBody>
      </p:sp>
      <p:sp>
        <p:nvSpPr>
          <p:cNvPr id="182" name="Google Shape;182;p24"/>
          <p:cNvSpPr/>
          <p:nvPr/>
        </p:nvSpPr>
        <p:spPr>
          <a:xfrm>
            <a:off x="11318747" y="5984747"/>
            <a:ext cx="873125" cy="873760"/>
          </a:xfrm>
          <a:custGeom>
            <a:rect b="b" l="l" r="r" t="t"/>
            <a:pathLst>
              <a:path extrusionOk="0" h="873759" w="873125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659635" y="1574291"/>
            <a:ext cx="8872727" cy="4907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283870" y="679449"/>
            <a:ext cx="56883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Taxonomy of ML methods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11318747" y="5984747"/>
            <a:ext cx="873125" cy="873760"/>
          </a:xfrm>
          <a:custGeom>
            <a:rect b="b" l="l" r="r" t="t"/>
            <a:pathLst>
              <a:path extrusionOk="0" h="873759" w="873125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>
            <p:ph type="title"/>
          </p:nvPr>
        </p:nvSpPr>
        <p:spPr>
          <a:xfrm>
            <a:off x="713028" y="2235200"/>
            <a:ext cx="941260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US"/>
              <a:t>Supervised Learning - some feedback is available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713028" y="2722880"/>
            <a:ext cx="9302115" cy="3440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431799" lvl="0" marL="9010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◆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Supervised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799" lvl="0" marL="9010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◆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Semi-Supervised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799" lvl="0" marL="9010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◆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Unsupervised Learning - no explicit ground truths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277528" y="5099675"/>
            <a:ext cx="104064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b="1" lang="en-US" sz="1800">
                <a:solidFill>
                  <a:srgbClr val="4A86E8"/>
                </a:solidFill>
              </a:rPr>
              <a:t>Google Code-In Mentor with Tensorflow</a:t>
            </a:r>
            <a:endParaRPr b="1" sz="1800">
              <a:solidFill>
                <a:srgbClr val="4A86E8"/>
              </a:solidFill>
            </a:endParaRPr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b="1" lang="en-US" sz="1800">
                <a:solidFill>
                  <a:srgbClr val="4A86E8"/>
                </a:solidFill>
              </a:rPr>
              <a:t>Google Summer of Code Mentor with Jenkins</a:t>
            </a:r>
            <a:endParaRPr b="1" sz="1800">
              <a:solidFill>
                <a:srgbClr val="4A86E8"/>
              </a:solidFill>
            </a:endParaRPr>
          </a:p>
          <a:p>
            <a:pPr indent="-285750" lvl="0" marL="285750" rtl="0" algn="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b="1" lang="en-US" sz="1800">
                <a:solidFill>
                  <a:srgbClr val="4A86E8"/>
                </a:solidFill>
              </a:rPr>
              <a:t>Linux Open Source Summit Scholarship Recipient</a:t>
            </a:r>
            <a:endParaRPr sz="1400">
              <a:solidFill>
                <a:srgbClr val="4A86E8"/>
              </a:solidFill>
            </a:endParaRPr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b="1" lang="en-US" sz="1800">
                <a:solidFill>
                  <a:srgbClr val="4A86E8"/>
                </a:solidFill>
              </a:rPr>
              <a:t>CEO at Develophowto And Sainox Technologies </a:t>
            </a:r>
            <a:endParaRPr sz="14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388416" y="679449"/>
            <a:ext cx="362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About myself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4883658" y="362153"/>
            <a:ext cx="4184142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Categories</a:t>
            </a:r>
            <a:endParaRPr sz="4400"/>
          </a:p>
        </p:txBody>
      </p:sp>
      <p:sp>
        <p:nvSpPr>
          <p:cNvPr id="197" name="Google Shape;197;p26"/>
          <p:cNvSpPr txBox="1"/>
          <p:nvPr/>
        </p:nvSpPr>
        <p:spPr>
          <a:xfrm>
            <a:off x="2212340" y="1851101"/>
            <a:ext cx="4627880" cy="4006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3535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spcBef>
                <a:spcPts val="26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spcBef>
                <a:spcPts val="26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Semi-Supervised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spcBef>
                <a:spcPts val="26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2514600" y="556767"/>
            <a:ext cx="5901563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Supervised Learning</a:t>
            </a:r>
            <a:endParaRPr sz="4400"/>
          </a:p>
        </p:txBody>
      </p:sp>
      <p:sp>
        <p:nvSpPr>
          <p:cNvPr id="203" name="Google Shape;203;p27"/>
          <p:cNvSpPr txBox="1"/>
          <p:nvPr/>
        </p:nvSpPr>
        <p:spPr>
          <a:xfrm>
            <a:off x="1983741" y="1253997"/>
            <a:ext cx="7306309" cy="96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noAutofit/>
          </a:bodyPr>
          <a:lstStyle/>
          <a:p>
            <a:pPr indent="-342900" lvl="0" marL="355600" marR="508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correct classes of the training data are  known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2819401" y="2438400"/>
            <a:ext cx="6261889" cy="35793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1831340" y="6361582"/>
            <a:ext cx="7863840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http://us.hudson.com/legal/blog/postid/513/predictive-analytics-artificial-intelligence-science-fiction-e-discovery-truth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516305" y="527587"/>
            <a:ext cx="7333107" cy="690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Unsupervised Learning</a:t>
            </a:r>
            <a:endParaRPr sz="4400"/>
          </a:p>
        </p:txBody>
      </p:sp>
      <p:sp>
        <p:nvSpPr>
          <p:cNvPr id="211" name="Google Shape;211;p28"/>
          <p:cNvSpPr txBox="1"/>
          <p:nvPr/>
        </p:nvSpPr>
        <p:spPr>
          <a:xfrm>
            <a:off x="2059941" y="1258571"/>
            <a:ext cx="7552055" cy="8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noAutofit/>
          </a:bodyPr>
          <a:lstStyle/>
          <a:p>
            <a:pPr indent="-342900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correct classes of the training data are not  known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2895601" y="2538983"/>
            <a:ext cx="5943979" cy="3559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831340" y="6361582"/>
            <a:ext cx="7863840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http://us.hudson.com/legal/blog/postid/513/predictive-analytics-artificial-intelligence-science-fiction-e-discovery-truth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1219200" y="520606"/>
            <a:ext cx="7832979" cy="68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Reinforcement Learning</a:t>
            </a:r>
            <a:endParaRPr sz="4400"/>
          </a:p>
        </p:txBody>
      </p:sp>
      <p:sp>
        <p:nvSpPr>
          <p:cNvPr id="219" name="Google Shape;219;p29"/>
          <p:cNvSpPr txBox="1"/>
          <p:nvPr/>
        </p:nvSpPr>
        <p:spPr>
          <a:xfrm>
            <a:off x="2059940" y="1232661"/>
            <a:ext cx="7987030" cy="1847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noAutofit/>
          </a:bodyPr>
          <a:lstStyle/>
          <a:p>
            <a:pPr indent="-342900" lvl="0" marL="355600" marR="478155" rtl="0" algn="l">
              <a:lnSpc>
                <a:spcPct val="959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machine or software agent to learn its  behavior based on feedback from the environment.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behavior can be learnt once and for all, or keep on  adapting as time goes by.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2895600" y="3102598"/>
            <a:ext cx="5562600" cy="2994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1831340" y="6361582"/>
            <a:ext cx="7863840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http://us.hudson.com/legal/blog/postid/513/predictive-analytics-artificial-intelligence-science-fiction-e-discovery-truth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803932"/>
            <a:ext cx="584835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683044" y="685800"/>
            <a:ext cx="46259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need to use Python?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683044" y="685800"/>
            <a:ext cx="20380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Python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392" y="1600200"/>
            <a:ext cx="6477000" cy="482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/>
        </p:nvSpPr>
        <p:spPr>
          <a:xfrm>
            <a:off x="683044" y="685800"/>
            <a:ext cx="20380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Python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600200"/>
            <a:ext cx="7047246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683044" y="685800"/>
            <a:ext cx="20380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Python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676400"/>
            <a:ext cx="6443758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713028" y="2235200"/>
            <a:ext cx="104064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Connect with me:</a:t>
            </a:r>
            <a:endParaRPr b="1">
              <a:solidFill>
                <a:srgbClr val="00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Email: </a:t>
            </a:r>
            <a:r>
              <a:rPr b="1" lang="en-US" u="sng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  <a:hlinkClick r:id="rId3"/>
              </a:rPr>
              <a:t>shivaylamba</a:t>
            </a:r>
            <a:r>
              <a:rPr b="1" lang="en-US" u="sng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  <a:hlinkClick r:id="rId4"/>
              </a:rPr>
              <a:t>@gmail.com</a:t>
            </a:r>
            <a:endParaRPr b="1">
              <a:solidFill>
                <a:srgbClr val="00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Twitter: @howdevelop</a:t>
            </a:r>
            <a:endParaRPr b="1">
              <a:solidFill>
                <a:srgbClr val="00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github: @shivaylamba</a:t>
            </a:r>
            <a:endParaRPr b="1">
              <a:solidFill>
                <a:srgbClr val="00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linkedin: @shivaylamba</a:t>
            </a:r>
            <a:endParaRPr b="1">
              <a:solidFill>
                <a:srgbClr val="00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388416" y="679449"/>
            <a:ext cx="36233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this talk is divided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11318747" y="5984747"/>
            <a:ext cx="873125" cy="873760"/>
          </a:xfrm>
          <a:custGeom>
            <a:rect b="b" l="l" r="r" t="t"/>
            <a:pathLst>
              <a:path extrusionOk="0" h="873759" w="873125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749300" y="2033143"/>
            <a:ext cx="6996430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Introduction to Data Science 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749300" y="3008502"/>
            <a:ext cx="8945245" cy="1490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Why use Python?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3: Hands On Session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04800" y="762000"/>
            <a:ext cx="33829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Data Science?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39777" y="3256824"/>
            <a:ext cx="6096000" cy="211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18415" marR="6985" rtl="0" algn="ctr">
              <a:lnSpc>
                <a:spcPct val="7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endParaRPr sz="4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79583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 sz="4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79583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1716" y="2133600"/>
            <a:ext cx="3334413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ence | Free Vectors, Stock Photos &amp; PSD" id="68" name="Google Shape;6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819400"/>
            <a:ext cx="3581400" cy="23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304800" y="762000"/>
            <a:ext cx="33829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Data Science?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838200" y="2286000"/>
            <a:ext cx="6096000" cy="3580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18415" marR="6985" rtl="0" algn="ctr">
              <a:lnSpc>
                <a:spcPct val="13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of  knowledge from large  volumes of data </a:t>
            </a: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 structured or  unstructured.</a:t>
            </a:r>
            <a:endParaRPr/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continuation of the  fields </a:t>
            </a: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</a:t>
            </a: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</a:t>
            </a: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>
            <a:off x="7086600" y="1706730"/>
            <a:ext cx="4343191" cy="4738512"/>
            <a:chOff x="4770815" y="1502324"/>
            <a:chExt cx="4343191" cy="4738512"/>
          </a:xfrm>
        </p:grpSpPr>
        <p:sp>
          <p:nvSpPr>
            <p:cNvPr id="76" name="Google Shape;76;p11"/>
            <p:cNvSpPr/>
            <p:nvPr/>
          </p:nvSpPr>
          <p:spPr>
            <a:xfrm>
              <a:off x="4770815" y="1502324"/>
              <a:ext cx="4235791" cy="214311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5925588" y="3052418"/>
              <a:ext cx="3188418" cy="318841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304800" y="762000"/>
            <a:ext cx="77071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Difference Between Structured and Unstructured Data?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838200" y="2286000"/>
            <a:ext cx="6096000" cy="3580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18415" marR="6985" rtl="0" algn="ctr">
              <a:lnSpc>
                <a:spcPct val="13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of  knowledge from large  volumes of data </a:t>
            </a: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 structured or  unstructured.</a:t>
            </a:r>
            <a:endParaRPr/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continuation of the  fields </a:t>
            </a: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</a:t>
            </a: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</a:t>
            </a: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" name="Google Shape;84;p12"/>
          <p:cNvGrpSpPr/>
          <p:nvPr/>
        </p:nvGrpSpPr>
        <p:grpSpPr>
          <a:xfrm>
            <a:off x="7086600" y="1706730"/>
            <a:ext cx="4343191" cy="4738512"/>
            <a:chOff x="4770815" y="1502324"/>
            <a:chExt cx="4343191" cy="4738512"/>
          </a:xfrm>
        </p:grpSpPr>
        <p:sp>
          <p:nvSpPr>
            <p:cNvPr id="85" name="Google Shape;85;p12"/>
            <p:cNvSpPr/>
            <p:nvPr/>
          </p:nvSpPr>
          <p:spPr>
            <a:xfrm>
              <a:off x="4770815" y="1502324"/>
              <a:ext cx="4235791" cy="214311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5925588" y="3052418"/>
              <a:ext cx="3188418" cy="318841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tructured Data vs. Unstructured Data: what are they and why care?" id="87" name="Google Shape;8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2532" y="1537820"/>
            <a:ext cx="10514660" cy="509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304800" y="762000"/>
            <a:ext cx="35201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Essence of Data Mining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38200" y="2286000"/>
            <a:ext cx="6096000" cy="3580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18415" marR="6985" rtl="0" algn="ctr">
              <a:lnSpc>
                <a:spcPct val="13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of  knowledge from large  volumes of data </a:t>
            </a: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 structured or  unstructured.</a:t>
            </a:r>
            <a:endParaRPr/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continuation of the  fields </a:t>
            </a: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</a:t>
            </a: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</a:t>
            </a: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7086600" y="1706730"/>
            <a:ext cx="4343191" cy="4738512"/>
            <a:chOff x="4770815" y="1502324"/>
            <a:chExt cx="4343191" cy="4738512"/>
          </a:xfrm>
        </p:grpSpPr>
        <p:sp>
          <p:nvSpPr>
            <p:cNvPr id="95" name="Google Shape;95;p13"/>
            <p:cNvSpPr/>
            <p:nvPr/>
          </p:nvSpPr>
          <p:spPr>
            <a:xfrm>
              <a:off x="4770815" y="1502324"/>
              <a:ext cx="4235791" cy="214311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925588" y="3052418"/>
              <a:ext cx="3188418" cy="318841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Everything You Need to Know About Data Mining and Data Science ..." id="97" name="Google Shape;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329" y="1612440"/>
            <a:ext cx="10820400" cy="492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304800" y="762000"/>
            <a:ext cx="72388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examples where Data Science might be used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38200" y="2286000"/>
            <a:ext cx="6096000" cy="4003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520065" marR="0" rtl="0" algn="l">
              <a:lnSpc>
                <a:spcPct val="13675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as tweets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0" marL="520065" marR="33655" rtl="0" algn="l">
              <a:lnSpc>
                <a:spcPct val="136428"/>
              </a:lnSpc>
              <a:spcBef>
                <a:spcPts val="135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time,  location, and traffic  level using NLP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0" marL="520065" marR="0" rtl="0" algn="l">
              <a:lnSpc>
                <a:spcPct val="132285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data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0" marL="520065" marR="583565" rtl="0" algn="l">
              <a:lnSpc>
                <a:spcPct val="136428"/>
              </a:lnSpc>
              <a:spcBef>
                <a:spcPts val="135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based on  time, and it is a  holiday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0" marL="520065" marR="5080" rtl="0" algn="l">
              <a:lnSpc>
                <a:spcPct val="136428"/>
              </a:lnSpc>
              <a:spcBef>
                <a:spcPts val="15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traffic given  a time and location.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34200" y="2514600"/>
            <a:ext cx="4818990" cy="30030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304800" y="762000"/>
            <a:ext cx="3199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Science Pipeline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838200" y="2286000"/>
            <a:ext cx="6096000" cy="3580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18415" marR="6985" rtl="0" algn="ctr">
              <a:lnSpc>
                <a:spcPct val="13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of  knowledge from large  volumes of data </a:t>
            </a: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 structured or  unstructured.</a:t>
            </a:r>
            <a:endParaRPr/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continuation of the  fields </a:t>
            </a: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</a:t>
            </a:r>
            <a:r>
              <a:rPr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</a:t>
            </a:r>
            <a:r>
              <a:rPr b="1" lang="en-US" sz="2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8415" marR="6985" rtl="0" algn="ctr">
              <a:lnSpc>
                <a:spcPct val="136428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7086600" y="1706730"/>
            <a:ext cx="4343191" cy="4738512"/>
            <a:chOff x="4770815" y="1502324"/>
            <a:chExt cx="4343191" cy="4738512"/>
          </a:xfrm>
        </p:grpSpPr>
        <p:sp>
          <p:nvSpPr>
            <p:cNvPr id="112" name="Google Shape;112;p15"/>
            <p:cNvSpPr/>
            <p:nvPr/>
          </p:nvSpPr>
          <p:spPr>
            <a:xfrm>
              <a:off x="4770815" y="1502324"/>
              <a:ext cx="4235791" cy="214311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925588" y="3052418"/>
              <a:ext cx="3188418" cy="318841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Everything You Need to Know About Data Mining and Data Science ..."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329" y="1612440"/>
            <a:ext cx="10820400" cy="492758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0" y="1447800"/>
            <a:ext cx="12192000" cy="5410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