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90" r:id="rId2"/>
    <p:sldId id="302" r:id="rId3"/>
    <p:sldId id="303" r:id="rId4"/>
    <p:sldId id="304" r:id="rId5"/>
    <p:sldId id="314" r:id="rId6"/>
    <p:sldId id="315" r:id="rId7"/>
    <p:sldId id="316" r:id="rId8"/>
    <p:sldId id="305" r:id="rId9"/>
    <p:sldId id="317" r:id="rId10"/>
    <p:sldId id="318" r:id="rId11"/>
    <p:sldId id="307" r:id="rId12"/>
    <p:sldId id="311" r:id="rId13"/>
    <p:sldId id="312" r:id="rId14"/>
    <p:sldId id="31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417" autoAdjust="0"/>
  </p:normalViewPr>
  <p:slideViewPr>
    <p:cSldViewPr>
      <p:cViewPr>
        <p:scale>
          <a:sx n="80" d="100"/>
          <a:sy n="80" d="100"/>
        </p:scale>
        <p:origin x="-1522" y="-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74EF216-15BB-41C0-B640-0FFF7345C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FE0FF5-6E48-4303-9A39-AE89B3D3FF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E9FD03-1A41-420E-817D-2B125736AEDC}" type="datetimeFigureOut">
              <a:rPr lang="en-US"/>
              <a:pPr>
                <a:defRPr/>
              </a:pPr>
              <a:t>6/10/2021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DBE16832-EF81-4FB9-BCF6-6D8C83831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CC838D9-F98B-4DDE-AC5B-A8EFAB9D1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6FF1B5-7924-4226-8EC5-812B8D0BB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881A3F-7F68-46D8-902A-3041E8C57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C9221B2-525E-412A-9E4C-F9ADBC169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91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F08E99-4B3F-4062-85A7-5293EFC8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C745-E9E6-4BDB-B52A-45573D144053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CA5AA2-D24C-4822-93E2-2582AF5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939CF7-A9C0-4BF7-9009-1425AD3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5E319-7D20-4A6E-BF93-BDE61DEFE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633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B5D67A-7CA6-40FD-AB61-E2A5A79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B3E3A-D5E8-4091-AF5E-2A1F394CFBF1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FF5761-1011-4A46-8C7F-F005B75B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D0C7-DD5B-4538-BAC2-798B8CFB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D85F7-3BDE-4F0C-9408-3412DB5B5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0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445B01-24AB-4098-A59B-8539DD8A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09767-239A-4549-A7FD-B3583236D1EA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2AE6D0-9953-48AD-9F4E-04BE8E01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12A368-CB06-45B2-B30D-ABAD075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14EDB-01F7-4936-A146-C549BCD59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6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09600"/>
          </a:xfrm>
        </p:spPr>
        <p:txBody>
          <a:bodyPr>
            <a:no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CA89CF-13E7-4621-95DC-1C3D190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027B-CB08-4BCA-B68C-B7333D7065BB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1C399C-4735-4C20-B24F-9CCE75B9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FA4601-418B-4073-AB59-11D440E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3F979-D9FC-4F46-8411-1030CD8FF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98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B159D6-C3A2-468D-833C-4E126303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C8A53-A61A-4F6A-B362-EE6BB8D2A6E6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6E9A4E-FFD8-4737-A6A3-621F7E47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6F8DA4-4611-4188-B7D8-6C7A3EA1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88A3A-D2D2-4F83-93DD-E69D57F77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291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2EC90995-9F1A-41AB-968E-7C18D25F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F114A-F5D1-40EF-8698-5E66D92B64F5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6CB6FF2-6152-4F5B-B8E3-943A7AFD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96F20C2-029A-456B-A234-96F162E7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370F-2275-45CA-AB34-448BCFA8B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621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1F321DEC-3D24-41D8-A402-7E07D88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A7625-8501-4F77-9244-86988DEEEE0A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4FF16947-6906-41BF-8126-1B677D68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93770A95-A17B-4795-8582-4C50C06E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2F7B-6819-4E36-B8B7-92FE19DC3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95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BAEE888-93F4-4300-8A77-24328AB6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ECE51-8ED4-4D8B-8CC1-5CA6E77D45D0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1643F789-1502-4026-8446-D1549A24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76CA0E2-A6D6-44E2-8419-C226F13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89792-B90A-4D7B-BCA4-977647F0D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25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327676F-D9FD-4194-8385-69D4C043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3540-5F01-4335-BEE3-A3B648487A0F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300E3EB6-476D-4A34-B217-2AFCE017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D86938C-8E5C-4FE2-94F2-26226CD9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62854-A2EF-4AC6-9606-3923A1B7B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956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B6BF06E-1DB1-4FCD-B56D-B83C37ED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B44A-DB67-476A-8A14-36151EAA00FE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0DCF76C-0974-49BC-A3C8-CCA8E81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10622D6-6E0F-405E-8020-1F3264E1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18A0C-D09E-474A-BE30-D6DE5898C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800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A92E092-0449-4339-8691-D24CE13E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C86E8-D068-4FD4-A61C-2AE54FD4AC9C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14797B2-A895-404A-B08D-ECE3712E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A13B92B-4E4A-4A3B-AE5C-7761C1D8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D8A9E-608C-4955-A3A7-2B8BE747A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2979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B51BF812-47E7-452A-9199-131F255BC2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AA8378B9-019B-4876-84CC-43D39D0213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685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CF4AB2-DCE6-4AFA-BCCC-E11BEE3AB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31F640-3479-4F41-AA48-324E0AF466A7}" type="datetime1">
              <a:rPr lang="en-US"/>
              <a:pPr>
                <a:defRPr/>
              </a:pPr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D9756-5146-464B-91F9-541B9AF1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4246AE-15DA-4B86-AFC7-9146F9DA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ADB5C7F-413E-43F8-9E84-F86BF6062E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ingaryan/VISION-I" TargetMode="External"/><Relationship Id="rId2" Type="http://schemas.openxmlformats.org/officeDocument/2006/relationships/hyperlink" Target="https://github.com/tensorflow/mode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datasets/catalog/coc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924800" cy="1143000"/>
          </a:xfrm>
        </p:spPr>
        <p:txBody>
          <a:bodyPr/>
          <a:lstStyle/>
          <a:p>
            <a:r>
              <a:rPr lang="en-US" sz="3200" dirty="0" smtClean="0"/>
              <a:t>OBJECT DETECTION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GROUP </a:t>
            </a:r>
            <a:r>
              <a:rPr lang="en-IN" sz="2400" b="1" dirty="0" smtClean="0"/>
              <a:t>MEMBERS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 </a:t>
            </a:r>
            <a:r>
              <a:rPr lang="en-IN" sz="2400" dirty="0" err="1" smtClean="0"/>
              <a:t>Swati</a:t>
            </a:r>
            <a:r>
              <a:rPr lang="en-IN" sz="2400" dirty="0" smtClean="0"/>
              <a:t> </a:t>
            </a:r>
            <a:r>
              <a:rPr lang="en-IN" sz="2400" dirty="0" err="1" smtClean="0"/>
              <a:t>Chim</a:t>
            </a:r>
            <a:r>
              <a:rPr lang="en-IN" sz="2400" dirty="0" smtClean="0"/>
              <a:t> [11920076]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/>
              <a:t>Omkar</a:t>
            </a:r>
            <a:r>
              <a:rPr lang="en-IN" sz="2400" dirty="0" smtClean="0"/>
              <a:t> </a:t>
            </a:r>
            <a:r>
              <a:rPr lang="en-IN" sz="2400" dirty="0" err="1" smtClean="0"/>
              <a:t>Dalwai</a:t>
            </a:r>
            <a:r>
              <a:rPr lang="en-IN" sz="2400" dirty="0" smtClean="0"/>
              <a:t> [11810279]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/>
              <a:t>Astitva</a:t>
            </a:r>
            <a:r>
              <a:rPr lang="en-IN" sz="2400" dirty="0" smtClean="0"/>
              <a:t> </a:t>
            </a:r>
            <a:r>
              <a:rPr lang="en-IN" sz="2400" dirty="0" err="1" smtClean="0"/>
              <a:t>Ghanmode</a:t>
            </a:r>
            <a:r>
              <a:rPr lang="en-IN" sz="2400" dirty="0" smtClean="0"/>
              <a:t> [11811317]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/>
              <a:t>Shruti</a:t>
            </a:r>
            <a:r>
              <a:rPr lang="en-IN" sz="2400" dirty="0" smtClean="0"/>
              <a:t> </a:t>
            </a:r>
            <a:r>
              <a:rPr lang="en-IN" sz="2400" dirty="0" err="1" smtClean="0"/>
              <a:t>Nikam</a:t>
            </a:r>
            <a:r>
              <a:rPr lang="en-IN" sz="2400" dirty="0" smtClean="0"/>
              <a:t> [11810284]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/>
              <a:t>Kartik</a:t>
            </a:r>
            <a:r>
              <a:rPr lang="en-IN" sz="2400" dirty="0" smtClean="0"/>
              <a:t> </a:t>
            </a:r>
            <a:r>
              <a:rPr lang="en-IN" sz="2400" dirty="0" err="1" smtClean="0"/>
              <a:t>Tiwari</a:t>
            </a:r>
            <a:r>
              <a:rPr lang="en-IN" sz="2400" dirty="0" smtClean="0"/>
              <a:t> [11811184]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b="1" dirty="0" smtClean="0"/>
              <a:t>Guided by –</a:t>
            </a:r>
          </a:p>
          <a:p>
            <a:pPr>
              <a:buNone/>
            </a:pPr>
            <a:r>
              <a:rPr lang="en-US" dirty="0" smtClean="0"/>
              <a:t>  Prof.  </a:t>
            </a:r>
            <a:r>
              <a:rPr lang="en-US" dirty="0" err="1" smtClean="0"/>
              <a:t>Ranjana</a:t>
            </a:r>
            <a:r>
              <a:rPr lang="en-US" dirty="0" smtClean="0"/>
              <a:t>  </a:t>
            </a:r>
            <a:r>
              <a:rPr lang="en-US" dirty="0" err="1" smtClean="0"/>
              <a:t>Jadhav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8243918" cy="714379"/>
          </a:xfrm>
        </p:spPr>
        <p:txBody>
          <a:bodyPr/>
          <a:lstStyle/>
          <a:p>
            <a:r>
              <a:rPr lang="en-US" dirty="0" smtClean="0"/>
              <a:t>FEASIBILITY OF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714488"/>
            <a:ext cx="8215370" cy="478634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Tracking object using camera.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 detection is performed by superimposing input data on the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&amp;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FRONT END:</a:t>
            </a:r>
            <a:r>
              <a:rPr lang="en-US" dirty="0" smtClean="0"/>
              <a:t> </a:t>
            </a:r>
            <a:r>
              <a:rPr lang="en-US" dirty="0" smtClean="0"/>
              <a:t>PYTHON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BACK END: </a:t>
            </a:r>
            <a:r>
              <a:rPr lang="en-US" dirty="0" smtClean="0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7338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Object </a:t>
            </a:r>
            <a:r>
              <a:rPr lang="en-US" dirty="0"/>
              <a:t>detection is a key ability for most computer and robot vision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Object detection is important for </a:t>
            </a:r>
            <a:r>
              <a:rPr lang="en-US" dirty="0" smtClean="0"/>
              <a:t>computer</a:t>
            </a:r>
            <a:r>
              <a:rPr lang="en-US" dirty="0"/>
              <a:t> </a:t>
            </a:r>
            <a:r>
              <a:rPr lang="en-US" dirty="0" smtClean="0"/>
              <a:t>vision</a:t>
            </a:r>
            <a:r>
              <a:rPr lang="en-US" dirty="0"/>
              <a:t>. The problems such as noise, blurring and rotating </a:t>
            </a:r>
            <a:r>
              <a:rPr lang="en-US" dirty="0" smtClean="0"/>
              <a:t>jitter,</a:t>
            </a:r>
            <a:r>
              <a:rPr lang="en-US" dirty="0"/>
              <a:t> </a:t>
            </a:r>
            <a:r>
              <a:rPr lang="en-US" dirty="0" smtClean="0"/>
              <a:t>etc</a:t>
            </a:r>
            <a:r>
              <a:rPr lang="en-US" dirty="0"/>
              <a:t>. with images in real-world have an important impact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object detection</a:t>
            </a:r>
            <a:r>
              <a:rPr lang="en-US" i="1" dirty="0" smtClean="0"/>
              <a:t>. 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great progress has been observed in the last years, and some existing techniques are now part of many consumer electronics (e.g., face detection for auto-focus in smartphones) or have been integrated in assistant driving </a:t>
            </a:r>
            <a:r>
              <a:rPr lang="en-US" dirty="0" smtClean="0"/>
              <a:t>technologies.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984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8229600" cy="5214974"/>
          </a:xfrm>
        </p:spPr>
        <p:txBody>
          <a:bodyPr/>
          <a:lstStyle/>
          <a:p>
            <a:r>
              <a:rPr lang="en-US" dirty="0" smtClean="0"/>
              <a:t>[1</a:t>
            </a:r>
            <a:r>
              <a:rPr lang="en-US" dirty="0" smtClean="0"/>
              <a:t>]</a:t>
            </a:r>
            <a:r>
              <a:rPr lang="en-US" dirty="0" smtClean="0"/>
              <a:t>  </a:t>
            </a:r>
            <a:r>
              <a:rPr lang="en-US" u="sng" dirty="0" smtClean="0">
                <a:hlinkClick r:id="rId2"/>
              </a:rPr>
              <a:t>https://github.com/tensorflow/models/</a:t>
            </a:r>
            <a:endParaRPr lang="en-US" dirty="0" smtClean="0"/>
          </a:p>
          <a:p>
            <a:r>
              <a:rPr lang="en-US" dirty="0" smtClean="0"/>
              <a:t>[2] </a:t>
            </a:r>
            <a:r>
              <a:rPr lang="en-US" u="sng" dirty="0" smtClean="0">
                <a:hlinkClick r:id="rId3"/>
              </a:rPr>
              <a:t>https://github.com/beingaryan/VISION-I</a:t>
            </a:r>
            <a:endParaRPr lang="en-US" dirty="0" smtClean="0"/>
          </a:p>
          <a:p>
            <a:r>
              <a:rPr lang="en-US" dirty="0" smtClean="0"/>
              <a:t>[3] </a:t>
            </a:r>
            <a:r>
              <a:rPr lang="en-US" u="sng" dirty="0" smtClean="0">
                <a:hlinkClick r:id="rId4"/>
              </a:rPr>
              <a:t>https://www.tensorflow.org/datasets/catalog/coco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880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2049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8229600" cy="1000132"/>
          </a:xfrm>
        </p:spPr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8802"/>
            <a:ext cx="8458200" cy="3282961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recognize instances of a predefined set of </a:t>
            </a:r>
            <a:r>
              <a:rPr lang="en-US" b="1" dirty="0"/>
              <a:t>object</a:t>
            </a:r>
            <a:r>
              <a:rPr lang="en-US" dirty="0"/>
              <a:t> classes (e.g. </a:t>
            </a:r>
            <a:r>
              <a:rPr lang="en-US" dirty="0" smtClean="0"/>
              <a:t>people</a:t>
            </a:r>
            <a:r>
              <a:rPr lang="en-US" dirty="0"/>
              <a:t>, cars, bikes, </a:t>
            </a:r>
            <a:r>
              <a:rPr lang="en-US" dirty="0" smtClean="0"/>
              <a:t>animals) </a:t>
            </a:r>
            <a:r>
              <a:rPr lang="en-US" dirty="0"/>
              <a:t>and describe the locations of each detected </a:t>
            </a:r>
            <a:r>
              <a:rPr lang="en-US" b="1" dirty="0"/>
              <a:t>object</a:t>
            </a:r>
            <a:r>
              <a:rPr lang="en-US" dirty="0"/>
              <a:t> in the image using a bounding box.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257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2918"/>
            <a:ext cx="8534400" cy="857256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5926"/>
            <a:ext cx="8458200" cy="450059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identifying the type of object in an </a:t>
            </a:r>
            <a:r>
              <a:rPr lang="en-US" dirty="0" smtClean="0"/>
              <a:t>image.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find the location of an object in a given picture accurately and mark the object with the appropriate category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recognize </a:t>
            </a:r>
            <a:r>
              <a:rPr lang="en-US" dirty="0"/>
              <a:t>instances of a predefined set of object 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4167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480"/>
            <a:ext cx="8534400" cy="857256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5926"/>
            <a:ext cx="8315356" cy="4786346"/>
          </a:xfrm>
        </p:spPr>
        <p:txBody>
          <a:bodyPr/>
          <a:lstStyle/>
          <a:p>
            <a:pPr marL="0" indent="0" algn="just"/>
            <a:r>
              <a:rPr lang="en-US" sz="2400" dirty="0" smtClean="0"/>
              <a:t>To do object detection using Python and Open CV</a:t>
            </a:r>
            <a:r>
              <a:rPr lang="en-US" sz="2400" dirty="0" smtClean="0"/>
              <a:t>.</a:t>
            </a:r>
          </a:p>
          <a:p>
            <a:pPr marL="0" indent="0" algn="just"/>
            <a:r>
              <a:rPr lang="en-US" sz="2400" dirty="0" smtClean="0"/>
              <a:t>Efficient implementation of this model depends </a:t>
            </a:r>
            <a:r>
              <a:rPr lang="en-US" sz="2400" dirty="0" err="1" smtClean="0"/>
              <a:t>opon</a:t>
            </a:r>
            <a:r>
              <a:rPr lang="en-US" sz="2400" dirty="0" smtClean="0"/>
              <a:t> the compatibility with python and library installation.</a:t>
            </a:r>
          </a:p>
          <a:p>
            <a:pPr marL="0" indent="0" algn="just"/>
            <a:r>
              <a:rPr lang="en-US" sz="2400" dirty="0" smtClean="0"/>
              <a:t>We have implemented it by using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APIs. The advantage of using APIs is it provides with a set of common operations.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563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8458200" cy="785817"/>
          </a:xfrm>
        </p:spPr>
        <p:txBody>
          <a:bodyPr/>
          <a:lstStyle/>
          <a:p>
            <a:r>
              <a:rPr lang="en-US" dirty="0" smtClean="0"/>
              <a:t>Overview-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857364"/>
            <a:ext cx="8215370" cy="4857784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Along with the object detection, </a:t>
            </a:r>
            <a:r>
              <a:rPr lang="en-US" dirty="0" smtClean="0">
                <a:solidFill>
                  <a:schemeClr val="tx1"/>
                </a:solidFill>
              </a:rPr>
              <a:t>we have used an alert system where approximate will get calculated. If that Blind Person is very close to the frame or is far away at a safer place , it will generate voice-based outputs along with distance units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 are many pre-trained models with </a:t>
            </a:r>
            <a:r>
              <a:rPr lang="en-US" dirty="0" err="1" smtClean="0">
                <a:solidFill>
                  <a:schemeClr val="tx1"/>
                </a:solidFill>
              </a:rPr>
              <a:t>tensorflow.Here,we</a:t>
            </a:r>
            <a:r>
              <a:rPr lang="en-US" dirty="0" smtClean="0">
                <a:solidFill>
                  <a:schemeClr val="tx1"/>
                </a:solidFill>
              </a:rPr>
              <a:t> have used SSD detection. SSD detection algorithm is used for better accuracy in object detection.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642941"/>
          </a:xfrm>
        </p:spPr>
        <p:txBody>
          <a:bodyPr/>
          <a:lstStyle/>
          <a:p>
            <a:r>
              <a:rPr lang="en-US" dirty="0" smtClean="0"/>
              <a:t>SSD Architecture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8286808" cy="514353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a trained model basically for image classification network as a feature extractor.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SSD divides the image using a grid and have each grid cell be responsible for detecting objects in that region of the image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ANCHOR BOX – </a:t>
            </a:r>
            <a:r>
              <a:rPr lang="en-US" dirty="0" smtClean="0">
                <a:solidFill>
                  <a:schemeClr val="tx1"/>
                </a:solidFill>
              </a:rPr>
              <a:t>The different aspect ratios can be specified using ratios parameter of the anchor boxes associated with each grid cell at each zoom/scale level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predicting that object’s class and its location the anchor box with the highest degree of overlap with an object is responsible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8458200" cy="785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MOBILENET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8286808" cy="471490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Mobile Net </a:t>
            </a:r>
            <a:r>
              <a:rPr lang="en-US" sz="2000" dirty="0" smtClean="0">
                <a:solidFill>
                  <a:schemeClr val="tx1"/>
                </a:solidFill>
              </a:rPr>
              <a:t>model based on </a:t>
            </a:r>
            <a:r>
              <a:rPr lang="en-US" sz="2000" dirty="0" smtClean="0">
                <a:solidFill>
                  <a:schemeClr val="tx1"/>
                </a:solidFill>
              </a:rPr>
              <a:t>depth wise </a:t>
            </a:r>
            <a:r>
              <a:rPr lang="en-US" sz="2000" dirty="0" smtClean="0">
                <a:solidFill>
                  <a:schemeClr val="tx1"/>
                </a:solidFill>
              </a:rPr>
              <a:t>separable convolutions and it forms a factorized Convolutions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These converts a basic standard convolutions into a </a:t>
            </a:r>
            <a:r>
              <a:rPr lang="en-US" sz="2000" dirty="0" smtClean="0">
                <a:solidFill>
                  <a:schemeClr val="tx1"/>
                </a:solidFill>
              </a:rPr>
              <a:t>depth wise </a:t>
            </a:r>
            <a:r>
              <a:rPr lang="en-US" sz="2000" dirty="0" smtClean="0">
                <a:solidFill>
                  <a:schemeClr val="tx1"/>
                </a:solidFill>
              </a:rPr>
              <a:t>convolutions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This 1 × 1 convolutions are also called as </a:t>
            </a:r>
            <a:r>
              <a:rPr lang="en-US" sz="2000" dirty="0" err="1" smtClean="0">
                <a:solidFill>
                  <a:schemeClr val="tx1"/>
                </a:solidFill>
              </a:rPr>
              <a:t>pointwise</a:t>
            </a:r>
            <a:r>
              <a:rPr lang="en-US" sz="2000" dirty="0" smtClean="0">
                <a:solidFill>
                  <a:schemeClr val="tx1"/>
                </a:solidFill>
              </a:rPr>
              <a:t> convolutions. 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1_NpHpv8HBi5o5d5UEL0HXd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4214842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58150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Object </a:t>
            </a:r>
            <a:r>
              <a:rPr lang="en-US" dirty="0"/>
              <a:t>detection is applied in numerous territories of image processing, including picture retrieval, security, observation, computerized vehicle systems and machine investigation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Multi-Modal Detection: </a:t>
            </a:r>
            <a:r>
              <a:rPr lang="en-US" dirty="0" smtClean="0"/>
              <a:t>The </a:t>
            </a:r>
            <a:r>
              <a:rPr lang="en-US" dirty="0"/>
              <a:t>methods used for processing visual images are also used for thermal images, and to a lesser degree for depth images. While using thermal images makes easier to discriminate the foreground from the </a:t>
            </a:r>
            <a:r>
              <a:rPr lang="en-US" dirty="0" smtClean="0"/>
              <a:t>background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Object detection is applied in numerous territories of image processing, including picture retrieval, security, observation, computerized vehicle systems and machine investigation.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Tracking </a:t>
            </a:r>
            <a:r>
              <a:rPr lang="en-US" dirty="0" smtClean="0"/>
              <a:t>object using camera, Object </a:t>
            </a:r>
            <a:r>
              <a:rPr lang="en-US" dirty="0" err="1" smtClean="0"/>
              <a:t>detectionis</a:t>
            </a:r>
            <a:r>
              <a:rPr lang="en-US" dirty="0" smtClean="0"/>
              <a:t> performed by superimposing input data on the model.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F979-D9FC-4F46-8411-1030CD8FFCE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638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8243918" cy="857255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500174"/>
            <a:ext cx="8072494" cy="5143536"/>
          </a:xfrm>
        </p:spPr>
        <p:txBody>
          <a:bodyPr/>
          <a:lstStyle/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SSD(single shot </a:t>
            </a:r>
            <a:r>
              <a:rPr lang="en-US" sz="2000" dirty="0" err="1" smtClean="0">
                <a:solidFill>
                  <a:schemeClr val="tx1"/>
                </a:solidFill>
              </a:rPr>
              <a:t>multibox</a:t>
            </a:r>
            <a:r>
              <a:rPr lang="en-US" sz="2000" dirty="0" smtClean="0">
                <a:solidFill>
                  <a:schemeClr val="tx1"/>
                </a:solidFill>
              </a:rPr>
              <a:t> detector):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Single Shot detector like YOLO takes only one shot to detect multiple objects present in an image using </a:t>
            </a:r>
            <a:r>
              <a:rPr lang="en-US" sz="2000" dirty="0" err="1" smtClean="0">
                <a:solidFill>
                  <a:schemeClr val="tx1"/>
                </a:solidFill>
              </a:rPr>
              <a:t>multibox</a:t>
            </a:r>
            <a:r>
              <a:rPr lang="en-US" sz="2000" dirty="0" smtClean="0">
                <a:solidFill>
                  <a:schemeClr val="tx1"/>
                </a:solidFill>
              </a:rPr>
              <a:t>. It is significantly faster in speed and high-accuracy object detection algorithm. SSD divides the image using a grid and have each grid cell be responsible for detecting objects in that region of the image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SSD Object Detection extracts feature map using a base deep learning network, which are CNN based classifiers, and applies convolution filters to finally detect objects. Our implementation uses </a:t>
            </a:r>
            <a:r>
              <a:rPr lang="en-US" sz="2000" dirty="0" err="1" smtClean="0">
                <a:solidFill>
                  <a:schemeClr val="tx1"/>
                </a:solidFill>
              </a:rPr>
              <a:t>MobileNet</a:t>
            </a:r>
            <a:r>
              <a:rPr lang="en-US" sz="2000" dirty="0" smtClean="0">
                <a:solidFill>
                  <a:schemeClr val="tx1"/>
                </a:solidFill>
              </a:rPr>
              <a:t> as the base network</a:t>
            </a:r>
            <a:r>
              <a:rPr lang="en-US" sz="2000" dirty="0" smtClean="0"/>
              <a:t> 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493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 DETECTION</vt:lpstr>
      <vt:lpstr>AIM</vt:lpstr>
      <vt:lpstr>OBJECTIVES</vt:lpstr>
      <vt:lpstr>PROBLEM STATEMENT</vt:lpstr>
      <vt:lpstr>Overview-</vt:lpstr>
      <vt:lpstr>SSD Architecture -</vt:lpstr>
      <vt:lpstr> MOBILENET </vt:lpstr>
      <vt:lpstr>SCOPE OF PROJECT</vt:lpstr>
      <vt:lpstr>Algorithm</vt:lpstr>
      <vt:lpstr>FEASIBILITY OF PROJECT</vt:lpstr>
      <vt:lpstr>FRONT END &amp; BACK END</vt:lpstr>
      <vt:lpstr>CONCLUSION</vt:lpstr>
      <vt:lpstr>REFERENCES</vt:lpstr>
      <vt:lpstr>Slide 14</vt:lpstr>
    </vt:vector>
  </TitlesOfParts>
  <Company>VIT,PUNE-37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 Meet 2016</dc:title>
  <dc:subject>MRC Meet</dc:subject>
  <dc:creator>Ashutosh</dc:creator>
  <cp:lastModifiedBy>hp</cp:lastModifiedBy>
  <cp:revision>313</cp:revision>
  <dcterms:created xsi:type="dcterms:W3CDTF">2006-08-16T00:00:00Z</dcterms:created>
  <dcterms:modified xsi:type="dcterms:W3CDTF">2021-06-11T16:08:33Z</dcterms:modified>
</cp:coreProperties>
</file>