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90" r:id="rId4"/>
    <p:sldId id="291" r:id="rId5"/>
    <p:sldId id="303" r:id="rId6"/>
    <p:sldId id="305" r:id="rId7"/>
    <p:sldId id="306" r:id="rId8"/>
    <p:sldId id="296" r:id="rId9"/>
    <p:sldId id="297" r:id="rId10"/>
    <p:sldId id="299" r:id="rId11"/>
    <p:sldId id="266" r:id="rId12"/>
    <p:sldId id="274" r:id="rId13"/>
    <p:sldId id="279" r:id="rId14"/>
    <p:sldId id="282" r:id="rId15"/>
    <p:sldId id="300" r:id="rId16"/>
    <p:sldId id="293" r:id="rId17"/>
    <p:sldId id="307" r:id="rId18"/>
    <p:sldId id="308" r:id="rId19"/>
    <p:sldId id="309" r:id="rId20"/>
    <p:sldId id="311" r:id="rId21"/>
    <p:sldId id="312" r:id="rId22"/>
    <p:sldId id="301" r:id="rId23"/>
    <p:sldId id="289" r:id="rId24"/>
    <p:sldId id="260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681"/>
    <a:srgbClr val="D6862D"/>
    <a:srgbClr val="DBA455"/>
    <a:srgbClr val="E1D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128E8-E844-46B2-A985-5A963B96F17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3B63-DF89-49DF-AFCA-38B86920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89CD11-0879-4F07-8F55-988A7710D092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E937-2DC7-4E95-AFCC-819B1A80A9E8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6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25-062E-409C-BDCA-3C0EA2C02ADF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97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697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6EAB-4A1C-46AB-941A-53FBB7D88D33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35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96F-E327-4F2F-84CE-FE7E80C8510F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2862-A9AC-4D2C-9BF2-2B4C7FDF0DE0}" type="datetime1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3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DB74-DC49-4F71-BB7D-F1262DE20160}" type="datetime1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C18F-46F4-42C3-B6B9-863E55E2F5B2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9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99A7-188C-41AF-AE7D-62BBA01777C9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73D1D97-01F5-4E32-8646-8D673C5F5C70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CBC4159-5DAA-4CDE-B3BA-3CDBA7D23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tikTyagiS/Crypto-Secured-Chatbox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ie%E2%80%93Hellman_key_exchange" TargetMode="External"/><Relationship Id="rId2" Type="http://schemas.openxmlformats.org/officeDocument/2006/relationships/hyperlink" Target="https://www.geeksforgeeks.org/socket-programming-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nd-to-end_encryption" TargetMode="External"/><Relationship Id="rId5" Type="http://schemas.openxmlformats.org/officeDocument/2006/relationships/hyperlink" Target="https://github.com/nikhilroxtomar/Chatroom-in-C" TargetMode="External"/><Relationship Id="rId4" Type="http://schemas.openxmlformats.org/officeDocument/2006/relationships/hyperlink" Target="https://www.youtube.com/watch?v=fNerEo6Lst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33373" y="764704"/>
            <a:ext cx="8469270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dirty="0" smtClean="0">
                <a:latin typeface="Times New Roman" panose="02020603050405020304" pitchFamily="18" charset="0"/>
                <a:cs typeface="Times New Roman" pitchFamily="18" charset="0"/>
              </a:rPr>
              <a:t>CRYPTO: A SECURED CHATBOX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9616" y="3645025"/>
            <a:ext cx="7056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Times New Roman" panose="02020603050405020304" pitchFamily="18" charset="0"/>
                <a:cs typeface="Times New Roman" pitchFamily="18" charset="0"/>
              </a:rPr>
              <a:t>Department 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Cybernetics,</a:t>
            </a:r>
          </a:p>
          <a:p>
            <a:pPr algn="ctr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School of Computer Science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University Of Petroleum And Energy Studies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671" y="495316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Mentor 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Sandip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Kumar     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Chaurasiya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2380" y="4953164"/>
            <a:ext cx="542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Presented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Kartik Tyagi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Sahil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Sangwan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Abhishek Joshi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R100218024	R100218050	R100218003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389F-0CEB-4E2F-B102-01941012B87F}" type="datetime1"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06-12-2020</a:t>
            </a:fld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9225-3979-471B-A2B8-138AAF2F0B09}" type="slidenum"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231" y1="46226" x2="39231" y2="46226"/>
                        <a14:foregroundMark x1="39231" y1="46226" x2="39231" y2="46226"/>
                        <a14:foregroundMark x1="54359" y1="58491" x2="54359" y2="58491"/>
                        <a14:foregroundMark x1="67692" y1="53774" x2="67692" y2="53774"/>
                        <a14:foregroundMark x1="81795" y1="45283" x2="81795" y2="452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33" y="2065100"/>
            <a:ext cx="2869100" cy="7798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6655" y="2768051"/>
            <a:ext cx="266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WITH A PURPOSE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socket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 socket to a specific port where clients can contact you</a:t>
            </a:r>
          </a:p>
          <a:p>
            <a:pPr lvl="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with the kernel your willingness to listen that on socket for client to contact you</a:t>
            </a:r>
          </a:p>
          <a:p>
            <a:pPr lvl="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Accept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connection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connectSocket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Read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Data Into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connectSocket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client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Close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connectSocket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End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lvl="0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/>
              <a:t>06-12-2020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TCP SERVER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6387" y="2240614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communication)</a:t>
            </a:r>
          </a:p>
        </p:txBody>
      </p:sp>
    </p:spTree>
    <p:extLst>
      <p:ext uri="{BB962C8B-B14F-4D97-AF65-F5344CB8AC3E}">
        <p14:creationId xmlns:p14="http://schemas.microsoft.com/office/powerpoint/2010/main" val="14126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433-FBB1-4A47-8853-91B8484C38FA}" type="datetime1">
              <a:rPr lang="en-IN">
                <a:solidFill>
                  <a:srgbClr val="895D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06-12-2020</a:t>
            </a:fld>
            <a:endParaRPr lang="en-IN">
              <a:solidFill>
                <a:srgbClr val="895D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>
                <a:solidFill>
                  <a:srgbClr val="895D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IN">
              <a:solidFill>
                <a:srgbClr val="895D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itchFamily="18" charset="0"/>
              </a:rPr>
              <a:t>What does encryption do?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52" y="2492896"/>
            <a:ext cx="2376264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Plain Text </a:t>
            </a:r>
          </a:p>
          <a:p>
            <a:pPr algn="ctr"/>
            <a:r>
              <a:rPr lang="en-IN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IN" dirty="0" err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: HELLO]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9040" y="2498455"/>
            <a:ext cx="2376264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Cipher Text</a:t>
            </a:r>
          </a:p>
          <a:p>
            <a:pPr algn="ctr"/>
            <a:r>
              <a:rPr lang="en-IN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[Eg : OHSIE]</a:t>
            </a:r>
          </a:p>
        </p:txBody>
      </p:sp>
      <p:sp>
        <p:nvSpPr>
          <p:cNvPr id="7" name="Curved Right Arrow 6"/>
          <p:cNvSpPr/>
          <p:nvPr/>
        </p:nvSpPr>
        <p:spPr>
          <a:xfrm rot="19800499">
            <a:off x="2372849" y="3872700"/>
            <a:ext cx="1028083" cy="1512889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Curved Up Arrow 7"/>
          <p:cNvSpPr/>
          <p:nvPr/>
        </p:nvSpPr>
        <p:spPr>
          <a:xfrm rot="18401204">
            <a:off x="8317588" y="3995742"/>
            <a:ext cx="1512168" cy="912111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0767" y="584213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Fig </a:t>
            </a:r>
            <a:r>
              <a:rPr lang="en-IN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1.3:  </a:t>
            </a:r>
            <a:r>
              <a:rPr lang="en-I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Human readable Plain Text is converted into un readable human format  that  is a cipher text</a:t>
            </a:r>
          </a:p>
        </p:txBody>
      </p:sp>
      <p:pic>
        <p:nvPicPr>
          <p:cNvPr id="2054" name="Picture 6" descr="C:\Users\NateshTy\AppData\Local\Microsoft\Windows\INetCache\IE\SDG93EXE\1200px-Crypto_key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2168" y="4522586"/>
            <a:ext cx="1375299" cy="6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ross 9"/>
          <p:cNvSpPr/>
          <p:nvPr/>
        </p:nvSpPr>
        <p:spPr>
          <a:xfrm>
            <a:off x="4899495" y="4609430"/>
            <a:ext cx="596973" cy="444203"/>
          </a:xfrm>
          <a:prstGeom prst="plus">
            <a:avLst>
              <a:gd name="adj" fmla="val 37524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35960" y="4252902"/>
            <a:ext cx="2262426" cy="12654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prstClr val="white"/>
                </a:solidFill>
                <a:latin typeface="Times New Roman" panose="02020603050405020304" pitchFamily="18" charset="0"/>
                <a:cs typeface="Times New Roman" pitchFamily="18" charset="0"/>
              </a:rPr>
              <a:t>Encryption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4220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6634-97E5-4576-AB55-E8D4C8A62B87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itchFamily="18" charset="0"/>
              </a:rPr>
              <a:t>Key Exchange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9696" y="3212976"/>
            <a:ext cx="2088232" cy="2862322"/>
          </a:xfrm>
          <a:prstGeom prst="rect">
            <a:avLst/>
          </a:prstGeom>
          <a:solidFill>
            <a:srgbClr val="E6B6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Pre shared Secret </a:t>
            </a: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Key Exchange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Uses symmetric keys that is  a single key pre shared key for both the end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2" y="3212976"/>
            <a:ext cx="2088232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>
                <a:latin typeface="Times New Roman" pitchFamily="18" charset="0"/>
                <a:cs typeface="Times New Roman" pitchFamily="18" charset="0"/>
              </a:rPr>
              <a:t>Diffie Hellman</a:t>
            </a:r>
          </a:p>
          <a:p>
            <a:pPr algn="ctr"/>
            <a:r>
              <a:rPr lang="en-IN">
                <a:latin typeface="Times New Roman" pitchFamily="18" charset="0"/>
                <a:cs typeface="Times New Roman" pitchFamily="18" charset="0"/>
              </a:rPr>
              <a:t>Key Exchange</a:t>
            </a:r>
          </a:p>
          <a:p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Uses Assymetric Keys that is a pair of public and private keys for both ends</a:t>
            </a:r>
          </a:p>
          <a:p>
            <a:pPr marL="285750" indent="-285750">
              <a:buFont typeface="Arial" pitchFamily="34" charset="0"/>
              <a:buChar char="•"/>
            </a:pPr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7848" y="2276872"/>
            <a:ext cx="2808312" cy="369332"/>
          </a:xfrm>
          <a:prstGeom prst="rect">
            <a:avLst/>
          </a:prstGeom>
          <a:solidFill>
            <a:srgbClr val="D6862D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itchFamily="18" charset="0"/>
              </a:rPr>
              <a:t>Key Exchange Methods</a:t>
            </a: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 flipH="1">
            <a:off x="4403812" y="2646204"/>
            <a:ext cx="1728192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5" idx="0"/>
          </p:cNvCxnSpPr>
          <p:nvPr/>
        </p:nvCxnSpPr>
        <p:spPr>
          <a:xfrm>
            <a:off x="6132004" y="2646204"/>
            <a:ext cx="1656184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3444-5B40-439D-A8FE-832B79A27188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err="1">
                <a:latin typeface="Times New Roman" panose="02020603050405020304" pitchFamily="18" charset="0"/>
                <a:cs typeface="Times New Roman" pitchFamily="18" charset="0"/>
              </a:rPr>
              <a:t>Diffie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Hellman Key Exchange</a:t>
            </a:r>
          </a:p>
        </p:txBody>
      </p:sp>
      <p:pic>
        <p:nvPicPr>
          <p:cNvPr id="6" name="Picture 6" descr="C:\Users\NateshTy\AppData\Local\Microsoft\Windows\INetCache\IE\MT6CFJLB\16160-illustration-of-a-silver-key-pv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06" y="3787628"/>
            <a:ext cx="1004665" cy="6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NateshTy\AppData\Local\Microsoft\Windows\INetCache\IE\SDG93EXE\1200px-Crypto_key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5625">
            <a:off x="7086241" y="3683882"/>
            <a:ext cx="1159649" cy="56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NateshTy\AppData\Local\Microsoft\Windows\INetCache\IE\SFHBF6WI\Key-PNG-F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042" y="4058564"/>
            <a:ext cx="993221" cy="8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NateshTy\AppData\Local\Microsoft\Windows\INetCache\IE\SDG93EXE\heart-2026190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274" y="4058564"/>
            <a:ext cx="998108" cy="91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67037" y="4528679"/>
            <a:ext cx="1634672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itchFamily="18" charset="0"/>
              </a:rPr>
              <a:t>Alice’s Public Key (Alice + Generator)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6019" y="4519218"/>
            <a:ext cx="1512168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itchFamily="18" charset="0"/>
              </a:rPr>
              <a:t>Bob’s Public Key (Bob + Generator)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848" y="3663020"/>
            <a:ext cx="9157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itchFamily="18" charset="0"/>
              </a:rPr>
              <a:t>Private Key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0705" y="2233173"/>
            <a:ext cx="2520280" cy="3229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Sender (Alice)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41334" y="2233173"/>
            <a:ext cx="2520280" cy="3246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Recipient (Bob)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1904" y="2708920"/>
            <a:ext cx="1440160" cy="791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Generator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1624" y="5949281"/>
            <a:ext cx="696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itchFamily="18" charset="0"/>
              </a:rPr>
              <a:t>Fig </a:t>
            </a:r>
            <a:r>
              <a:rPr lang="en-IN" b="1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IN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>
                <a:latin typeface="Times New Roman" pitchFamily="18" charset="0"/>
                <a:cs typeface="Times New Roman" pitchFamily="18" charset="0"/>
              </a:rPr>
              <a:t>A series of message exchange using a generator and a big prime number , generates public key for both Alice and Bob</a:t>
            </a:r>
          </a:p>
        </p:txBody>
      </p:sp>
      <p:cxnSp>
        <p:nvCxnSpPr>
          <p:cNvPr id="25" name="Straight Connector 24"/>
          <p:cNvCxnSpPr>
            <a:endCxn id="22" idx="1"/>
          </p:cNvCxnSpPr>
          <p:nvPr/>
        </p:nvCxnSpPr>
        <p:spPr>
          <a:xfrm>
            <a:off x="3460262" y="3104536"/>
            <a:ext cx="1771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1"/>
          </p:cNvCxnSpPr>
          <p:nvPr/>
        </p:nvCxnSpPr>
        <p:spPr>
          <a:xfrm flipH="1">
            <a:off x="4583832" y="3104536"/>
            <a:ext cx="648072" cy="683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3"/>
          </p:cNvCxnSpPr>
          <p:nvPr/>
        </p:nvCxnSpPr>
        <p:spPr>
          <a:xfrm>
            <a:off x="6672064" y="3104536"/>
            <a:ext cx="2018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7" idx="2"/>
          </p:cNvCxnSpPr>
          <p:nvPr/>
        </p:nvCxnSpPr>
        <p:spPr>
          <a:xfrm>
            <a:off x="6672064" y="3104536"/>
            <a:ext cx="827698" cy="633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69370" y="2233173"/>
            <a:ext cx="19187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itchFamily="18" charset="0"/>
              </a:rPr>
              <a:t>Prime number 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41833" y="3757577"/>
            <a:ext cx="9157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itchFamily="18" charset="0"/>
              </a:rPr>
              <a:t>Private Key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86" y="2346588"/>
            <a:ext cx="2570736" cy="14851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15" y="2296266"/>
            <a:ext cx="2570736" cy="14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8471" y="2433206"/>
            <a:ext cx="10327340" cy="4255111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parameters public g, public n      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private key for Alice ‘a’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Accepting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 for Bob ‘b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generated by Alice and Bob ‘x’ and ‘y’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x=pow(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mod n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y=pow(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mod 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 of public key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shared key by Alice and Bob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=pow(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n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kb=pow(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same as kb and is also known as public key/secret key/shared key and is used to encrypt the messages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/>
              <a:t>06-12-2020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15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0504" y="570156"/>
            <a:ext cx="11491363" cy="105425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ALGORTIHM FOR DIFFIE HELLMAN KEY EXCHANGE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3933" y="2086791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 and Bob be two users with their respective private keys ‘a’ and ‘b’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4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NateshTy\AppData\Local\Microsoft\Windows\INetCache\IE\SDG93EXE\1200px-Crypto_key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5625">
            <a:off x="2242259" y="3322345"/>
            <a:ext cx="1159649" cy="56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NateshTy\AppData\Local\Microsoft\Windows\INetCache\IE\SFHBF6WI\Key-PNG-Fi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41" y="4058564"/>
            <a:ext cx="993221" cy="8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888" y="3603659"/>
            <a:ext cx="9157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Private Key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705" y="2365204"/>
            <a:ext cx="2520280" cy="3097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Sender (Alice)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3876" y="2572328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Meet me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lus 11"/>
          <p:cNvSpPr/>
          <p:nvPr/>
        </p:nvSpPr>
        <p:spPr>
          <a:xfrm>
            <a:off x="2324937" y="4058564"/>
            <a:ext cx="864096" cy="9072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>
            <a:off x="1936262" y="4249990"/>
            <a:ext cx="503211" cy="26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06995" y="3725290"/>
            <a:ext cx="86112" cy="681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 flipH="1">
            <a:off x="3074497" y="2941660"/>
            <a:ext cx="1547451" cy="157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7" idx="1"/>
          </p:cNvCxnSpPr>
          <p:nvPr/>
        </p:nvCxnSpPr>
        <p:spPr>
          <a:xfrm flipV="1">
            <a:off x="3074497" y="3965107"/>
            <a:ext cx="1547451" cy="547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1948" y="3641941"/>
            <a:ext cx="129614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ligjhfhinn huuut@##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7829" y="3259673"/>
            <a:ext cx="18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Encrypted Data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3928" y="2202996"/>
            <a:ext cx="173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Original Data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3" descr="C:\Users\NateshTy\AppData\Local\Microsoft\Windows\INetCache\IE\SDG93EXE\heart-2026190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15" y="3505771"/>
            <a:ext cx="1224136" cy="91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9306768" y="2365205"/>
            <a:ext cx="2520280" cy="3146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Recipient (Bob)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6" descr="C:\Users\NateshTy\AppData\Local\Microsoft\Windows\INetCache\IE\MT6CFJLB\16160-illustration-of-a-silver-key-pv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20" y="3430957"/>
            <a:ext cx="1004665" cy="6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0469228" y="3629005"/>
            <a:ext cx="132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Original Data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40151" y="4405896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Meet me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17" idx="3"/>
            <a:endCxn id="21" idx="1"/>
          </p:cNvCxnSpPr>
          <p:nvPr/>
        </p:nvCxnSpPr>
        <p:spPr>
          <a:xfrm>
            <a:off x="5918092" y="3965107"/>
            <a:ext cx="6977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6" idx="1"/>
          </p:cNvCxnSpPr>
          <p:nvPr/>
        </p:nvCxnSpPr>
        <p:spPr>
          <a:xfrm>
            <a:off x="7839951" y="3965107"/>
            <a:ext cx="1800200" cy="62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17716" y="4393960"/>
            <a:ext cx="227348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Bob’s public key has an essence of generator and his private key. This will help him to later decrypt the encrypted message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66954" y="4424443"/>
            <a:ext cx="220883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mtClean="0">
                <a:latin typeface="Times New Roman" panose="02020603050405020304" pitchFamily="18" charset="0"/>
                <a:cs typeface="Times New Roman" pitchFamily="18" charset="0"/>
              </a:rPr>
              <a:t>Bob is able to decrypt using his private key because there exists a </a:t>
            </a:r>
            <a:r>
              <a:rPr lang="en-IN" b="1" smtClean="0">
                <a:latin typeface="Times New Roman" pitchFamily="18" charset="0"/>
                <a:cs typeface="Times New Roman" pitchFamily="18" charset="0"/>
              </a:rPr>
              <a:t>mathematical relation between a private and public key</a:t>
            </a:r>
          </a:p>
        </p:txBody>
      </p:sp>
      <p:sp>
        <p:nvSpPr>
          <p:cNvPr id="51" name="Title 2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</p:spPr>
        <p:txBody>
          <a:bodyPr/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Encryption &amp; Decryption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3600" dirty="0" err="1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Hellman Key Exchange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5" y="2365204"/>
            <a:ext cx="2570736" cy="148512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40" y="2365203"/>
            <a:ext cx="2570736" cy="14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3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CODE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github.com/KartikTyagiS/Crypto-Secured-Chatbox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6EAB-4A1C-46AB-941A-53FBB7D88D33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30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6EAB-4A1C-46AB-941A-53FBB7D88D33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0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6387" y="224061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0054" y="1223907"/>
            <a:ext cx="10339617" cy="1910716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932331" y="3786367"/>
            <a:ext cx="10312996" cy="15001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secured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box/room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protect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algorithm for encryption-decryption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0504" y="6180493"/>
            <a:ext cx="2844800" cy="365125"/>
          </a:xfrm>
        </p:spPr>
        <p:txBody>
          <a:bodyPr/>
          <a:lstStyle/>
          <a:p>
            <a:fld id="{1AE8B06D-1C84-4507-B790-13E272A6284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2352" y="6180493"/>
            <a:ext cx="2844800" cy="365125"/>
          </a:xfrm>
        </p:spPr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041" y="4836504"/>
            <a:ext cx="4563311" cy="322384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Chatroom with multiple client’s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5572" y="5158888"/>
            <a:ext cx="4548967" cy="431502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show’s the multiple client being connected to the server and communicating with each other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C18F-46F4-42C3-B6B9-863E55E2F5B2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20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/>
          <a:srcRect l="4341" t="6798" r="2222" b="8314"/>
          <a:stretch/>
        </p:blipFill>
        <p:spPr bwMode="auto">
          <a:xfrm>
            <a:off x="1752741" y="525775"/>
            <a:ext cx="8680429" cy="4269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194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878" y="4573050"/>
            <a:ext cx="4563311" cy="509445"/>
          </a:xfrm>
        </p:spPr>
        <p:txBody>
          <a:bodyPr/>
          <a:lstStyle/>
          <a:p>
            <a:r>
              <a:rPr lang="en-US" sz="1800" dirty="0" smtClean="0"/>
              <a:t>Encryption of data taking place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3385" y="5055337"/>
            <a:ext cx="4548967" cy="1106106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client sends a file which is then encrypted and key details are also shown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C18F-46F4-42C3-B6B9-863E55E2F5B2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1979" t="7407" r="4895" b="5185"/>
          <a:stretch/>
        </p:blipFill>
        <p:spPr bwMode="auto">
          <a:xfrm>
            <a:off x="1366520" y="237739"/>
            <a:ext cx="9657080" cy="4454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188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3865" y="2994320"/>
            <a:ext cx="4589928" cy="65836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3865" y="3908530"/>
            <a:ext cx="5074021" cy="214363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chatroom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Key creation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Hellman Key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Encryption, Decryption of messages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2862-A9AC-4D2C-9BF2-2B4C7FDF0DE0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7987" y="236914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chatroom with secured communications in order to ensure confidentiality and security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328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2352" y="6102827"/>
            <a:ext cx="2844800" cy="365125"/>
          </a:xfrm>
        </p:spPr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7151" y="3899475"/>
            <a:ext cx="1681671" cy="817007"/>
          </a:xfrm>
          <a:prstGeom prst="roundRect">
            <a:avLst/>
          </a:prstGeom>
          <a:solidFill>
            <a:srgbClr val="E1DFC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 CHART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29356" y="3265499"/>
            <a:ext cx="2457450" cy="2081500"/>
          </a:xfrm>
          <a:prstGeom prst="roundRect">
            <a:avLst/>
          </a:prstGeom>
          <a:solidFill>
            <a:srgbClr val="E1DFC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151" y="3936917"/>
            <a:ext cx="1919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Start: Requirement Analysis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(August)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40581" y="334787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5860" y="4664356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193388" y="2763879"/>
            <a:ext cx="2821993" cy="394006"/>
          </a:xfrm>
          <a:prstGeom prst="roundRect">
            <a:avLst/>
          </a:prstGeom>
          <a:solidFill>
            <a:srgbClr val="DBA455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1041" y="2795630"/>
            <a:ext cx="2585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September-October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19215" y="4117894"/>
            <a:ext cx="1112252" cy="376710"/>
          </a:xfrm>
          <a:prstGeom prst="roundRect">
            <a:avLst/>
          </a:prstGeom>
          <a:solidFill>
            <a:srgbClr val="E1DFC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8535" y="4136972"/>
            <a:ext cx="125306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</a:t>
            </a:r>
          </a:p>
        </p:txBody>
      </p:sp>
      <p:cxnSp>
        <p:nvCxnSpPr>
          <p:cNvPr id="8" name="Straight Arrow Connector 7"/>
          <p:cNvCxnSpPr>
            <a:stCxn id="29" idx="3"/>
            <a:endCxn id="32" idx="1"/>
          </p:cNvCxnSpPr>
          <p:nvPr/>
        </p:nvCxnSpPr>
        <p:spPr>
          <a:xfrm flipV="1">
            <a:off x="1758822" y="4306249"/>
            <a:ext cx="570534" cy="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68288" y="2228791"/>
            <a:ext cx="2172152" cy="584775"/>
          </a:xfrm>
          <a:prstGeom prst="roundRect">
            <a:avLst/>
          </a:prstGeom>
          <a:solidFill>
            <a:srgbClr val="DBA455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32" idx="3"/>
            <a:endCxn id="9" idx="1"/>
          </p:cNvCxnSpPr>
          <p:nvPr/>
        </p:nvCxnSpPr>
        <p:spPr>
          <a:xfrm>
            <a:off x="4786806" y="4306249"/>
            <a:ext cx="33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725639" y="2899465"/>
            <a:ext cx="2457450" cy="2813568"/>
          </a:xfrm>
          <a:prstGeom prst="roundRect">
            <a:avLst/>
          </a:prstGeom>
          <a:solidFill>
            <a:srgbClr val="E1DFC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32009" y="2237301"/>
            <a:ext cx="1830053" cy="5847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October-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Novemebr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9" idx="3"/>
            <a:endCxn id="21" idx="1"/>
          </p:cNvCxnSpPr>
          <p:nvPr/>
        </p:nvCxnSpPr>
        <p:spPr>
          <a:xfrm>
            <a:off x="6231467" y="4306249"/>
            <a:ext cx="49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54024" y="2973111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22014" y="4081461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0846" y="5048014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encryption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implementation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556516" y="4013861"/>
            <a:ext cx="1026817" cy="584775"/>
          </a:xfrm>
          <a:prstGeom prst="roundRect">
            <a:avLst/>
          </a:prstGeom>
          <a:solidFill>
            <a:srgbClr val="E1DFC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013916" y="3909617"/>
            <a:ext cx="1123177" cy="731706"/>
          </a:xfrm>
          <a:prstGeom prst="roundRect">
            <a:avLst/>
          </a:prstGeom>
          <a:solidFill>
            <a:srgbClr val="E1DFC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77261" y="3983083"/>
            <a:ext cx="81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78746" y="3973739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End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(November)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21" idx="3"/>
            <a:endCxn id="22" idx="1"/>
          </p:cNvCxnSpPr>
          <p:nvPr/>
        </p:nvCxnSpPr>
        <p:spPr>
          <a:xfrm>
            <a:off x="9183089" y="4306249"/>
            <a:ext cx="373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</p:cNvCxnSpPr>
          <p:nvPr/>
        </p:nvCxnSpPr>
        <p:spPr>
          <a:xfrm flipV="1">
            <a:off x="10583333" y="4306248"/>
            <a:ext cx="430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2330" y="2248349"/>
            <a:ext cx="10327340" cy="25229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 https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://www.geeksforgeeks.org/socket-programming-cc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en.wikipedia.org/wiki/Diffie%E2%80%93Hellman_key_exchange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[3]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www.youtube.com/watch?v=fNerEo6Lstw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[4]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github.com/nikhilroxtomar/Chatroom-in-C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[5]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6"/>
              </a:rPr>
              <a:t>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en.wikipedia.org/wiki/End-to-end_encryption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4325" y="3009900"/>
            <a:ext cx="3917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63883" y="369793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Sender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504" y="2291256"/>
            <a:ext cx="1579523" cy="182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621178" y="3734879"/>
            <a:ext cx="100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Receiver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66936" y="2291256"/>
            <a:ext cx="1677414" cy="1902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7" name="Picture 16" descr="Icon Letter Newsletter · Free vector graphic on Pixaba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2" t="32684" b="6462"/>
          <a:stretch/>
        </p:blipFill>
        <p:spPr>
          <a:xfrm>
            <a:off x="3904255" y="4721087"/>
            <a:ext cx="1129662" cy="997266"/>
          </a:xfrm>
          <a:prstGeom prst="rect">
            <a:avLst/>
          </a:prstGeom>
        </p:spPr>
      </p:pic>
      <p:pic>
        <p:nvPicPr>
          <p:cNvPr id="19" name="Picture 18" descr="Icon Letter Newsletter · Free vector graphic on Pixabay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2" r="49735" b="7507"/>
          <a:stretch/>
        </p:blipFill>
        <p:spPr>
          <a:xfrm>
            <a:off x="2614104" y="2737131"/>
            <a:ext cx="1290151" cy="1124607"/>
          </a:xfrm>
          <a:prstGeom prst="rect">
            <a:avLst/>
          </a:prstGeom>
        </p:spPr>
      </p:pic>
      <p:pic>
        <p:nvPicPr>
          <p:cNvPr id="20" name="Picture 19" descr="Icon Letter Newsletter · Free vector graphic on Pixabay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2" r="49735" b="7507"/>
          <a:stretch/>
        </p:blipFill>
        <p:spPr>
          <a:xfrm>
            <a:off x="8261267" y="2737538"/>
            <a:ext cx="1322577" cy="11246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529238" y="3035517"/>
            <a:ext cx="1376855" cy="7882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Room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 descr="Icon Letter Newsletter · Free vector graphic on Pixaba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2" t="32684" b="6462"/>
          <a:stretch/>
        </p:blipFill>
        <p:spPr>
          <a:xfrm>
            <a:off x="7167717" y="4721087"/>
            <a:ext cx="1129662" cy="99726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9" idx="1"/>
          </p:cNvCxnSpPr>
          <p:nvPr/>
        </p:nvCxnSpPr>
        <p:spPr>
          <a:xfrm>
            <a:off x="2060027" y="3299434"/>
            <a:ext cx="554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1"/>
          </p:cNvCxnSpPr>
          <p:nvPr/>
        </p:nvCxnSpPr>
        <p:spPr>
          <a:xfrm flipV="1">
            <a:off x="3255394" y="5219720"/>
            <a:ext cx="648861" cy="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54547" y="3390897"/>
            <a:ext cx="1000971" cy="3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6255504" y="5219720"/>
            <a:ext cx="912213" cy="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</p:cNvCxnSpPr>
          <p:nvPr/>
        </p:nvCxnSpPr>
        <p:spPr>
          <a:xfrm flipV="1">
            <a:off x="9583844" y="3299434"/>
            <a:ext cx="683092" cy="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2"/>
          </p:cNvCxnSpPr>
          <p:nvPr/>
        </p:nvCxnSpPr>
        <p:spPr>
          <a:xfrm flipH="1">
            <a:off x="3255394" y="3861738"/>
            <a:ext cx="3786" cy="137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4" idx="3"/>
          </p:cNvCxnSpPr>
          <p:nvPr/>
        </p:nvCxnSpPr>
        <p:spPr>
          <a:xfrm flipH="1" flipV="1">
            <a:off x="8297379" y="5219720"/>
            <a:ext cx="625176" cy="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0" idx="2"/>
          </p:cNvCxnSpPr>
          <p:nvPr/>
        </p:nvCxnSpPr>
        <p:spPr>
          <a:xfrm flipV="1">
            <a:off x="8922555" y="3862145"/>
            <a:ext cx="1" cy="137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7" idx="0"/>
          </p:cNvCxnSpPr>
          <p:nvPr/>
        </p:nvCxnSpPr>
        <p:spPr>
          <a:xfrm>
            <a:off x="4454547" y="3429655"/>
            <a:ext cx="14539" cy="129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246842" y="3845738"/>
            <a:ext cx="17324" cy="137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29"/>
          <p:cNvSpPr txBox="1"/>
          <p:nvPr/>
        </p:nvSpPr>
        <p:spPr>
          <a:xfrm>
            <a:off x="5595649" y="2075058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Socket Binding – TCP 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29"/>
          <p:cNvSpPr txBox="1"/>
          <p:nvPr/>
        </p:nvSpPr>
        <p:spPr>
          <a:xfrm>
            <a:off x="8958667" y="44657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Decryption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2060027" y="2406869"/>
            <a:ext cx="3469211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238" y="2422634"/>
            <a:ext cx="0" cy="60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797722" y="2382187"/>
            <a:ext cx="3469215" cy="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22" y="2406869"/>
            <a:ext cx="1" cy="62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29"/>
          <p:cNvSpPr txBox="1"/>
          <p:nvPr/>
        </p:nvSpPr>
        <p:spPr>
          <a:xfrm>
            <a:off x="2028719" y="44657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Encryption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29"/>
          <p:cNvSpPr txBox="1"/>
          <p:nvPr/>
        </p:nvSpPr>
        <p:spPr>
          <a:xfrm>
            <a:off x="4726308" y="5970036"/>
            <a:ext cx="329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itchFamily="18" charset="0"/>
              </a:rPr>
              <a:t>Figure 1.1: </a:t>
            </a:r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A secured chat room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37" y="2414546"/>
            <a:ext cx="2570736" cy="148512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30" y="2481109"/>
            <a:ext cx="2570736" cy="14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CHATROOM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(using socket programming)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ate Placeholder 2"/>
          <p:cNvSpPr>
            <a:spLocks noGrp="1"/>
          </p:cNvSpPr>
          <p:nvPr>
            <p:ph type="dt" sz="half" idx="10"/>
          </p:nvPr>
        </p:nvSpPr>
        <p:spPr>
          <a:xfrm>
            <a:off x="480504" y="6161443"/>
            <a:ext cx="2844800" cy="365125"/>
          </a:xfrm>
        </p:spPr>
        <p:txBody>
          <a:bodyPr/>
          <a:lstStyle/>
          <a:p>
            <a:fld id="{4067DB74-DC49-4F71-BB7D-F1262DE20160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2352" y="6161443"/>
            <a:ext cx="2844800" cy="365125"/>
          </a:xfrm>
        </p:spPr>
        <p:txBody>
          <a:bodyPr/>
          <a:lstStyle/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41958" y="2424722"/>
            <a:ext cx="1342417" cy="5518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41958" y="3493484"/>
            <a:ext cx="1342417" cy="105845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06055" y="4660694"/>
            <a:ext cx="1342417" cy="105845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3772" y="5189922"/>
            <a:ext cx="1342417" cy="46692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8346" y="2156211"/>
            <a:ext cx="1597979" cy="1902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480504" y="36121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Sender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276804" y="2156211"/>
            <a:ext cx="1686596" cy="1902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7" name="TextBox 5"/>
          <p:cNvSpPr txBox="1"/>
          <p:nvPr/>
        </p:nvSpPr>
        <p:spPr>
          <a:xfrm>
            <a:off x="10611599" y="354852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Receiver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" name="Picture 57" descr="&lt;strong&gt;Server&lt;/strong&gt;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85" y="2184082"/>
            <a:ext cx="731782" cy="956005"/>
          </a:xfrm>
          <a:prstGeom prst="rect">
            <a:avLst/>
          </a:prstGeom>
        </p:spPr>
      </p:pic>
      <p:sp>
        <p:nvSpPr>
          <p:cNvPr id="59" name="TextBox 5"/>
          <p:cNvSpPr txBox="1"/>
          <p:nvPr/>
        </p:nvSpPr>
        <p:spPr>
          <a:xfrm>
            <a:off x="5218027" y="3140087"/>
            <a:ext cx="191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Chat Room 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06055" y="3724550"/>
            <a:ext cx="1342417" cy="5518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22227" y="2435673"/>
            <a:ext cx="1342417" cy="5518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 Binding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40086" y="3509678"/>
            <a:ext cx="1342417" cy="105845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640086" y="5116059"/>
            <a:ext cx="1342417" cy="6030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 Data</a:t>
            </a:r>
          </a:p>
        </p:txBody>
      </p:sp>
      <p:cxnSp>
        <p:nvCxnSpPr>
          <p:cNvPr id="70" name="Straight Arrow Connector 69"/>
          <p:cNvCxnSpPr>
            <a:endCxn id="46" idx="1"/>
          </p:cNvCxnSpPr>
          <p:nvPr/>
        </p:nvCxnSpPr>
        <p:spPr>
          <a:xfrm>
            <a:off x="1766325" y="2685680"/>
            <a:ext cx="675633" cy="1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6" idx="2"/>
            <a:endCxn id="48" idx="0"/>
          </p:cNvCxnSpPr>
          <p:nvPr/>
        </p:nvCxnSpPr>
        <p:spPr>
          <a:xfrm>
            <a:off x="3113167" y="2976525"/>
            <a:ext cx="0" cy="5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218028" y="2144662"/>
            <a:ext cx="1918472" cy="1364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73" name="Straight Arrow Connector 72"/>
          <p:cNvCxnSpPr>
            <a:endCxn id="61" idx="0"/>
          </p:cNvCxnSpPr>
          <p:nvPr/>
        </p:nvCxnSpPr>
        <p:spPr>
          <a:xfrm>
            <a:off x="6161031" y="3505752"/>
            <a:ext cx="16233" cy="21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9" idx="0"/>
          </p:cNvCxnSpPr>
          <p:nvPr/>
        </p:nvCxnSpPr>
        <p:spPr>
          <a:xfrm>
            <a:off x="6169147" y="4276353"/>
            <a:ext cx="8117" cy="38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3"/>
            <a:endCxn id="49" idx="1"/>
          </p:cNvCxnSpPr>
          <p:nvPr/>
        </p:nvCxnSpPr>
        <p:spPr>
          <a:xfrm>
            <a:off x="3784375" y="4022712"/>
            <a:ext cx="1721680" cy="116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</p:cNvCxnSpPr>
          <p:nvPr/>
        </p:nvCxnSpPr>
        <p:spPr>
          <a:xfrm>
            <a:off x="3776189" y="5423386"/>
            <a:ext cx="1729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5"/>
          <p:cNvSpPr txBox="1"/>
          <p:nvPr/>
        </p:nvSpPr>
        <p:spPr>
          <a:xfrm>
            <a:off x="3714441" y="5458124"/>
            <a:ext cx="211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If the connection request is successful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5"/>
          <p:cNvSpPr txBox="1"/>
          <p:nvPr/>
        </p:nvSpPr>
        <p:spPr>
          <a:xfrm>
            <a:off x="6848472" y="5439393"/>
            <a:ext cx="211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If the connection request is successful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888310" y="5439393"/>
            <a:ext cx="1751776" cy="3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1"/>
            <a:endCxn id="49" idx="3"/>
          </p:cNvCxnSpPr>
          <p:nvPr/>
        </p:nvCxnSpPr>
        <p:spPr>
          <a:xfrm flipH="1">
            <a:off x="6848472" y="4038906"/>
            <a:ext cx="1791614" cy="115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2"/>
            <a:endCxn id="68" idx="0"/>
          </p:cNvCxnSpPr>
          <p:nvPr/>
        </p:nvCxnSpPr>
        <p:spPr>
          <a:xfrm>
            <a:off x="9293436" y="2987476"/>
            <a:ext cx="17859" cy="52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7" idx="3"/>
          </p:cNvCxnSpPr>
          <p:nvPr/>
        </p:nvCxnSpPr>
        <p:spPr>
          <a:xfrm flipH="1">
            <a:off x="9964644" y="2711574"/>
            <a:ext cx="294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Icon Letter Newsletter · Free vector graphic on Pixabay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2" r="49735" b="7507"/>
          <a:stretch/>
        </p:blipFill>
        <p:spPr>
          <a:xfrm>
            <a:off x="1623373" y="5042780"/>
            <a:ext cx="770561" cy="671687"/>
          </a:xfrm>
          <a:prstGeom prst="rect">
            <a:avLst/>
          </a:prstGeom>
        </p:spPr>
      </p:pic>
      <p:pic>
        <p:nvPicPr>
          <p:cNvPr id="84" name="Picture 83" descr="Icon Letter Newsletter · Free vector graphic on Pixabay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2" r="49735" b="7507"/>
          <a:stretch/>
        </p:blipFill>
        <p:spPr>
          <a:xfrm>
            <a:off x="10141845" y="5018012"/>
            <a:ext cx="770561" cy="671687"/>
          </a:xfrm>
          <a:prstGeom prst="rect">
            <a:avLst/>
          </a:prstGeom>
        </p:spPr>
      </p:pic>
      <p:pic>
        <p:nvPicPr>
          <p:cNvPr id="85" name="Picture 84" descr="Icon Letter Newsletter · Free vector graphic on Pixabay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2" t="32684" b="6462"/>
          <a:stretch/>
        </p:blipFill>
        <p:spPr>
          <a:xfrm>
            <a:off x="4125556" y="4831350"/>
            <a:ext cx="688766" cy="608043"/>
          </a:xfrm>
          <a:prstGeom prst="rect">
            <a:avLst/>
          </a:prstGeom>
        </p:spPr>
      </p:pic>
      <p:pic>
        <p:nvPicPr>
          <p:cNvPr id="86" name="Picture 85" descr="Icon Letter Newsletter · Free vector graphic on Pixabay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2" t="32684" b="6462"/>
          <a:stretch/>
        </p:blipFill>
        <p:spPr>
          <a:xfrm>
            <a:off x="7419815" y="4839671"/>
            <a:ext cx="688766" cy="608043"/>
          </a:xfrm>
          <a:prstGeom prst="rect">
            <a:avLst/>
          </a:prstGeom>
        </p:spPr>
      </p:pic>
      <p:sp>
        <p:nvSpPr>
          <p:cNvPr id="87" name="TextBox 29"/>
          <p:cNvSpPr txBox="1"/>
          <p:nvPr/>
        </p:nvSpPr>
        <p:spPr>
          <a:xfrm>
            <a:off x="4418446" y="6159339"/>
            <a:ext cx="38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itchFamily="18" charset="0"/>
              </a:rPr>
              <a:t>Figure 1.2: </a:t>
            </a:r>
            <a:r>
              <a:rPr lang="en-IN" dirty="0" smtClean="0">
                <a:latin typeface="Times New Roman" panose="02020603050405020304" pitchFamily="18" charset="0"/>
                <a:cs typeface="Times New Roman" pitchFamily="18" charset="0"/>
              </a:rPr>
              <a:t>Steps to create a chat room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716" y="2397526"/>
            <a:ext cx="2570736" cy="148512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30" y="2283848"/>
            <a:ext cx="2570736" cy="14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06-12-2020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5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935241" y="2316936"/>
            <a:ext cx="66287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used to </a:t>
            </a:r>
          </a:p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chatroom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1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06-12-2020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6</a:t>
            </a:fld>
            <a:endParaRPr lang="en-IN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301770" y="171155"/>
            <a:ext cx="11216648" cy="635541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=socket(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protofamily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type, protocol)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Creates a new socket. Returns a file descriptor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Must specify: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protocol family (e.g. TCP/IP)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type of service (e.g. STREAM or DGRAM)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protocol (e.g. TCP or UDP) 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Deletes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connected STREAM sockets, sends EOF to close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fd,laddress,laddresslen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server to establish port to listen on.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has &gt;1 IP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specify “IF_ANY”, or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specific one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connection-oriented servers only, to put server “on the air”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parameter: how many pending connections can be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r>
              <a:rPr lang="en-US" sz="1800" b="1" dirty="0" err="1"/>
              <a:t>afd</a:t>
            </a:r>
            <a:r>
              <a:rPr lang="en-US" sz="1800" b="1" dirty="0"/>
              <a:t> = accept (</a:t>
            </a:r>
            <a:r>
              <a:rPr lang="en-US" sz="1800" b="1" dirty="0" err="1"/>
              <a:t>lfd</a:t>
            </a:r>
            <a:r>
              <a:rPr lang="en-US" sz="1800" b="1" dirty="0"/>
              <a:t>, </a:t>
            </a:r>
            <a:r>
              <a:rPr lang="en-US" sz="1800" b="1" dirty="0" err="1"/>
              <a:t>caddress</a:t>
            </a:r>
            <a:r>
              <a:rPr lang="en-US" sz="1800" b="1" dirty="0"/>
              <a:t>, </a:t>
            </a:r>
            <a:r>
              <a:rPr lang="en-US" sz="1800" b="1" dirty="0" err="1"/>
              <a:t>caddresslen</a:t>
            </a:r>
            <a:r>
              <a:rPr lang="en-US" sz="1800" b="1" dirty="0"/>
              <a:t>)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Used </a:t>
            </a:r>
            <a:r>
              <a:rPr lang="en-US" sz="1800" dirty="0"/>
              <a:t>by connection-oriented servers to accept one new </a:t>
            </a:r>
            <a:r>
              <a:rPr lang="en-US" sz="1800" dirty="0" smtClean="0"/>
              <a:t>connection</a:t>
            </a:r>
          </a:p>
          <a:p>
            <a:pPr marL="0" indent="0">
              <a:buNone/>
            </a:pPr>
            <a:r>
              <a:rPr lang="en-US" sz="1800" dirty="0" smtClean="0"/>
              <a:t>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Font typeface="Wingdings" pitchFamily="2" charset="2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845" y="5452535"/>
            <a:ext cx="6030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must already be a listening socket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new socket for the new connection, and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caller (e.g. for security, log keeping.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2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06-12-2020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7</a:t>
            </a:fld>
            <a:endParaRPr lang="en-IN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8104" y="375587"/>
            <a:ext cx="11216648" cy="57858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saddress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saddreslen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connection-oriented clients to connect to server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connectionless clients to specify a “default send to address”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Subsequent “sends” don’t have to specify a destination address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data, length)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write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“normal” write function; can be used with both files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sockets</a:t>
            </a:r>
          </a:p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data,length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receive data… parameters are similar!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Font typeface="Wingdings" pitchFamily="2" charset="2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203" y="1081454"/>
            <a:ext cx="8043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There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already be a socket bound to a connection-oriented service on the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already be a listening socket on the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in the address (IP address, and port number) of the server.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C1CB-7A80-4C47-9350-D7153BEB4669}" type="datetime1">
              <a:rPr lang="en-IN" smtClean="0"/>
              <a:t>06-12-2020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8</a:t>
            </a:fld>
            <a:endParaRPr lang="en-IN"/>
          </a:p>
        </p:txBody>
      </p:sp>
      <p:sp>
        <p:nvSpPr>
          <p:cNvPr id="5" name="Date Placeholder 1"/>
          <p:cNvSpPr txBox="1">
            <a:spLocks/>
          </p:cNvSpPr>
          <p:nvPr/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86C1CB-7A80-4C47-9350-D7153BEB4669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06-12-2020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BC4159-5DAA-4CDE-B3BA-3CDBA7D2329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4921" y="2499303"/>
            <a:ext cx="6096000" cy="923330"/>
          </a:xfrm>
          <a:prstGeom prst="rect">
            <a:avLst/>
          </a:prstGeom>
        </p:spPr>
        <p:txBody>
          <a:bodyPr anchor="b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424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socket,connectSocket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 active connect specifying the IP address and port number of server 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Data Into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connectSocket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with server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connectSocket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06D-1C84-4507-B790-13E272A62841}" type="datetime1">
              <a:rPr lang="en-IN" smtClean="0"/>
              <a:t>06-12-2020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4159-5DAA-4CDE-B3BA-3CDBA7D23299}" type="slidenum">
              <a:rPr lang="en-IN" smtClean="0"/>
              <a:t>9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TCP CLIENT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61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1104</Words>
  <Application>Microsoft Office PowerPoint</Application>
  <PresentationFormat>Widescreen</PresentationFormat>
  <Paragraphs>282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 Antiqua</vt:lpstr>
      <vt:lpstr>Calibri</vt:lpstr>
      <vt:lpstr>Times New Roman</vt:lpstr>
      <vt:lpstr>Wingdings</vt:lpstr>
      <vt:lpstr>Hardcover</vt:lpstr>
      <vt:lpstr>PowerPoint Presentation</vt:lpstr>
      <vt:lpstr>PROBLEM STATEMENT</vt:lpstr>
      <vt:lpstr>Introduction</vt:lpstr>
      <vt:lpstr>CREATION OF CHATROOM (using socket programming)</vt:lpstr>
      <vt:lpstr>PowerPoint Presentation</vt:lpstr>
      <vt:lpstr>PowerPoint Presentation</vt:lpstr>
      <vt:lpstr>PowerPoint Presentation</vt:lpstr>
      <vt:lpstr>PowerPoint Presentation</vt:lpstr>
      <vt:lpstr>ALGORITHM FOR TCP CLIENT</vt:lpstr>
      <vt:lpstr>ALGORITHM FOR TCP SERVER</vt:lpstr>
      <vt:lpstr>PowerPoint Presentation</vt:lpstr>
      <vt:lpstr>What does encryption do?</vt:lpstr>
      <vt:lpstr>Key Exchange</vt:lpstr>
      <vt:lpstr>Diffie Hellman Key Exchange</vt:lpstr>
      <vt:lpstr>ALGORTIHM FOR DIFFIE HELLMAN KEY EXCHANGE</vt:lpstr>
      <vt:lpstr>Encryption &amp; Decryption : Diffie Hellman Key Exchange</vt:lpstr>
      <vt:lpstr>IMPLEMENTED CODE</vt:lpstr>
      <vt:lpstr>PowerPoint Presentation</vt:lpstr>
      <vt:lpstr>PowerPoint Presentation</vt:lpstr>
      <vt:lpstr>Chatroom with multiple client’s</vt:lpstr>
      <vt:lpstr>Encryption of data taking place</vt:lpstr>
      <vt:lpstr>OBJECTIVE</vt:lpstr>
      <vt:lpstr>PERT CHART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50</cp:revision>
  <dcterms:created xsi:type="dcterms:W3CDTF">2020-09-19T11:58:03Z</dcterms:created>
  <dcterms:modified xsi:type="dcterms:W3CDTF">2020-12-06T04:17:49Z</dcterms:modified>
</cp:coreProperties>
</file>