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9" r:id="rId3"/>
    <p:sldId id="266" r:id="rId4"/>
    <p:sldId id="302" r:id="rId5"/>
    <p:sldId id="290" r:id="rId6"/>
    <p:sldId id="303" r:id="rId7"/>
    <p:sldId id="306" r:id="rId8"/>
    <p:sldId id="305" r:id="rId9"/>
    <p:sldId id="309" r:id="rId10"/>
    <p:sldId id="307" r:id="rId11"/>
    <p:sldId id="312" r:id="rId12"/>
    <p:sldId id="310" r:id="rId13"/>
    <p:sldId id="311" r:id="rId14"/>
    <p:sldId id="301" r:id="rId15"/>
    <p:sldId id="289" r:id="rId16"/>
    <p:sldId id="325" r:id="rId17"/>
    <p:sldId id="326" r:id="rId18"/>
    <p:sldId id="335" r:id="rId19"/>
    <p:sldId id="327" r:id="rId20"/>
    <p:sldId id="328" r:id="rId21"/>
    <p:sldId id="337" r:id="rId22"/>
    <p:sldId id="329" r:id="rId23"/>
    <p:sldId id="330" r:id="rId24"/>
    <p:sldId id="334" r:id="rId25"/>
    <p:sldId id="331" r:id="rId26"/>
    <p:sldId id="332" r:id="rId27"/>
    <p:sldId id="26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6"/>
    <a:srgbClr val="E9E9E9"/>
    <a:srgbClr val="E6B681"/>
    <a:srgbClr val="D6862D"/>
    <a:srgbClr val="DBA455"/>
    <a:srgbClr val="E1D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7" autoAdjust="0"/>
    <p:restoredTop sz="94660"/>
  </p:normalViewPr>
  <p:slideViewPr>
    <p:cSldViewPr snapToGrid="0">
      <p:cViewPr varScale="1">
        <p:scale>
          <a:sx n="93" d="100"/>
          <a:sy n="93" d="100"/>
        </p:scale>
        <p:origin x="120"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128E8-E844-46B2-A985-5A963B96F174}"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83B63-DF89-49DF-AFCA-38B86920868D}" type="slidenum">
              <a:rPr lang="en-US" smtClean="0"/>
              <a:t>‹#›</a:t>
            </a:fld>
            <a:endParaRPr lang="en-US"/>
          </a:p>
        </p:txBody>
      </p:sp>
    </p:spTree>
    <p:extLst>
      <p:ext uri="{BB962C8B-B14F-4D97-AF65-F5344CB8AC3E}">
        <p14:creationId xmlns:p14="http://schemas.microsoft.com/office/powerpoint/2010/main" val="61279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389CD11-0879-4F07-8F55-988A7710D092}" type="datetime1">
              <a:rPr lang="en-IN" smtClean="0"/>
              <a:t>04-06-2021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CBC4159-5DAA-4CDE-B3BA-3CDBA7D23299}" type="slidenum">
              <a:rPr lang="en-IN" smtClean="0"/>
              <a:t>‹#›</a:t>
            </a:fld>
            <a:endParaRPr lang="en-IN"/>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15392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7E937-2DC7-4E95-AFCC-819B1A80A9E8}" type="datetime1">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065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1B025-062E-409C-BDCA-3C0EA2C02ADF}" type="datetime1">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97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E8B06D-1C84-4507-B790-13E272A62841}" type="datetime1">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269770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06EAB-4A1C-46AB-941A-53FBB7D88D33}" type="datetime1">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393793590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AD6F96F-E327-4F2F-84CE-FE7E80C8510F}" type="datetime1">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C4159-5DAA-4CDE-B3BA-3CDBA7D23299}"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6193535" y="2240280"/>
            <a:ext cx="5071872"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4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272862-A9AC-4D2C-9BF2-2B4C7FDF0DE0}" type="datetime1">
              <a:rPr lang="en-IN" smtClean="0"/>
              <a:t>04-06-2021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C4159-5DAA-4CDE-B3BA-3CDBA7D23299}" type="slidenum">
              <a:rPr lang="en-IN" smtClean="0"/>
              <a:t>‹#›</a:t>
            </a:fld>
            <a:endParaRPr lang="en-IN"/>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133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67DB74-DC49-4F71-BB7D-F1262DE20160}" type="datetime1">
              <a:rPr lang="en-IN" smtClean="0"/>
              <a:t>04-06-2021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C4159-5DAA-4CDE-B3BA-3CDBA7D23299}" type="slidenum">
              <a:rPr lang="en-IN" smtClean="0"/>
              <a:t>‹#›</a:t>
            </a:fld>
            <a:endParaRPr lang="en-IN"/>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81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64345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4C18F-46F4-42C3-B6B9-863E55E2F5B2}" type="datetime1">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378059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699A7-188C-41AF-AE7D-62BBA01777C9}" type="datetime1">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C4159-5DAA-4CDE-B3BA-3CDBA7D23299}" type="slidenum">
              <a:rPr lang="en-IN" smtClean="0"/>
              <a:t>‹#›</a:t>
            </a:fld>
            <a:endParaRPr lang="en-IN"/>
          </a:p>
        </p:txBody>
      </p:sp>
    </p:spTree>
    <p:extLst>
      <p:ext uri="{BB962C8B-B14F-4D97-AF65-F5344CB8AC3E}">
        <p14:creationId xmlns:p14="http://schemas.microsoft.com/office/powerpoint/2010/main" val="427914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A73D1D97-01F5-4E32-8646-8D673C5F5C70}" type="datetime1">
              <a:rPr lang="en-IN" smtClean="0"/>
              <a:t>04-06-2021</a:t>
            </a:fld>
            <a:endParaRPr lang="en-IN"/>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9CBC4159-5DAA-4CDE-B3BA-3CDBA7D23299}" type="slidenum">
              <a:rPr lang="en-IN" smtClean="0"/>
              <a:t>‹#›</a:t>
            </a:fld>
            <a:endParaRPr lang="en-IN"/>
          </a:p>
        </p:txBody>
      </p:sp>
    </p:spTree>
    <p:extLst>
      <p:ext uri="{BB962C8B-B14F-4D97-AF65-F5344CB8AC3E}">
        <p14:creationId xmlns:p14="http://schemas.microsoft.com/office/powerpoint/2010/main" val="6269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33373" y="764704"/>
            <a:ext cx="8469270" cy="1152128"/>
          </a:xfrm>
          <a:prstGeom prst="rect">
            <a:avLst/>
          </a:prstGeom>
        </p:spPr>
        <p:txBody>
          <a:bodyPr vert="horz" lIns="91440" tIns="45720" rIns="91440" bIns="45720" rtlCol="0" anchor="b">
            <a:noAutofit/>
          </a:bodyPr>
          <a:lstStyle>
            <a:lvl1pPr algn="ctr" defTabSz="914400" rtl="0" eaLnBrk="1" latinLnBrk="0" hangingPunct="1">
              <a:spcBef>
                <a:spcPct val="0"/>
              </a:spcBef>
              <a:buNone/>
              <a:defRPr sz="5400" kern="1200">
                <a:ln w="3175">
                  <a:solidFill>
                    <a:schemeClr val="tx1">
                      <a:alpha val="65000"/>
                    </a:schemeClr>
                  </a:solidFill>
                </a:ln>
                <a:solidFill>
                  <a:schemeClr val="tx1"/>
                </a:solidFill>
                <a:effectLst>
                  <a:outerShdw blurRad="25400" dist="12700" dir="14220000" rotWithShape="0">
                    <a:prstClr val="black">
                      <a:alpha val="50000"/>
                    </a:prst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ffectLst/>
              </a:rPr>
              <a:t>FACE RECOGNIZER</a:t>
            </a:r>
            <a:endParaRPr lang="en-IN" sz="4400" dirty="0">
              <a:latin typeface="Times New Roman" pitchFamily="18" charset="0"/>
              <a:cs typeface="Times New Roman" pitchFamily="18" charset="0"/>
            </a:endParaRPr>
          </a:p>
        </p:txBody>
      </p:sp>
      <p:sp>
        <p:nvSpPr>
          <p:cNvPr id="6" name="TextBox 5"/>
          <p:cNvSpPr txBox="1"/>
          <p:nvPr/>
        </p:nvSpPr>
        <p:spPr>
          <a:xfrm>
            <a:off x="2639616" y="3645025"/>
            <a:ext cx="7056784" cy="1107996"/>
          </a:xfrm>
          <a:prstGeom prst="rect">
            <a:avLst/>
          </a:prstGeom>
          <a:noFill/>
        </p:spPr>
        <p:txBody>
          <a:bodyPr wrap="square" rtlCol="0">
            <a:spAutoFit/>
          </a:bodyPr>
          <a:lstStyle/>
          <a:p>
            <a:pPr algn="ctr"/>
            <a:r>
              <a:rPr lang="en-IN" sz="2200" dirty="0">
                <a:latin typeface="Times New Roman" panose="02020603050405020304" pitchFamily="18" charset="0"/>
                <a:cs typeface="Times New Roman" pitchFamily="18" charset="0"/>
              </a:rPr>
              <a:t>Department of Cybernetics,</a:t>
            </a:r>
          </a:p>
          <a:p>
            <a:pPr algn="ctr"/>
            <a:r>
              <a:rPr lang="en-IN" sz="2200" dirty="0">
                <a:latin typeface="Times New Roman" panose="02020603050405020304" pitchFamily="18" charset="0"/>
                <a:cs typeface="Times New Roman" pitchFamily="18" charset="0"/>
              </a:rPr>
              <a:t>School of Computer Science</a:t>
            </a:r>
          </a:p>
          <a:p>
            <a:pPr algn="ctr"/>
            <a:r>
              <a:rPr lang="en-IN" sz="2200" dirty="0">
                <a:latin typeface="Times New Roman" panose="02020603050405020304" pitchFamily="18" charset="0"/>
                <a:cs typeface="Times New Roman" pitchFamily="18" charset="0"/>
              </a:rPr>
              <a:t>University Of Petroleum And Energy Studies</a:t>
            </a:r>
          </a:p>
        </p:txBody>
      </p:sp>
      <p:sp>
        <p:nvSpPr>
          <p:cNvPr id="7" name="TextBox 6"/>
          <p:cNvSpPr txBox="1"/>
          <p:nvPr/>
        </p:nvSpPr>
        <p:spPr>
          <a:xfrm>
            <a:off x="1059671" y="4953164"/>
            <a:ext cx="2808312" cy="646331"/>
          </a:xfrm>
          <a:prstGeom prst="rect">
            <a:avLst/>
          </a:prstGeom>
          <a:noFill/>
        </p:spPr>
        <p:txBody>
          <a:bodyPr wrap="square" rtlCol="0">
            <a:spAutoFit/>
          </a:bodyPr>
          <a:lstStyle/>
          <a:p>
            <a:r>
              <a:rPr lang="en-IN" dirty="0">
                <a:latin typeface="Times New Roman" pitchFamily="18" charset="0"/>
                <a:cs typeface="Times New Roman" pitchFamily="18" charset="0"/>
              </a:rPr>
              <a:t>Mentor :</a:t>
            </a:r>
          </a:p>
          <a:p>
            <a:r>
              <a:rPr lang="en-US" dirty="0">
                <a:latin typeface="Times New Roman" panose="02020603050405020304" pitchFamily="18" charset="0"/>
                <a:cs typeface="Times New Roman" panose="02020603050405020304" pitchFamily="18" charset="0"/>
              </a:rPr>
              <a:t>Ms. </a:t>
            </a:r>
            <a:r>
              <a:rPr lang="en-US" dirty="0" err="1">
                <a:latin typeface="Times New Roman" panose="02020603050405020304" pitchFamily="18" charset="0"/>
                <a:cs typeface="Times New Roman" panose="02020603050405020304" pitchFamily="18" charset="0"/>
              </a:rPr>
              <a:t>Nitika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Goenka</a:t>
            </a:r>
            <a:r>
              <a:rPr lang="en-US" dirty="0">
                <a:latin typeface="Times New Roman" panose="02020603050405020304" pitchFamily="18" charset="0"/>
                <a:cs typeface="Times New Roman" panose="02020603050405020304" pitchFamily="18" charset="0"/>
              </a:rPr>
              <a:t> </a:t>
            </a:r>
            <a:endParaRPr lang="en-IN" dirty="0">
              <a:latin typeface="Times New Roman" pitchFamily="18" charset="0"/>
              <a:cs typeface="Times New Roman" pitchFamily="18" charset="0"/>
            </a:endParaRPr>
          </a:p>
        </p:txBody>
      </p:sp>
      <p:sp>
        <p:nvSpPr>
          <p:cNvPr id="8" name="TextBox 7"/>
          <p:cNvSpPr txBox="1"/>
          <p:nvPr/>
        </p:nvSpPr>
        <p:spPr>
          <a:xfrm>
            <a:off x="6272380" y="4953164"/>
            <a:ext cx="5424772" cy="923330"/>
          </a:xfrm>
          <a:prstGeom prst="rect">
            <a:avLst/>
          </a:prstGeom>
          <a:noFill/>
        </p:spPr>
        <p:txBody>
          <a:bodyPr wrap="square" rtlCol="0">
            <a:spAutoFit/>
          </a:bodyPr>
          <a:lstStyle/>
          <a:p>
            <a:r>
              <a:rPr lang="en-IN" dirty="0">
                <a:latin typeface="Times New Roman" panose="02020603050405020304" pitchFamily="18" charset="0"/>
                <a:cs typeface="Times New Roman" pitchFamily="18" charset="0"/>
              </a:rPr>
              <a:t>Presented By:</a:t>
            </a:r>
          </a:p>
          <a:p>
            <a:r>
              <a:rPr lang="en-IN" dirty="0">
                <a:latin typeface="Times New Roman" panose="02020603050405020304" pitchFamily="18" charset="0"/>
                <a:cs typeface="Times New Roman" pitchFamily="18" charset="0"/>
              </a:rPr>
              <a:t>Kartik Tyagi	</a:t>
            </a:r>
            <a:r>
              <a:rPr lang="en-IN" dirty="0" err="1">
                <a:latin typeface="Times New Roman" pitchFamily="18" charset="0"/>
                <a:cs typeface="Times New Roman" pitchFamily="18" charset="0"/>
              </a:rPr>
              <a:t>Sahil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Sangwan</a:t>
            </a:r>
            <a:r>
              <a:rPr lang="en-IN" dirty="0">
                <a:latin typeface="Times New Roman" pitchFamily="18" charset="0"/>
                <a:cs typeface="Times New Roman" pitchFamily="18" charset="0"/>
              </a:rPr>
              <a:t>	</a:t>
            </a:r>
            <a:r>
              <a:rPr lang="en-US" dirty="0" err="1"/>
              <a:t>Shubham</a:t>
            </a:r>
            <a:r>
              <a:rPr lang="en-US" dirty="0"/>
              <a:t> Patel </a:t>
            </a:r>
            <a:r>
              <a:rPr lang="en-IN" dirty="0">
                <a:latin typeface="Times New Roman" pitchFamily="18" charset="0"/>
                <a:cs typeface="Times New Roman" pitchFamily="18" charset="0"/>
              </a:rPr>
              <a:t> R100218024	R100218050	</a:t>
            </a:r>
            <a:r>
              <a:rPr lang="en-US" dirty="0"/>
              <a:t>R100216088 </a:t>
            </a:r>
            <a:endParaRPr lang="en-IN" dirty="0">
              <a:latin typeface="Times New Roman" pitchFamily="18" charset="0"/>
              <a:cs typeface="Times New Roman" pitchFamily="18" charset="0"/>
            </a:endParaRPr>
          </a:p>
        </p:txBody>
      </p:sp>
      <p:sp>
        <p:nvSpPr>
          <p:cNvPr id="9" name="Date Placeholder 7"/>
          <p:cNvSpPr>
            <a:spLocks noGrp="1"/>
          </p:cNvSpPr>
          <p:nvPr>
            <p:ph type="dt" sz="half" idx="10"/>
          </p:nvPr>
        </p:nvSpPr>
        <p:spPr/>
        <p:txBody>
          <a:bodyPr/>
          <a:lstStyle/>
          <a:p>
            <a:fld id="{DB8F389F-0CEB-4E2F-B102-01941012B87F}" type="datetime1">
              <a:rPr lang="en-IN" smtClean="0">
                <a:latin typeface="Times New Roman" panose="02020603050405020304" pitchFamily="18" charset="0"/>
                <a:cs typeface="Times New Roman" pitchFamily="18" charset="0"/>
              </a:rPr>
              <a:t>04-06-2021</a:t>
            </a:fld>
            <a:endParaRPr lang="en-IN" dirty="0">
              <a:latin typeface="Times New Roman" pitchFamily="18" charset="0"/>
              <a:cs typeface="Times New Roman" pitchFamily="18" charset="0"/>
            </a:endParaRPr>
          </a:p>
        </p:txBody>
      </p:sp>
      <p:sp>
        <p:nvSpPr>
          <p:cNvPr id="10" name="Slide Number Placeholder 8"/>
          <p:cNvSpPr>
            <a:spLocks noGrp="1"/>
          </p:cNvSpPr>
          <p:nvPr>
            <p:ph type="sldNum" sz="quarter" idx="12"/>
          </p:nvPr>
        </p:nvSpPr>
        <p:spPr/>
        <p:txBody>
          <a:bodyPr/>
          <a:lstStyle/>
          <a:p>
            <a:fld id="{BCC69225-3979-471B-A2B8-138AAF2F0B09}" type="slidenum">
              <a:rPr lang="en-IN" smtClean="0">
                <a:latin typeface="Times New Roman" panose="02020603050405020304" pitchFamily="18" charset="0"/>
                <a:cs typeface="Times New Roman" pitchFamily="18" charset="0"/>
              </a:rPr>
              <a:t>1</a:t>
            </a:fld>
            <a:endParaRPr lang="en-IN">
              <a:latin typeface="Times New Roman" pitchFamily="18" charset="0"/>
              <a:cs typeface="Times New Roman" pitchFamily="18" charset="0"/>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9231" y1="46226" x2="39231" y2="46226"/>
                        <a14:foregroundMark x1="39231" y1="46226" x2="39231" y2="46226"/>
                        <a14:foregroundMark x1="54359" y1="58491" x2="54359" y2="58491"/>
                        <a14:foregroundMark x1="67692" y1="53774" x2="67692" y2="53774"/>
                        <a14:foregroundMark x1="81795" y1="45283" x2="81795" y2="45283"/>
                      </a14:backgroundRemoval>
                    </a14:imgEffect>
                  </a14:imgLayer>
                </a14:imgProps>
              </a:ext>
              <a:ext uri="{28A0092B-C50C-407E-A947-70E740481C1C}">
                <a14:useLocalDpi xmlns:a14="http://schemas.microsoft.com/office/drawing/2010/main" val="0"/>
              </a:ext>
            </a:extLst>
          </a:blip>
          <a:stretch>
            <a:fillRect/>
          </a:stretch>
        </p:blipFill>
        <p:spPr>
          <a:xfrm>
            <a:off x="4554233" y="2065100"/>
            <a:ext cx="2869100" cy="779807"/>
          </a:xfrm>
          <a:prstGeom prst="rect">
            <a:avLst/>
          </a:prstGeom>
        </p:spPr>
      </p:pic>
      <p:sp>
        <p:nvSpPr>
          <p:cNvPr id="11" name="TextBox 10"/>
          <p:cNvSpPr txBox="1"/>
          <p:nvPr/>
        </p:nvSpPr>
        <p:spPr>
          <a:xfrm>
            <a:off x="4836655" y="2768051"/>
            <a:ext cx="2662705" cy="276999"/>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UNIVERSITY WITH A PURPOSE</a:t>
            </a:r>
          </a:p>
        </p:txBody>
      </p:sp>
    </p:spTree>
    <p:extLst>
      <p:ext uri="{BB962C8B-B14F-4D97-AF65-F5344CB8AC3E}">
        <p14:creationId xmlns:p14="http://schemas.microsoft.com/office/powerpoint/2010/main" val="22453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2904" y="2553148"/>
            <a:ext cx="10327340" cy="3877815"/>
          </a:xfrm>
        </p:spPr>
        <p:txBody>
          <a:bodyPr>
            <a:normAutofit/>
          </a:bodyPr>
          <a:lstStyle/>
          <a:p>
            <a:r>
              <a:rPr lang="en-US" sz="2000" dirty="0">
                <a:latin typeface="Times New Roman" panose="02020603050405020304" pitchFamily="18" charset="0"/>
                <a:cs typeface="Times New Roman" panose="02020603050405020304" pitchFamily="18" charset="0"/>
              </a:rPr>
              <a:t>Robust and very quick.</a:t>
            </a:r>
          </a:p>
          <a:p>
            <a:r>
              <a:rPr lang="en-US" sz="2000" dirty="0">
                <a:latin typeface="Times New Roman" panose="02020603050405020304" pitchFamily="18" charset="0"/>
                <a:cs typeface="Times New Roman" panose="02020603050405020304" pitchFamily="18" charset="0"/>
              </a:rPr>
              <a:t>15 times quicker than any technique at time of release.</a:t>
            </a:r>
          </a:p>
          <a:p>
            <a:r>
              <a:rPr lang="en-US" sz="2000" dirty="0">
                <a:latin typeface="Times New Roman" panose="02020603050405020304" pitchFamily="18" charset="0"/>
                <a:cs typeface="Times New Roman" panose="02020603050405020304" pitchFamily="18" charset="0"/>
              </a:rPr>
              <a:t>Could be operated in real time.(95% accuracy at around 17fps)</a:t>
            </a:r>
          </a:p>
          <a:p>
            <a:r>
              <a:rPr lang="en-US" sz="2000" dirty="0">
                <a:latin typeface="Times New Roman" panose="02020603050405020304" pitchFamily="18" charset="0"/>
                <a:cs typeface="Times New Roman" panose="02020603050405020304" pitchFamily="18" charset="0"/>
              </a:rPr>
              <a:t>Feature extraction and feature evaluation.</a:t>
            </a:r>
          </a:p>
          <a:p>
            <a:r>
              <a:rPr lang="en-US" sz="2000" dirty="0">
                <a:latin typeface="Times New Roman" panose="02020603050405020304" pitchFamily="18" charset="0"/>
                <a:cs typeface="Times New Roman" panose="02020603050405020304" pitchFamily="18" charset="0"/>
              </a:rPr>
              <a:t>Classifier training and feature selection using a method called </a:t>
            </a:r>
            <a:r>
              <a:rPr lang="en-US" sz="2000" dirty="0" err="1">
                <a:latin typeface="Times New Roman" panose="02020603050405020304" pitchFamily="18" charset="0"/>
                <a:cs typeface="Times New Roman" panose="02020603050405020304" pitchFamily="18" charset="0"/>
              </a:rPr>
              <a:t>AdaBoost</a:t>
            </a:r>
            <a:r>
              <a:rPr lang="en-US" sz="2000" dirty="0">
                <a:latin typeface="Times New Roman" panose="02020603050405020304" pitchFamily="18" charset="0"/>
                <a:cs typeface="Times New Roman" panose="02020603050405020304" pitchFamily="18" charset="0"/>
              </a:rPr>
              <a:t>.</a:t>
            </a:r>
          </a:p>
        </p:txBody>
      </p:sp>
      <p:sp>
        <p:nvSpPr>
          <p:cNvPr id="3" name="Date Placeholder 2"/>
          <p:cNvSpPr>
            <a:spLocks noGrp="1"/>
          </p:cNvSpPr>
          <p:nvPr>
            <p:ph type="dt" sz="half" idx="10"/>
          </p:nvPr>
        </p:nvSpPr>
        <p:spPr/>
        <p:txBody>
          <a:bodyPr/>
          <a:lstStyle/>
          <a:p>
            <a:fld id="{1AE8B06D-1C84-4507-B790-13E272A62841}" type="datetime1">
              <a:rPr lang="en-IN" smtClean="0"/>
              <a:t>04-06-2021</a:t>
            </a:fld>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10</a:t>
            </a:fld>
            <a:endParaRPr lang="en-IN"/>
          </a:p>
        </p:txBody>
      </p:sp>
      <p:sp>
        <p:nvSpPr>
          <p:cNvPr id="5" name="Title 4"/>
          <p:cNvSpPr>
            <a:spLocks noGrp="1"/>
          </p:cNvSpPr>
          <p:nvPr>
            <p:ph type="title"/>
          </p:nvPr>
        </p:nvSpPr>
        <p:spPr>
          <a:xfrm>
            <a:off x="480504" y="570156"/>
            <a:ext cx="11076495" cy="1054250"/>
          </a:xfrm>
        </p:spPr>
        <p:txBody>
          <a:bodyPr/>
          <a:lstStyle/>
          <a:p>
            <a:r>
              <a:rPr lang="en-US" sz="4000" dirty="0">
                <a:latin typeface="Times New Roman" panose="02020603050405020304" pitchFamily="18" charset="0"/>
                <a:cs typeface="Times New Roman" panose="02020603050405020304" pitchFamily="18" charset="0"/>
              </a:rPr>
              <a:t>Face detection using </a:t>
            </a:r>
            <a:r>
              <a:rPr lang="en-US" sz="4000" dirty="0" err="1">
                <a:latin typeface="Times New Roman" panose="02020603050405020304" pitchFamily="18" charset="0"/>
                <a:cs typeface="Times New Roman" panose="02020603050405020304" pitchFamily="18" charset="0"/>
              </a:rPr>
              <a:t>Haar</a:t>
            </a:r>
            <a:r>
              <a:rPr lang="en-US" sz="4000" dirty="0">
                <a:latin typeface="Times New Roman" panose="02020603050405020304" pitchFamily="18" charset="0"/>
                <a:cs typeface="Times New Roman" panose="02020603050405020304" pitchFamily="18" charset="0"/>
              </a:rPr>
              <a:t> Cascades</a:t>
            </a:r>
          </a:p>
        </p:txBody>
      </p:sp>
    </p:spTree>
    <p:extLst>
      <p:ext uri="{BB962C8B-B14F-4D97-AF65-F5344CB8AC3E}">
        <p14:creationId xmlns:p14="http://schemas.microsoft.com/office/powerpoint/2010/main" val="170905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9157" y="3059486"/>
            <a:ext cx="2743200" cy="1666875"/>
          </a:xfrm>
        </p:spPr>
      </p:pic>
      <p:sp>
        <p:nvSpPr>
          <p:cNvPr id="3" name="Date Placeholder 2"/>
          <p:cNvSpPr>
            <a:spLocks noGrp="1"/>
          </p:cNvSpPr>
          <p:nvPr>
            <p:ph type="dt" sz="half" idx="10"/>
          </p:nvPr>
        </p:nvSpPr>
        <p:spPr/>
        <p:txBody>
          <a:bodyPr/>
          <a:lstStyle/>
          <a:p>
            <a:fld id="{1AE8B06D-1C84-4507-B790-13E272A62841}" type="datetime1">
              <a:rPr lang="en-IN" smtClean="0"/>
              <a:t>04-06-2021</a:t>
            </a:fld>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11</a:t>
            </a:fld>
            <a:endParaRPr lang="en-IN"/>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Feature’s and its extraction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266" y="2602287"/>
            <a:ext cx="3048000" cy="2581275"/>
          </a:xfrm>
          <a:prstGeom prst="rect">
            <a:avLst/>
          </a:prstGeom>
        </p:spPr>
      </p:pic>
    </p:spTree>
    <p:extLst>
      <p:ext uri="{BB962C8B-B14F-4D97-AF65-F5344CB8AC3E}">
        <p14:creationId xmlns:p14="http://schemas.microsoft.com/office/powerpoint/2010/main" val="207850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1694" y="2519283"/>
            <a:ext cx="3614270" cy="2272852"/>
          </a:xfrm>
        </p:spPr>
        <p:txBody>
          <a:bodyPr/>
          <a:lstStyle/>
          <a:p>
            <a:r>
              <a:rPr lang="en-US" dirty="0">
                <a:latin typeface="Times New Roman" panose="02020603050405020304" pitchFamily="18" charset="0"/>
                <a:cs typeface="Times New Roman" panose="02020603050405020304" pitchFamily="18" charset="0"/>
              </a:rPr>
              <a:t>Variations in pose</a:t>
            </a:r>
          </a:p>
          <a:p>
            <a:r>
              <a:rPr lang="en-US" dirty="0">
                <a:latin typeface="Times New Roman" panose="02020603050405020304" pitchFamily="18" charset="0"/>
                <a:cs typeface="Times New Roman" panose="02020603050405020304" pitchFamily="18" charset="0"/>
              </a:rPr>
              <a:t>Illumination changes</a:t>
            </a:r>
          </a:p>
          <a:p>
            <a:r>
              <a:rPr lang="en-US" dirty="0">
                <a:latin typeface="Times New Roman" panose="02020603050405020304" pitchFamily="18" charset="0"/>
                <a:cs typeface="Times New Roman" panose="02020603050405020304" pitchFamily="18" charset="0"/>
              </a:rPr>
              <a:t>Camera parameters</a:t>
            </a:r>
          </a:p>
          <a:p>
            <a:r>
              <a:rPr lang="en-US" dirty="0">
                <a:latin typeface="Times New Roman" panose="02020603050405020304" pitchFamily="18" charset="0"/>
                <a:cs typeface="Times New Roman" panose="02020603050405020304" pitchFamily="18" charset="0"/>
              </a:rPr>
              <a:t>Occlusion</a:t>
            </a:r>
          </a:p>
        </p:txBody>
      </p:sp>
      <p:sp>
        <p:nvSpPr>
          <p:cNvPr id="3" name="Date Placeholder 2"/>
          <p:cNvSpPr>
            <a:spLocks noGrp="1"/>
          </p:cNvSpPr>
          <p:nvPr>
            <p:ph type="dt" sz="half" idx="10"/>
          </p:nvPr>
        </p:nvSpPr>
        <p:spPr/>
        <p:txBody>
          <a:bodyPr/>
          <a:lstStyle/>
          <a:p>
            <a:fld id="{1AE8B06D-1C84-4507-B790-13E272A62841}"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12</a:t>
            </a:fld>
            <a:endParaRPr lang="en-IN">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CHALLENGES</a:t>
            </a:r>
          </a:p>
        </p:txBody>
      </p:sp>
    </p:spTree>
    <p:extLst>
      <p:ext uri="{BB962C8B-B14F-4D97-AF65-F5344CB8AC3E}">
        <p14:creationId xmlns:p14="http://schemas.microsoft.com/office/powerpoint/2010/main" val="285042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138333" y="2607733"/>
            <a:ext cx="4910666" cy="3156922"/>
          </a:xfrm>
          <a:prstGeom prst="roundRect">
            <a:avLst/>
          </a:prstGeom>
          <a:solidFill>
            <a:srgbClr val="E9E9E9"/>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8" name="Rounded Rectangle 7"/>
          <p:cNvSpPr/>
          <p:nvPr/>
        </p:nvSpPr>
        <p:spPr>
          <a:xfrm>
            <a:off x="1244600" y="2607733"/>
            <a:ext cx="3987800" cy="3156922"/>
          </a:xfrm>
          <a:prstGeom prst="roundRect">
            <a:avLst/>
          </a:prstGeom>
          <a:solidFill>
            <a:srgbClr val="E9E9E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367865" y="2918534"/>
            <a:ext cx="3741270" cy="2535319"/>
          </a:xfrm>
        </p:spPr>
        <p:txBody>
          <a:bodyPr/>
          <a:lstStyle/>
          <a:p>
            <a:r>
              <a:rPr lang="en-US" dirty="0">
                <a:latin typeface="Times New Roman" panose="02020603050405020304" pitchFamily="18" charset="0"/>
                <a:cs typeface="Times New Roman" panose="02020603050405020304" pitchFamily="18" charset="0"/>
              </a:rPr>
              <a:t>High Detection Accuracy</a:t>
            </a:r>
          </a:p>
          <a:p>
            <a:r>
              <a:rPr lang="en-US" dirty="0">
                <a:latin typeface="Times New Roman" panose="02020603050405020304" pitchFamily="18" charset="0"/>
                <a:cs typeface="Times New Roman" panose="02020603050405020304" pitchFamily="18" charset="0"/>
              </a:rPr>
              <a:t>Low false positive </a:t>
            </a:r>
            <a:r>
              <a:rPr lang="en-US" dirty="0" err="1">
                <a:latin typeface="Times New Roman" panose="02020603050405020304" pitchFamily="18" charset="0"/>
                <a:cs typeface="Times New Roman" panose="02020603050405020304" pitchFamily="18" charset="0"/>
              </a:rPr>
              <a:t>ratec</a:t>
            </a:r>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AE8B06D-1C84-4507-B790-13E272A62841}" type="datetime1">
              <a:rPr lang="en-IN" smtClean="0"/>
              <a:t>04-06-2021</a:t>
            </a:fld>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13</a:t>
            </a:fld>
            <a:endParaRPr lang="en-IN"/>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Advantages, and Disadvantages</a:t>
            </a:r>
          </a:p>
        </p:txBody>
      </p:sp>
      <p:sp>
        <p:nvSpPr>
          <p:cNvPr id="7" name="Content Placeholder 1"/>
          <p:cNvSpPr txBox="1">
            <a:spLocks/>
          </p:cNvSpPr>
          <p:nvPr/>
        </p:nvSpPr>
        <p:spPr>
          <a:xfrm>
            <a:off x="6376396" y="2936619"/>
            <a:ext cx="4672603" cy="3407386"/>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Computationally complex and slow</a:t>
            </a:r>
          </a:p>
          <a:p>
            <a:r>
              <a:rPr lang="en-US" dirty="0">
                <a:latin typeface="Times New Roman" panose="02020603050405020304" pitchFamily="18" charset="0"/>
                <a:cs typeface="Times New Roman" panose="02020603050405020304" pitchFamily="18" charset="0"/>
              </a:rPr>
              <a:t>Longer training time.</a:t>
            </a:r>
          </a:p>
          <a:p>
            <a:r>
              <a:rPr lang="en-US" dirty="0">
                <a:latin typeface="Times New Roman" panose="02020603050405020304" pitchFamily="18" charset="0"/>
                <a:cs typeface="Times New Roman" panose="02020603050405020304" pitchFamily="18" charset="0"/>
              </a:rPr>
              <a:t>Limitation in difficult lightening conditions.</a:t>
            </a:r>
          </a:p>
          <a:p>
            <a:r>
              <a:rPr lang="en-US" dirty="0">
                <a:latin typeface="Times New Roman" panose="02020603050405020304" pitchFamily="18" charset="0"/>
                <a:cs typeface="Times New Roman" panose="02020603050405020304" pitchFamily="18" charset="0"/>
              </a:rPr>
              <a:t>Less robust to occlusion/obstacle</a:t>
            </a:r>
          </a:p>
        </p:txBody>
      </p:sp>
    </p:spTree>
    <p:extLst>
      <p:ext uri="{BB962C8B-B14F-4D97-AF65-F5344CB8AC3E}">
        <p14:creationId xmlns:p14="http://schemas.microsoft.com/office/powerpoint/2010/main" val="130422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OBJECTIVE</a:t>
            </a:r>
          </a:p>
        </p:txBody>
      </p:sp>
      <p:sp>
        <p:nvSpPr>
          <p:cNvPr id="7" name="Date Placeholder 6"/>
          <p:cNvSpPr>
            <a:spLocks noGrp="1"/>
          </p:cNvSpPr>
          <p:nvPr>
            <p:ph type="dt" sz="half" idx="10"/>
          </p:nvPr>
        </p:nvSpPr>
        <p:spPr/>
        <p:txBody>
          <a:bodyPr/>
          <a:lstStyle/>
          <a:p>
            <a:fld id="{77272862-A9AC-4D2C-9BF2-2B4C7FDF0DE0}"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14</a:t>
            </a:fld>
            <a:endParaRPr lang="en-IN">
              <a:latin typeface="Times New Roman" panose="02020603050405020304" pitchFamily="18" charset="0"/>
              <a:cs typeface="Times New Roman" panose="02020603050405020304" pitchFamily="18" charset="0"/>
            </a:endParaRPr>
          </a:p>
        </p:txBody>
      </p:sp>
      <p:sp>
        <p:nvSpPr>
          <p:cNvPr id="10" name="TextBox 9"/>
          <p:cNvSpPr txBox="1"/>
          <p:nvPr/>
        </p:nvSpPr>
        <p:spPr>
          <a:xfrm>
            <a:off x="917987" y="2369146"/>
            <a:ext cx="10972800" cy="646331"/>
          </a:xfrm>
          <a:prstGeom prst="rect">
            <a:avLst/>
          </a:prstGeom>
          <a:noFill/>
        </p:spPr>
        <p:txBody>
          <a:bodyPr wrap="square" rtlCol="0">
            <a:spAutoFit/>
          </a:bodyPr>
          <a:lstStyle/>
          <a:p>
            <a:pPr marL="285750" lvl="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build a face detector.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improve its functionality to face recognizer (for classifying detected face as authorized or unauthorized).</a:t>
            </a:r>
          </a:p>
        </p:txBody>
      </p:sp>
    </p:spTree>
    <p:extLst>
      <p:ext uri="{BB962C8B-B14F-4D97-AF65-F5344CB8AC3E}">
        <p14:creationId xmlns:p14="http://schemas.microsoft.com/office/powerpoint/2010/main" val="113328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E8B06D-1C84-4507-B790-13E272A62841}"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852352" y="6102827"/>
            <a:ext cx="2844800" cy="365125"/>
          </a:xfrm>
        </p:spPr>
        <p:txBody>
          <a:bodyPr/>
          <a:lstStyle/>
          <a:p>
            <a:fld id="{9CBC4159-5DAA-4CDE-B3BA-3CDBA7D23299}" type="slidenum">
              <a:rPr lang="en-IN" smtClean="0">
                <a:latin typeface="Times New Roman" panose="02020603050405020304" pitchFamily="18" charset="0"/>
                <a:cs typeface="Times New Roman" panose="02020603050405020304" pitchFamily="18" charset="0"/>
              </a:rPr>
              <a:t>15</a:t>
            </a:fld>
            <a:endParaRPr lang="en-IN" dirty="0">
              <a:latin typeface="Times New Roman" panose="02020603050405020304" pitchFamily="18" charset="0"/>
              <a:cs typeface="Times New Roman" panose="02020603050405020304" pitchFamily="18" charset="0"/>
            </a:endParaRPr>
          </a:p>
        </p:txBody>
      </p:sp>
      <p:sp>
        <p:nvSpPr>
          <p:cNvPr id="29" name="Rounded Rectangle 28"/>
          <p:cNvSpPr/>
          <p:nvPr/>
        </p:nvSpPr>
        <p:spPr>
          <a:xfrm>
            <a:off x="77151" y="3899475"/>
            <a:ext cx="1681671" cy="817007"/>
          </a:xfrm>
          <a:prstGeom prst="roundRect">
            <a:avLst/>
          </a:prstGeom>
          <a:solidFill>
            <a:srgbClr val="E1DFCD"/>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PERT CHART</a:t>
            </a:r>
          </a:p>
        </p:txBody>
      </p:sp>
      <p:sp>
        <p:nvSpPr>
          <p:cNvPr id="32" name="Rounded Rectangle 31"/>
          <p:cNvSpPr/>
          <p:nvPr/>
        </p:nvSpPr>
        <p:spPr>
          <a:xfrm>
            <a:off x="2304309" y="3899475"/>
            <a:ext cx="2419493" cy="817007"/>
          </a:xfrm>
          <a:prstGeom prst="roundRect">
            <a:avLst/>
          </a:prstGeom>
          <a:solidFill>
            <a:srgbClr val="E1DFCD"/>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28" name="TextBox 27"/>
          <p:cNvSpPr txBox="1"/>
          <p:nvPr/>
        </p:nvSpPr>
        <p:spPr>
          <a:xfrm>
            <a:off x="77151" y="3936917"/>
            <a:ext cx="1919796" cy="738664"/>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Start: Requirement Analysis</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(January)</a:t>
            </a:r>
            <a:endParaRPr lang="en-US" sz="14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596945" y="4124495"/>
            <a:ext cx="1800429" cy="307777"/>
          </a:xfrm>
          <a:prstGeom prst="rect">
            <a:avLst/>
          </a:prstGeom>
          <a:noFill/>
        </p:spPr>
        <p:txBody>
          <a:bodyPr wrap="none" rtlCol="0">
            <a:spAutoFit/>
          </a:bodyPr>
          <a:lstStyle/>
          <a:p>
            <a:r>
              <a:rPr lang="en-US" sz="1400" b="1" dirty="0" smtClean="0">
                <a:latin typeface="Times New Roman" panose="02020603050405020304" pitchFamily="18" charset="0"/>
                <a:cs typeface="Times New Roman" panose="02020603050405020304" pitchFamily="18" charset="0"/>
              </a:rPr>
              <a:t>Creation Of Data Set</a:t>
            </a:r>
            <a:endParaRPr lang="en-US" sz="1400" dirty="0">
              <a:latin typeface="Times New Roman" panose="02020603050405020304" pitchFamily="18" charset="0"/>
              <a:cs typeface="Times New Roman" panose="02020603050405020304" pitchFamily="18" charset="0"/>
            </a:endParaRPr>
          </a:p>
        </p:txBody>
      </p:sp>
      <p:sp>
        <p:nvSpPr>
          <p:cNvPr id="34" name="Rounded Rectangle 33"/>
          <p:cNvSpPr/>
          <p:nvPr/>
        </p:nvSpPr>
        <p:spPr>
          <a:xfrm>
            <a:off x="2782159" y="3207180"/>
            <a:ext cx="1430345" cy="616526"/>
          </a:xfrm>
          <a:prstGeom prst="roundRect">
            <a:avLst/>
          </a:prstGeom>
          <a:solidFill>
            <a:srgbClr val="DBA455"/>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33" name="TextBox 32"/>
          <p:cNvSpPr txBox="1"/>
          <p:nvPr/>
        </p:nvSpPr>
        <p:spPr>
          <a:xfrm>
            <a:off x="2944206" y="3219233"/>
            <a:ext cx="1040670" cy="523220"/>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Module 1:</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(February)</a:t>
            </a:r>
            <a:endParaRPr lang="en-US" sz="1400" dirty="0">
              <a:latin typeface="Times New Roman" panose="02020603050405020304" pitchFamily="18" charset="0"/>
              <a:cs typeface="Times New Roman" panose="02020603050405020304" pitchFamily="18" charset="0"/>
            </a:endParaRPr>
          </a:p>
        </p:txBody>
      </p:sp>
      <p:cxnSp>
        <p:nvCxnSpPr>
          <p:cNvPr id="8" name="Straight Arrow Connector 7"/>
          <p:cNvCxnSpPr>
            <a:stCxn id="29" idx="3"/>
            <a:endCxn id="32" idx="1"/>
          </p:cNvCxnSpPr>
          <p:nvPr/>
        </p:nvCxnSpPr>
        <p:spPr>
          <a:xfrm>
            <a:off x="1758822" y="4307979"/>
            <a:ext cx="545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2" idx="3"/>
            <a:endCxn id="21" idx="1"/>
          </p:cNvCxnSpPr>
          <p:nvPr/>
        </p:nvCxnSpPr>
        <p:spPr>
          <a:xfrm>
            <a:off x="4723802" y="4307979"/>
            <a:ext cx="639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362811" y="3899475"/>
            <a:ext cx="2392656" cy="817008"/>
          </a:xfrm>
          <a:prstGeom prst="roundRect">
            <a:avLst/>
          </a:prstGeom>
          <a:solidFill>
            <a:srgbClr val="E1DFCD"/>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16" name="Rectangle 15"/>
          <p:cNvSpPr/>
          <p:nvPr/>
        </p:nvSpPr>
        <p:spPr>
          <a:xfrm>
            <a:off x="5570214" y="4152360"/>
            <a:ext cx="1977849" cy="307777"/>
          </a:xfrm>
          <a:prstGeom prst="rect">
            <a:avLst/>
          </a:prstGeom>
        </p:spPr>
        <p:txBody>
          <a:bodyPr wrap="none">
            <a:spAutoFit/>
          </a:bodyPr>
          <a:lstStyle/>
          <a:p>
            <a:r>
              <a:rPr lang="en-US" sz="1400" b="1" dirty="0" smtClean="0">
                <a:latin typeface="Times New Roman" panose="02020603050405020304" pitchFamily="18" charset="0"/>
                <a:cs typeface="Times New Roman" panose="02020603050405020304" pitchFamily="18" charset="0"/>
              </a:rPr>
              <a:t>Training Over Data Set</a:t>
            </a:r>
            <a:endParaRPr lang="en-US" sz="1400"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8429399" y="3899475"/>
            <a:ext cx="2182920" cy="817007"/>
          </a:xfrm>
          <a:prstGeom prst="roundRect">
            <a:avLst/>
          </a:prstGeom>
          <a:solidFill>
            <a:srgbClr val="E1DFCD"/>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23" name="Rounded Rectangle 22"/>
          <p:cNvSpPr/>
          <p:nvPr/>
        </p:nvSpPr>
        <p:spPr>
          <a:xfrm>
            <a:off x="11357005" y="3985498"/>
            <a:ext cx="682595" cy="644962"/>
          </a:xfrm>
          <a:prstGeom prst="roundRect">
            <a:avLst/>
          </a:prstGeom>
          <a:solidFill>
            <a:srgbClr val="E1DFCD"/>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TextBox 17"/>
          <p:cNvSpPr txBox="1"/>
          <p:nvPr/>
        </p:nvSpPr>
        <p:spPr>
          <a:xfrm>
            <a:off x="8537179" y="4152360"/>
            <a:ext cx="1989532"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Detection in Live Cam</a:t>
            </a:r>
            <a:endParaRPr lang="en-US" sz="1400"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1357005" y="4124495"/>
            <a:ext cx="59343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End</a:t>
            </a:r>
          </a:p>
        </p:txBody>
      </p:sp>
      <p:cxnSp>
        <p:nvCxnSpPr>
          <p:cNvPr id="26" name="Straight Arrow Connector 25"/>
          <p:cNvCxnSpPr>
            <a:stCxn id="21" idx="3"/>
            <a:endCxn id="22" idx="1"/>
          </p:cNvCxnSpPr>
          <p:nvPr/>
        </p:nvCxnSpPr>
        <p:spPr>
          <a:xfrm>
            <a:off x="7755467" y="4307979"/>
            <a:ext cx="673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2" idx="3"/>
            <a:endCxn id="23" idx="1"/>
          </p:cNvCxnSpPr>
          <p:nvPr/>
        </p:nvCxnSpPr>
        <p:spPr>
          <a:xfrm>
            <a:off x="10612319" y="4307979"/>
            <a:ext cx="744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5847092" y="3207180"/>
            <a:ext cx="1430345" cy="616526"/>
          </a:xfrm>
          <a:prstGeom prst="roundRect">
            <a:avLst/>
          </a:prstGeom>
          <a:solidFill>
            <a:srgbClr val="DBA455"/>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52" name="TextBox 51"/>
          <p:cNvSpPr txBox="1"/>
          <p:nvPr/>
        </p:nvSpPr>
        <p:spPr>
          <a:xfrm>
            <a:off x="6009139" y="3219233"/>
            <a:ext cx="966931" cy="523220"/>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Module 2:</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(March)</a:t>
            </a:r>
            <a:endParaRPr lang="en-US" sz="1400" dirty="0">
              <a:latin typeface="Times New Roman" panose="02020603050405020304" pitchFamily="18" charset="0"/>
              <a:cs typeface="Times New Roman" panose="02020603050405020304" pitchFamily="18" charset="0"/>
            </a:endParaRPr>
          </a:p>
        </p:txBody>
      </p:sp>
      <p:sp>
        <p:nvSpPr>
          <p:cNvPr id="63" name="Rounded Rectangle 62"/>
          <p:cNvSpPr/>
          <p:nvPr/>
        </p:nvSpPr>
        <p:spPr>
          <a:xfrm>
            <a:off x="8805686" y="3219233"/>
            <a:ext cx="1430345" cy="616526"/>
          </a:xfrm>
          <a:prstGeom prst="roundRect">
            <a:avLst/>
          </a:prstGeom>
          <a:solidFill>
            <a:srgbClr val="DBA455"/>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64" name="TextBox 63"/>
          <p:cNvSpPr txBox="1"/>
          <p:nvPr/>
        </p:nvSpPr>
        <p:spPr>
          <a:xfrm>
            <a:off x="9037392" y="3278568"/>
            <a:ext cx="966931" cy="523220"/>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Module 3:</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(April)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47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16</a:t>
            </a:fld>
            <a:endParaRPr lang="en-IN"/>
          </a:p>
        </p:txBody>
      </p:sp>
      <p:sp>
        <p:nvSpPr>
          <p:cNvPr id="4" name="Date Placeholder 1"/>
          <p:cNvSpPr txBox="1">
            <a:spLocks/>
          </p:cNvSpPr>
          <p:nvPr/>
        </p:nvSpPr>
        <p:spPr>
          <a:xfrm>
            <a:off x="480504" y="6161443"/>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86C1CB-7A80-4C47-9350-D7153BEB4669}" type="datetime1">
              <a:rPr lang="en-IN" smtClean="0"/>
              <a:pPr/>
              <a:t>04-06-2021</a:t>
            </a:fld>
            <a:endParaRPr lang="en-IN"/>
          </a:p>
        </p:txBody>
      </p:sp>
      <p:sp>
        <p:nvSpPr>
          <p:cNvPr id="5" name="Slide Number Placeholder 2"/>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BC4159-5DAA-4CDE-B3BA-3CDBA7D23299}" type="slidenum">
              <a:rPr lang="en-IN" smtClean="0"/>
              <a:pPr/>
              <a:t>16</a:t>
            </a:fld>
            <a:endParaRPr lang="en-IN"/>
          </a:p>
        </p:txBody>
      </p:sp>
      <p:sp>
        <p:nvSpPr>
          <p:cNvPr id="6" name="Date Placeholder 1"/>
          <p:cNvSpPr txBox="1">
            <a:spLocks/>
          </p:cNvSpPr>
          <p:nvPr/>
        </p:nvSpPr>
        <p:spPr>
          <a:xfrm>
            <a:off x="480504" y="6161443"/>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86C1CB-7A80-4C47-9350-D7153BEB4669}" type="datetime1">
              <a:rPr lang="en-IN" smtClean="0">
                <a:latin typeface="Times New Roman" panose="02020603050405020304" pitchFamily="18" charset="0"/>
                <a:cs typeface="Times New Roman" panose="02020603050405020304" pitchFamily="18" charset="0"/>
              </a:rPr>
              <a:pPr/>
              <a:t>04-06-2021</a:t>
            </a:fld>
            <a:endParaRPr lang="en-IN">
              <a:latin typeface="Times New Roman" panose="02020603050405020304" pitchFamily="18" charset="0"/>
              <a:cs typeface="Times New Roman" panose="02020603050405020304" pitchFamily="18" charset="0"/>
            </a:endParaRPr>
          </a:p>
        </p:txBody>
      </p:sp>
      <p:sp>
        <p:nvSpPr>
          <p:cNvPr id="7" name="Slide Number Placeholder 2"/>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2991654" y="2418414"/>
            <a:ext cx="6096000" cy="830997"/>
          </a:xfrm>
          <a:prstGeom prst="rect">
            <a:avLst/>
          </a:prstGeom>
        </p:spPr>
        <p:txBody>
          <a:bodyPr>
            <a:spAutoFit/>
          </a:bodyPr>
          <a:lstStyle/>
          <a:p>
            <a:r>
              <a:rPr lang="en-US" sz="4800" dirty="0">
                <a:latin typeface="Times New Roman" panose="02020603050405020304" pitchFamily="18" charset="0"/>
                <a:cs typeface="Times New Roman" panose="02020603050405020304" pitchFamily="18" charset="0"/>
              </a:rPr>
              <a:t>Creation </a:t>
            </a:r>
            <a:r>
              <a:rPr lang="en-US" sz="4800" dirty="0" smtClean="0">
                <a:latin typeface="Times New Roman" panose="02020603050405020304" pitchFamily="18" charset="0"/>
                <a:cs typeface="Times New Roman" panose="02020603050405020304" pitchFamily="18" charset="0"/>
              </a:rPr>
              <a:t>Of Data </a:t>
            </a:r>
            <a:r>
              <a:rPr lang="en-US" sz="4800" dirty="0">
                <a:latin typeface="Times New Roman" panose="02020603050405020304" pitchFamily="18" charset="0"/>
                <a:cs typeface="Times New Roman" panose="02020603050405020304" pitchFamily="18" charset="0"/>
              </a:rPr>
              <a:t>Set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0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17</a:t>
            </a:fld>
            <a:endParaRPr lang="en-IN"/>
          </a:p>
        </p:txBody>
      </p:sp>
      <p:sp>
        <p:nvSpPr>
          <p:cNvPr id="4" name="Content Placeholder 1"/>
          <p:cNvSpPr txBox="1">
            <a:spLocks/>
          </p:cNvSpPr>
          <p:nvPr/>
        </p:nvSpPr>
        <p:spPr>
          <a:xfrm>
            <a:off x="1330952" y="851016"/>
            <a:ext cx="9592421" cy="2756587"/>
          </a:xfrm>
          <a:prstGeom prst="rect">
            <a:avLst/>
          </a:prstGeom>
        </p:spPr>
        <p:txBody>
          <a:bodyPr>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1600" dirty="0" smtClean="0">
                <a:latin typeface="Times New Roman" panose="02020603050405020304" pitchFamily="18" charset="0"/>
                <a:cs typeface="Times New Roman" panose="02020603050405020304" pitchFamily="18" charset="0"/>
              </a:rPr>
              <a:t>This part of code deals with the extraction of faces for the purpose of training the system. The module (In simple terms): -</a:t>
            </a:r>
          </a:p>
          <a:p>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Step 1: - Getting a video stream. </a:t>
            </a:r>
            <a:br>
              <a:rPr lang="en-US" sz="1600" b="1"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module on running shall ask for the type of new face you want to register with the system.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Step </a:t>
            </a:r>
            <a:r>
              <a:rPr lang="en-US" sz="1600" b="1" dirty="0" smtClean="0">
                <a:latin typeface="Times New Roman" panose="02020603050405020304" pitchFamily="18" charset="0"/>
                <a:cs typeface="Times New Roman" panose="02020603050405020304" pitchFamily="18" charset="0"/>
              </a:rPr>
              <a:t>2: - Scans the frame for Faces.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Here for time efficiency we use the inbuilt function of cv2 module i.e. cv2. </a:t>
            </a:r>
            <a:r>
              <a:rPr lang="en-US" sz="1600" dirty="0" err="1" smtClean="0">
                <a:latin typeface="Times New Roman" panose="02020603050405020304" pitchFamily="18" charset="0"/>
                <a:cs typeface="Times New Roman" panose="02020603050405020304" pitchFamily="18" charset="0"/>
              </a:rPr>
              <a:t>CascadeClassifier</a:t>
            </a:r>
            <a:r>
              <a:rPr lang="en-US" sz="1600" dirty="0" smtClean="0">
                <a:latin typeface="Times New Roman" panose="02020603050405020304" pitchFamily="18" charset="0"/>
                <a:cs typeface="Times New Roman" panose="02020603050405020304" pitchFamily="18" charset="0"/>
              </a:rPr>
              <a:t> (a part of </a:t>
            </a:r>
            <a:r>
              <a:rPr lang="en-US" sz="1600" dirty="0" err="1" smtClean="0">
                <a:latin typeface="Times New Roman" panose="02020603050405020304" pitchFamily="18" charset="0"/>
                <a:cs typeface="Times New Roman" panose="02020603050405020304" pitchFamily="18" charset="0"/>
              </a:rPr>
              <a:t>haarcascades</a:t>
            </a:r>
            <a:r>
              <a:rPr lang="en-US" sz="1600" dirty="0" smtClean="0">
                <a:latin typeface="Times New Roman" panose="02020603050405020304" pitchFamily="18" charset="0"/>
                <a:cs typeface="Times New Roman" panose="02020603050405020304" pitchFamily="18" charset="0"/>
              </a:rPr>
              <a:t>). However, one can use neural networks for even better face detection</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9" y="3607603"/>
            <a:ext cx="10067925" cy="2019300"/>
          </a:xfrm>
          <a:prstGeom prst="rect">
            <a:avLst/>
          </a:prstGeom>
        </p:spPr>
      </p:pic>
    </p:spTree>
    <p:extLst>
      <p:ext uri="{BB962C8B-B14F-4D97-AF65-F5344CB8AC3E}">
        <p14:creationId xmlns:p14="http://schemas.microsoft.com/office/powerpoint/2010/main" val="71678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18</a:t>
            </a:fld>
            <a:endParaRPr lang="en-IN"/>
          </a:p>
        </p:txBody>
      </p:sp>
      <p:sp>
        <p:nvSpPr>
          <p:cNvPr id="4" name="Content Placeholder 1"/>
          <p:cNvSpPr txBox="1">
            <a:spLocks/>
          </p:cNvSpPr>
          <p:nvPr/>
        </p:nvSpPr>
        <p:spPr>
          <a:xfrm>
            <a:off x="184431" y="362465"/>
            <a:ext cx="5904397" cy="5981540"/>
          </a:xfrm>
          <a:prstGeom prst="rect">
            <a:avLst/>
          </a:prstGeom>
        </p:spPr>
        <p:txBody>
          <a:bodyPr>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sz="1600" b="1" dirty="0" smtClean="0">
                <a:latin typeface="Times New Roman" panose="02020603050405020304" pitchFamily="18" charset="0"/>
                <a:cs typeface="Times New Roman" panose="02020603050405020304" pitchFamily="18" charset="0"/>
              </a:rPr>
              <a:t>Step </a:t>
            </a:r>
            <a:r>
              <a:rPr lang="en-US" sz="1600" b="1" dirty="0" smtClean="0">
                <a:latin typeface="Times New Roman" panose="02020603050405020304" pitchFamily="18" charset="0"/>
                <a:cs typeface="Times New Roman" panose="02020603050405020304" pitchFamily="18" charset="0"/>
              </a:rPr>
              <a:t>3: - </a:t>
            </a:r>
            <a:r>
              <a:rPr lang="en-US" sz="1600" dirty="0" smtClean="0">
                <a:latin typeface="Times New Roman" panose="02020603050405020304" pitchFamily="18" charset="0"/>
                <a:cs typeface="Times New Roman" panose="02020603050405020304" pitchFamily="18" charset="0"/>
              </a:rPr>
              <a:t>Takes the detected faces and </a:t>
            </a:r>
            <a:r>
              <a:rPr lang="en-US" sz="1600" dirty="0" err="1" smtClean="0">
                <a:latin typeface="Times New Roman" panose="02020603050405020304" pitchFamily="18" charset="0"/>
                <a:cs typeface="Times New Roman" panose="02020603050405020304" pitchFamily="18" charset="0"/>
              </a:rPr>
              <a:t>standardises</a:t>
            </a:r>
            <a:r>
              <a:rPr lang="en-US" sz="1600" dirty="0" smtClean="0">
                <a:latin typeface="Times New Roman" panose="02020603050405020304" pitchFamily="18" charset="0"/>
                <a:cs typeface="Times New Roman" panose="02020603050405020304" pitchFamily="18" charset="0"/>
              </a:rPr>
              <a:t> them (size matching and grayscale conversion). The faces detected are then converted to grayscale image and then resized to </a:t>
            </a:r>
            <a:r>
              <a:rPr lang="en-US" sz="1600" dirty="0" smtClean="0">
                <a:latin typeface="Times New Roman" panose="02020603050405020304" pitchFamily="18" charset="0"/>
                <a:cs typeface="Times New Roman" panose="02020603050405020304" pitchFamily="18" charset="0"/>
              </a:rPr>
              <a:t>100 x 100 </a:t>
            </a:r>
            <a:r>
              <a:rPr lang="en-US" sz="1600" dirty="0" smtClean="0">
                <a:latin typeface="Times New Roman" panose="02020603050405020304" pitchFamily="18" charset="0"/>
                <a:cs typeface="Times New Roman" panose="02020603050405020304" pitchFamily="18" charset="0"/>
              </a:rPr>
              <a:t>resolution</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Step 4: - Save the </a:t>
            </a:r>
            <a:r>
              <a:rPr lang="en-US" sz="1600" b="1" dirty="0" err="1" smtClean="0">
                <a:latin typeface="Times New Roman" panose="02020603050405020304" pitchFamily="18" charset="0"/>
                <a:cs typeface="Times New Roman" panose="02020603050405020304" pitchFamily="18" charset="0"/>
              </a:rPr>
              <a:t>standardised</a:t>
            </a:r>
            <a:r>
              <a:rPr lang="en-US" sz="1600" b="1" dirty="0" smtClean="0">
                <a:latin typeface="Times New Roman" panose="02020603050405020304" pitchFamily="18" charset="0"/>
                <a:cs typeface="Times New Roman" panose="02020603050405020304" pitchFamily="18" charset="0"/>
              </a:rPr>
              <a:t> face images as .jpg files.</a:t>
            </a:r>
            <a:br>
              <a:rPr lang="en-US" sz="1600" b="1"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images are saved in a jpeg format. The authorized face images are stored in one folder while the other (test cases) folder contains random images of unknown people, increasing the number of which shall increase the accuracy of the model.</a:t>
            </a:r>
            <a:endParaRPr lang="en-US" sz="16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927" y="4124971"/>
            <a:ext cx="5335225" cy="24015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40" y="1852286"/>
            <a:ext cx="11153775" cy="1600200"/>
          </a:xfrm>
          <a:prstGeom prst="rect">
            <a:avLst/>
          </a:prstGeom>
        </p:spPr>
      </p:pic>
    </p:spTree>
    <p:extLst>
      <p:ext uri="{BB962C8B-B14F-4D97-AF65-F5344CB8AC3E}">
        <p14:creationId xmlns:p14="http://schemas.microsoft.com/office/powerpoint/2010/main" val="267757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19</a:t>
            </a:fld>
            <a:endParaRPr lang="en-IN"/>
          </a:p>
        </p:txBody>
      </p:sp>
      <p:sp>
        <p:nvSpPr>
          <p:cNvPr id="4" name="Date Placeholder 1"/>
          <p:cNvSpPr txBox="1">
            <a:spLocks/>
          </p:cNvSpPr>
          <p:nvPr/>
        </p:nvSpPr>
        <p:spPr>
          <a:xfrm>
            <a:off x="480504" y="6161443"/>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86C1CB-7A80-4C47-9350-D7153BEB4669}" type="datetime1">
              <a:rPr lang="en-IN" smtClean="0"/>
              <a:pPr/>
              <a:t>04-06-2021</a:t>
            </a:fld>
            <a:endParaRPr lang="en-IN"/>
          </a:p>
        </p:txBody>
      </p:sp>
      <p:sp>
        <p:nvSpPr>
          <p:cNvPr id="5" name="Slide Number Placeholder 2"/>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BC4159-5DAA-4CDE-B3BA-3CDBA7D23299}" type="slidenum">
              <a:rPr lang="en-IN" smtClean="0"/>
              <a:pPr/>
              <a:t>19</a:t>
            </a:fld>
            <a:endParaRPr lang="en-IN"/>
          </a:p>
        </p:txBody>
      </p:sp>
      <p:sp>
        <p:nvSpPr>
          <p:cNvPr id="6" name="Date Placeholder 1"/>
          <p:cNvSpPr txBox="1">
            <a:spLocks/>
          </p:cNvSpPr>
          <p:nvPr/>
        </p:nvSpPr>
        <p:spPr>
          <a:xfrm>
            <a:off x="480504" y="6161443"/>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86C1CB-7A80-4C47-9350-D7153BEB4669}" type="datetime1">
              <a:rPr lang="en-IN" smtClean="0">
                <a:latin typeface="Times New Roman" panose="02020603050405020304" pitchFamily="18" charset="0"/>
                <a:cs typeface="Times New Roman" panose="02020603050405020304" pitchFamily="18" charset="0"/>
              </a:rPr>
              <a:pPr/>
              <a:t>04-06-2021</a:t>
            </a:fld>
            <a:endParaRPr lang="en-IN">
              <a:latin typeface="Times New Roman" panose="02020603050405020304" pitchFamily="18" charset="0"/>
              <a:cs typeface="Times New Roman" panose="02020603050405020304" pitchFamily="18" charset="0"/>
            </a:endParaRPr>
          </a:p>
        </p:txBody>
      </p:sp>
      <p:sp>
        <p:nvSpPr>
          <p:cNvPr id="7" name="Slide Number Placeholder 2"/>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2991654" y="2418414"/>
            <a:ext cx="6096000" cy="830997"/>
          </a:xfrm>
          <a:prstGeom prst="rect">
            <a:avLst/>
          </a:prstGeom>
        </p:spPr>
        <p:txBody>
          <a:bodyPr>
            <a:spAutoFit/>
          </a:bodyPr>
          <a:lstStyle/>
          <a:p>
            <a:r>
              <a:rPr lang="en-US" sz="4800" dirty="0" smtClean="0">
                <a:latin typeface="Times New Roman" panose="02020603050405020304" pitchFamily="18" charset="0"/>
                <a:cs typeface="Times New Roman" panose="02020603050405020304" pitchFamily="18" charset="0"/>
              </a:rPr>
              <a:t>Training Over Data Set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74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0054" y="1223907"/>
            <a:ext cx="10339617" cy="1910716"/>
          </a:xfrm>
        </p:spPr>
        <p:txBody>
          <a:bodyPr/>
          <a:lstStyle/>
          <a:p>
            <a:r>
              <a:rPr lang="en-US" sz="4000" dirty="0">
                <a:latin typeface="Times New Roman" panose="02020603050405020304" pitchFamily="18" charset="0"/>
                <a:cs typeface="Times New Roman" panose="02020603050405020304" pitchFamily="18" charset="0"/>
              </a:rPr>
              <a:t>PROBLEM STATEMENT</a:t>
            </a:r>
          </a:p>
        </p:txBody>
      </p:sp>
      <p:sp>
        <p:nvSpPr>
          <p:cNvPr id="2" name="Content Placeholder 1"/>
          <p:cNvSpPr>
            <a:spLocks noGrp="1"/>
          </p:cNvSpPr>
          <p:nvPr>
            <p:ph type="body" idx="1"/>
          </p:nvPr>
        </p:nvSpPr>
        <p:spPr>
          <a:xfrm>
            <a:off x="932331" y="3786367"/>
            <a:ext cx="10312996" cy="1500187"/>
          </a:xfrm>
        </p:spPr>
        <p:txBody>
          <a:bodyPr/>
          <a:lstStyle/>
          <a:p>
            <a:r>
              <a:rPr lang="en-US" dirty="0"/>
              <a:t>To build a face recognizer which can detect a face and classify it as authorized or unauthorized for security purposes.</a:t>
            </a:r>
          </a:p>
        </p:txBody>
      </p:sp>
      <p:sp>
        <p:nvSpPr>
          <p:cNvPr id="3" name="Date Placeholder 2"/>
          <p:cNvSpPr>
            <a:spLocks noGrp="1"/>
          </p:cNvSpPr>
          <p:nvPr>
            <p:ph type="dt" sz="half" idx="10"/>
          </p:nvPr>
        </p:nvSpPr>
        <p:spPr>
          <a:xfrm>
            <a:off x="480504" y="6180493"/>
            <a:ext cx="2844800" cy="365125"/>
          </a:xfrm>
        </p:spPr>
        <p:txBody>
          <a:bodyPr/>
          <a:lstStyle/>
          <a:p>
            <a:fld id="{1AE8B06D-1C84-4507-B790-13E272A62841}"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852352" y="6180493"/>
            <a:ext cx="2844800" cy="365125"/>
          </a:xfrm>
        </p:spPr>
        <p:txBody>
          <a:bodyPr/>
          <a:lstStyle/>
          <a:p>
            <a:fld id="{9CBC4159-5DAA-4CDE-B3BA-3CDBA7D23299}"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538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20</a:t>
            </a:fld>
            <a:endParaRPr lang="en-IN"/>
          </a:p>
        </p:txBody>
      </p:sp>
      <p:sp>
        <p:nvSpPr>
          <p:cNvPr id="4" name="Content Placeholder 1"/>
          <p:cNvSpPr txBox="1">
            <a:spLocks/>
          </p:cNvSpPr>
          <p:nvPr/>
        </p:nvSpPr>
        <p:spPr>
          <a:xfrm>
            <a:off x="544792" y="1441621"/>
            <a:ext cx="5354595" cy="4102443"/>
          </a:xfrm>
          <a:prstGeom prst="rect">
            <a:avLst/>
          </a:prstGeom>
        </p:spPr>
        <p:txBody>
          <a:bodyPr>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In this Module the extracted jpeg images are scanned and converted to the Face Recognizer Model – the </a:t>
            </a:r>
            <a:r>
              <a:rPr lang="en-US" sz="1600" dirty="0" err="1">
                <a:latin typeface="Times New Roman" panose="02020603050405020304" pitchFamily="18" charset="0"/>
                <a:cs typeface="Times New Roman" panose="02020603050405020304" pitchFamily="18" charset="0"/>
              </a:rPr>
              <a:t>LBPHFaceRecognizer</a:t>
            </a:r>
            <a:r>
              <a:rPr lang="en-US" sz="1600" dirty="0">
                <a:latin typeface="Times New Roman" panose="02020603050405020304" pitchFamily="18" charset="0"/>
                <a:cs typeface="Times New Roman" panose="02020603050405020304" pitchFamily="18" charset="0"/>
              </a:rPr>
              <a:t>. The process to create the training data from jpeg files is shown below: </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1: - Read the image path from the stored data. </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Here </a:t>
            </a:r>
            <a:r>
              <a:rPr lang="en-US" sz="1600" dirty="0">
                <a:latin typeface="Times New Roman" panose="02020603050405020304" pitchFamily="18" charset="0"/>
                <a:cs typeface="Times New Roman" panose="02020603050405020304" pitchFamily="18" charset="0"/>
              </a:rPr>
              <a:t>we use </a:t>
            </a:r>
            <a:r>
              <a:rPr lang="en-US" sz="1600" dirty="0" err="1">
                <a:latin typeface="Times New Roman" panose="02020603050405020304" pitchFamily="18" charset="0"/>
                <a:cs typeface="Times New Roman" panose="02020603050405020304" pitchFamily="18" charset="0"/>
              </a:rPr>
              <a:t>OpenCV’s</a:t>
            </a:r>
            <a:r>
              <a:rPr lang="en-US" sz="1600" dirty="0">
                <a:latin typeface="Times New Roman" panose="02020603050405020304" pitchFamily="18" charset="0"/>
                <a:cs typeface="Times New Roman" panose="02020603050405020304" pitchFamily="18" charset="0"/>
              </a:rPr>
              <a:t> face recognition algorithm </a:t>
            </a:r>
            <a:r>
              <a:rPr lang="en-US" sz="1600" dirty="0" err="1" smtClean="0">
                <a:latin typeface="Times New Roman" panose="02020603050405020304" pitchFamily="18" charset="0"/>
                <a:cs typeface="Times New Roman" panose="02020603050405020304" pitchFamily="18" charset="0"/>
              </a:rPr>
              <a:t>LBPHFaceRecognizer</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080" y="3756452"/>
            <a:ext cx="7873186" cy="1567631"/>
          </a:xfrm>
          <a:prstGeom prst="rect">
            <a:avLst/>
          </a:prstGeom>
        </p:spPr>
      </p:pic>
    </p:spTree>
    <p:extLst>
      <p:ext uri="{BB962C8B-B14F-4D97-AF65-F5344CB8AC3E}">
        <p14:creationId xmlns:p14="http://schemas.microsoft.com/office/powerpoint/2010/main" val="282834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21</a:t>
            </a:fld>
            <a:endParaRPr lang="en-IN"/>
          </a:p>
        </p:txBody>
      </p:sp>
      <p:sp>
        <p:nvSpPr>
          <p:cNvPr id="4" name="Content Placeholder 1"/>
          <p:cNvSpPr txBox="1">
            <a:spLocks/>
          </p:cNvSpPr>
          <p:nvPr/>
        </p:nvSpPr>
        <p:spPr>
          <a:xfrm>
            <a:off x="148282" y="205946"/>
            <a:ext cx="4827372" cy="6227805"/>
          </a:xfrm>
          <a:prstGeom prst="rect">
            <a:avLst/>
          </a:prstGeom>
        </p:spPr>
        <p:txBody>
          <a:bodyPr>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2: - Train the data for authorized and unauthorized images. </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efficiency of the model increases when we train for maximum number of unauthorized faces</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We take </a:t>
            </a:r>
            <a:r>
              <a:rPr lang="en-US" sz="1600" dirty="0" smtClean="0">
                <a:latin typeface="Times New Roman" panose="02020603050405020304" pitchFamily="18" charset="0"/>
                <a:cs typeface="Times New Roman" panose="02020603050405020304" pitchFamily="18" charset="0"/>
              </a:rPr>
              <a:t>images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and </a:t>
            </a:r>
            <a:r>
              <a:rPr lang="en-US" sz="1600" dirty="0" smtClean="0">
                <a:latin typeface="Times New Roman" panose="02020603050405020304" pitchFamily="18" charset="0"/>
                <a:cs typeface="Times New Roman" panose="02020603050405020304" pitchFamily="18" charset="0"/>
              </a:rPr>
              <a:t>labels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as two empty lists which will store the extracted face data and the type of face it is to be trained as </a:t>
            </a:r>
            <a:r>
              <a:rPr lang="en-US" sz="1600" dirty="0" smtClean="0">
                <a:latin typeface="Times New Roman" panose="02020603050405020304" pitchFamily="18" charset="0"/>
                <a:cs typeface="Times New Roman" panose="02020603050405020304" pitchFamily="18" charset="0"/>
              </a:rPr>
              <a:t>respectively</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3: - Storing of the trained data in the </a:t>
            </a:r>
            <a:r>
              <a:rPr lang="en-US" sz="1600" b="1" dirty="0" err="1" smtClean="0">
                <a:latin typeface="Times New Roman" panose="02020603050405020304" pitchFamily="18" charset="0"/>
                <a:cs typeface="Times New Roman" panose="02020603050405020304" pitchFamily="18" charset="0"/>
              </a:rPr>
              <a:t>yml</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file</a:t>
            </a:r>
            <a:r>
              <a:rPr lang="en-US"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596" y="700217"/>
            <a:ext cx="5602108" cy="376522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10644"/>
          <a:stretch/>
        </p:blipFill>
        <p:spPr>
          <a:xfrm>
            <a:off x="2632748" y="5307191"/>
            <a:ext cx="6219604" cy="1219377"/>
          </a:xfrm>
          <a:prstGeom prst="rect">
            <a:avLst/>
          </a:prstGeom>
        </p:spPr>
      </p:pic>
    </p:spTree>
    <p:extLst>
      <p:ext uri="{BB962C8B-B14F-4D97-AF65-F5344CB8AC3E}">
        <p14:creationId xmlns:p14="http://schemas.microsoft.com/office/powerpoint/2010/main" val="368585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22</a:t>
            </a:fld>
            <a:endParaRPr lang="en-IN"/>
          </a:p>
        </p:txBody>
      </p:sp>
      <p:sp>
        <p:nvSpPr>
          <p:cNvPr id="4" name="Date Placeholder 1"/>
          <p:cNvSpPr txBox="1">
            <a:spLocks/>
          </p:cNvSpPr>
          <p:nvPr/>
        </p:nvSpPr>
        <p:spPr>
          <a:xfrm>
            <a:off x="480504" y="6161443"/>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86C1CB-7A80-4C47-9350-D7153BEB4669}" type="datetime1">
              <a:rPr lang="en-IN" smtClean="0"/>
              <a:pPr/>
              <a:t>04-06-2021</a:t>
            </a:fld>
            <a:endParaRPr lang="en-IN"/>
          </a:p>
        </p:txBody>
      </p:sp>
      <p:sp>
        <p:nvSpPr>
          <p:cNvPr id="5" name="Slide Number Placeholder 2"/>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BC4159-5DAA-4CDE-B3BA-3CDBA7D23299}" type="slidenum">
              <a:rPr lang="en-IN" smtClean="0"/>
              <a:pPr/>
              <a:t>22</a:t>
            </a:fld>
            <a:endParaRPr lang="en-IN"/>
          </a:p>
        </p:txBody>
      </p:sp>
      <p:sp>
        <p:nvSpPr>
          <p:cNvPr id="6" name="Date Placeholder 1"/>
          <p:cNvSpPr txBox="1">
            <a:spLocks/>
          </p:cNvSpPr>
          <p:nvPr/>
        </p:nvSpPr>
        <p:spPr>
          <a:xfrm>
            <a:off x="480504" y="6161443"/>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86C1CB-7A80-4C47-9350-D7153BEB4669}" type="datetime1">
              <a:rPr lang="en-IN" smtClean="0">
                <a:latin typeface="Times New Roman" panose="02020603050405020304" pitchFamily="18" charset="0"/>
                <a:cs typeface="Times New Roman" panose="02020603050405020304" pitchFamily="18" charset="0"/>
              </a:rPr>
              <a:pPr/>
              <a:t>04-06-2021</a:t>
            </a:fld>
            <a:endParaRPr lang="en-IN">
              <a:latin typeface="Times New Roman" panose="02020603050405020304" pitchFamily="18" charset="0"/>
              <a:cs typeface="Times New Roman" panose="02020603050405020304" pitchFamily="18" charset="0"/>
            </a:endParaRPr>
          </a:p>
        </p:txBody>
      </p:sp>
      <p:sp>
        <p:nvSpPr>
          <p:cNvPr id="7" name="Slide Number Placeholder 2"/>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2991654" y="2418414"/>
            <a:ext cx="6096000" cy="646331"/>
          </a:xfrm>
          <a:prstGeom prst="rect">
            <a:avLst/>
          </a:prstGeom>
        </p:spPr>
        <p:txBody>
          <a:bodyPr>
            <a:spAutoFit/>
          </a:bodyPr>
          <a:lstStyle/>
          <a:p>
            <a:r>
              <a:rPr lang="en-US" sz="3600" dirty="0" smtClean="0">
                <a:latin typeface="Times New Roman" panose="02020603050405020304" pitchFamily="18" charset="0"/>
                <a:cs typeface="Times New Roman" panose="02020603050405020304" pitchFamily="18" charset="0"/>
              </a:rPr>
              <a:t>Detection In Live Cam</a:t>
            </a:r>
          </a:p>
        </p:txBody>
      </p:sp>
    </p:spTree>
    <p:extLst>
      <p:ext uri="{BB962C8B-B14F-4D97-AF65-F5344CB8AC3E}">
        <p14:creationId xmlns:p14="http://schemas.microsoft.com/office/powerpoint/2010/main" val="2383331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23</a:t>
            </a:fld>
            <a:endParaRPr lang="en-IN"/>
          </a:p>
        </p:txBody>
      </p:sp>
      <p:sp>
        <p:nvSpPr>
          <p:cNvPr id="4" name="Content Placeholder 1"/>
          <p:cNvSpPr txBox="1">
            <a:spLocks/>
          </p:cNvSpPr>
          <p:nvPr/>
        </p:nvSpPr>
        <p:spPr>
          <a:xfrm>
            <a:off x="216314" y="378941"/>
            <a:ext cx="4602821" cy="5988908"/>
          </a:xfrm>
          <a:prstGeom prst="rect">
            <a:avLst/>
          </a:prstGeom>
        </p:spPr>
        <p:txBody>
          <a:bodyPr>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In this module we are going to check whether the image of the face we are showing to the camera is an authorized face or not based on the previously trained data we have stored in the XML file.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process is executed in the following stated steps: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1: - </a:t>
            </a:r>
            <a:r>
              <a:rPr lang="en-US" sz="1600" b="1" dirty="0" err="1">
                <a:latin typeface="Times New Roman" panose="02020603050405020304" pitchFamily="18" charset="0"/>
                <a:cs typeface="Times New Roman" panose="02020603050405020304" pitchFamily="18" charset="0"/>
              </a:rPr>
              <a:t>Initialising</a:t>
            </a:r>
            <a:r>
              <a:rPr lang="en-US" sz="1600" b="1" dirty="0">
                <a:latin typeface="Times New Roman" panose="02020603050405020304" pitchFamily="18" charset="0"/>
                <a:cs typeface="Times New Roman" panose="02020603050405020304" pitchFamily="18" charset="0"/>
              </a:rPr>
              <a:t> of our </a:t>
            </a:r>
            <a:r>
              <a:rPr lang="en-US" sz="1600" b="1" dirty="0" err="1">
                <a:latin typeface="Times New Roman" panose="02020603050405020304" pitchFamily="18" charset="0"/>
                <a:cs typeface="Times New Roman" panose="02020603050405020304" pitchFamily="18" charset="0"/>
              </a:rPr>
              <a:t>LBPHFaceRecognizer</a:t>
            </a:r>
            <a:r>
              <a:rPr lang="en-US" sz="1600" b="1" dirty="0">
                <a:latin typeface="Times New Roman" panose="02020603050405020304" pitchFamily="18" charset="0"/>
                <a:cs typeface="Times New Roman" panose="02020603050405020304" pitchFamily="18" charset="0"/>
              </a:rPr>
              <a:t> model. and starting the video stream</a:t>
            </a:r>
            <a:r>
              <a:rPr lang="en-US" sz="1600" b="1" dirty="0" smtClean="0">
                <a:latin typeface="Times New Roman" panose="02020603050405020304" pitchFamily="18" charset="0"/>
                <a:cs typeface="Times New Roman" panose="02020603050405020304" pitchFamily="18" charset="0"/>
              </a:rPr>
              <a:t>.</a:t>
            </a:r>
            <a:br>
              <a:rPr lang="en-US" sz="1600" b="1"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Here the project can accept the input video stream </a:t>
            </a:r>
            <a:r>
              <a:rPr lang="en-US" sz="1600" dirty="0" err="1">
                <a:latin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cs typeface="Times New Roman" panose="02020603050405020304" pitchFamily="18" charset="0"/>
              </a:rPr>
              <a:t> Using Webcam of the computer (Local device).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involves the capturing of the Video stream of the webcam using the cv2’s </a:t>
            </a:r>
            <a:r>
              <a:rPr lang="en-US" sz="1600" dirty="0" err="1">
                <a:latin typeface="Times New Roman" panose="02020603050405020304" pitchFamily="18" charset="0"/>
                <a:cs typeface="Times New Roman" panose="02020603050405020304" pitchFamily="18" charset="0"/>
              </a:rPr>
              <a:t>VideoCapture</a:t>
            </a:r>
            <a:r>
              <a:rPr lang="en-US" sz="1600" dirty="0">
                <a:latin typeface="Times New Roman" panose="02020603050405020304" pitchFamily="18" charset="0"/>
                <a:cs typeface="Times New Roman" panose="02020603050405020304" pitchFamily="18" charset="0"/>
              </a:rPr>
              <a:t> function.</a:t>
            </a:r>
            <a:br>
              <a:rPr lang="en-US" sz="1600" dirty="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2: - Detection of Face using </a:t>
            </a:r>
            <a:r>
              <a:rPr lang="en-US" sz="1600" b="1" dirty="0" err="1">
                <a:latin typeface="Times New Roman" panose="02020603050405020304" pitchFamily="18" charset="0"/>
                <a:cs typeface="Times New Roman" panose="02020603050405020304" pitchFamily="18" charset="0"/>
              </a:rPr>
              <a:t>Haarcascades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faces are extracted from the video streams </a:t>
            </a:r>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the inbuilt </a:t>
            </a:r>
            <a:r>
              <a:rPr lang="en-US" sz="1600" dirty="0" err="1">
                <a:latin typeface="Times New Roman" panose="02020603050405020304" pitchFamily="18" charset="0"/>
                <a:cs typeface="Times New Roman" panose="02020603050405020304" pitchFamily="18" charset="0"/>
              </a:rPr>
              <a:t>Haarcascades</a:t>
            </a:r>
            <a:r>
              <a:rPr lang="en-US" sz="1600" dirty="0">
                <a:latin typeface="Times New Roman" panose="02020603050405020304" pitchFamily="18" charset="0"/>
                <a:cs typeface="Times New Roman" panose="02020603050405020304" pitchFamily="18" charset="0"/>
              </a:rPr>
              <a:t> files in openCv2</a:t>
            </a:r>
            <a:r>
              <a:rPr lang="en-US" sz="1600" dirty="0" smtClean="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851" y="2174532"/>
            <a:ext cx="7052571" cy="2397726"/>
          </a:xfrm>
          <a:prstGeom prst="rect">
            <a:avLst/>
          </a:prstGeom>
        </p:spPr>
      </p:pic>
    </p:spTree>
    <p:extLst>
      <p:ext uri="{BB962C8B-B14F-4D97-AF65-F5344CB8AC3E}">
        <p14:creationId xmlns:p14="http://schemas.microsoft.com/office/powerpoint/2010/main" val="1573419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24</a:t>
            </a:fld>
            <a:endParaRPr lang="en-IN"/>
          </a:p>
        </p:txBody>
      </p:sp>
      <p:sp>
        <p:nvSpPr>
          <p:cNvPr id="4" name="Content Placeholder 1"/>
          <p:cNvSpPr txBox="1">
            <a:spLocks/>
          </p:cNvSpPr>
          <p:nvPr/>
        </p:nvSpPr>
        <p:spPr>
          <a:xfrm>
            <a:off x="480503" y="453082"/>
            <a:ext cx="5467215" cy="5049334"/>
          </a:xfrm>
          <a:prstGeom prst="rect">
            <a:avLst/>
          </a:prstGeom>
        </p:spPr>
        <p:txBody>
          <a:bodyPr>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3: - Classification of face as </a:t>
            </a:r>
            <a:r>
              <a:rPr lang="en-US" sz="1600" b="1" dirty="0" smtClean="0">
                <a:latin typeface="Times New Roman" panose="02020603050405020304" pitchFamily="18" charset="0"/>
                <a:cs typeface="Times New Roman" panose="02020603050405020304" pitchFamily="18" charset="0"/>
              </a:rPr>
              <a:t>Authorized/Unauthorized</a:t>
            </a:r>
            <a:r>
              <a:rPr lang="en-US" sz="1600" dirty="0" smtClean="0">
                <a:latin typeface="Times New Roman" panose="02020603050405020304" pitchFamily="18" charset="0"/>
                <a:cs typeface="Times New Roman" panose="02020603050405020304" pitchFamily="18" charset="0"/>
              </a:rPr>
              <a:t>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use the trained </a:t>
            </a:r>
            <a:r>
              <a:rPr lang="en-US" sz="1600" dirty="0" err="1">
                <a:latin typeface="Times New Roman" panose="02020603050405020304" pitchFamily="18" charset="0"/>
                <a:cs typeface="Times New Roman" panose="02020603050405020304" pitchFamily="18" charset="0"/>
              </a:rPr>
              <a:t>LBPHFaceRecognizer</a:t>
            </a:r>
            <a:r>
              <a:rPr lang="en-US" sz="1600" dirty="0">
                <a:latin typeface="Times New Roman" panose="02020603050405020304" pitchFamily="18" charset="0"/>
                <a:cs typeface="Times New Roman" panose="02020603050405020304" pitchFamily="18" charset="0"/>
              </a:rPr>
              <a:t> to predict whether the face detected is authorized or not checking the id predicted by the model.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Step </a:t>
            </a:r>
            <a:r>
              <a:rPr lang="en-US" sz="1600" b="1" dirty="0">
                <a:latin typeface="Times New Roman" panose="02020603050405020304" pitchFamily="18" charset="0"/>
                <a:cs typeface="Times New Roman" panose="02020603050405020304" pitchFamily="18" charset="0"/>
              </a:rPr>
              <a:t>4: - Displaying the results. </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this final step we prepare the text to be displayed by the system and display the detected face as either authorized face or unauthorized.</a:t>
            </a:r>
            <a:endParaRPr lang="en-US" sz="16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52089" b="32519"/>
          <a:stretch/>
        </p:blipFill>
        <p:spPr>
          <a:xfrm>
            <a:off x="6559101" y="3690551"/>
            <a:ext cx="3699179" cy="29266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35" y="2142486"/>
            <a:ext cx="5112583" cy="1670525"/>
          </a:xfrm>
          <a:prstGeom prst="rect">
            <a:avLst/>
          </a:prstGeom>
        </p:spPr>
      </p:pic>
    </p:spTree>
    <p:extLst>
      <p:ext uri="{BB962C8B-B14F-4D97-AF65-F5344CB8AC3E}">
        <p14:creationId xmlns:p14="http://schemas.microsoft.com/office/powerpoint/2010/main" val="1728688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APPLICATIONS</a:t>
            </a:r>
            <a:endParaRPr lang="en-US" sz="40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77272862-A9AC-4D2C-9BF2-2B4C7FDF0DE0}"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25</a:t>
            </a:fld>
            <a:endParaRPr lang="en-IN">
              <a:latin typeface="Times New Roman" panose="02020603050405020304" pitchFamily="18" charset="0"/>
              <a:cs typeface="Times New Roman" panose="02020603050405020304" pitchFamily="18" charset="0"/>
            </a:endParaRPr>
          </a:p>
        </p:txBody>
      </p:sp>
      <p:sp>
        <p:nvSpPr>
          <p:cNvPr id="10" name="TextBox 9"/>
          <p:cNvSpPr txBox="1"/>
          <p:nvPr/>
        </p:nvSpPr>
        <p:spPr>
          <a:xfrm>
            <a:off x="917987" y="2369146"/>
            <a:ext cx="10972800"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applications of this project are numerous, some of which are stated below: - </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Security</a:t>
            </a:r>
            <a:r>
              <a:rPr lang="en-US" sz="16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Cheap Biometric based recognition.</a:t>
            </a:r>
          </a:p>
          <a:p>
            <a:pPr marL="285750" indent="-285750">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Entry Exit system (House Entry control from remote location)</a:t>
            </a:r>
          </a:p>
          <a:p>
            <a:pPr marL="285750" indent="-285750">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Attendance Management system.</a:t>
            </a:r>
          </a:p>
          <a:p>
            <a:pPr marL="285750" indent="-285750">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Intrusion alerts.</a:t>
            </a:r>
          </a:p>
          <a:p>
            <a:pPr marL="285750" indent="-285750">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Possible suspects recognition in high alert </a:t>
            </a:r>
            <a:r>
              <a:rPr lang="en-US" sz="1600" dirty="0" smtClean="0">
                <a:latin typeface="Times New Roman" panose="02020603050405020304" pitchFamily="18" charset="0"/>
                <a:cs typeface="Times New Roman" panose="02020603050405020304" pitchFamily="18" charset="0"/>
              </a:rPr>
              <a:t>zones and </a:t>
            </a:r>
            <a:r>
              <a:rPr lang="en-US" sz="1600" dirty="0">
                <a:latin typeface="Times New Roman" panose="02020603050405020304" pitchFamily="18" charset="0"/>
                <a:cs typeface="Times New Roman" panose="02020603050405020304" pitchFamily="18" charset="0"/>
              </a:rPr>
              <a:t>so on.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309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SCOPE OF IMPROVEMENT</a:t>
            </a:r>
            <a:endParaRPr lang="en-US" sz="40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77272862-A9AC-4D2C-9BF2-2B4C7FDF0DE0}"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26</a:t>
            </a:fld>
            <a:endParaRPr lang="en-IN">
              <a:latin typeface="Times New Roman" panose="02020603050405020304" pitchFamily="18" charset="0"/>
              <a:cs typeface="Times New Roman" panose="02020603050405020304" pitchFamily="18" charset="0"/>
            </a:endParaRPr>
          </a:p>
        </p:txBody>
      </p:sp>
      <p:sp>
        <p:nvSpPr>
          <p:cNvPr id="10" name="TextBox 9"/>
          <p:cNvSpPr txBox="1"/>
          <p:nvPr/>
        </p:nvSpPr>
        <p:spPr>
          <a:xfrm>
            <a:off x="917987" y="2369146"/>
            <a:ext cx="10972800"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project has a variety of fields which can be improved they are numerated below: - </a:t>
            </a:r>
          </a:p>
          <a:p>
            <a:pPr marL="285750" indent="-285750">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thermal/infrared camera can be used instead of the default webcams allowing the software to detect and </a:t>
            </a:r>
            <a:r>
              <a:rPr lang="en-US" sz="1600" dirty="0" err="1">
                <a:latin typeface="Times New Roman" panose="02020603050405020304" pitchFamily="18" charset="0"/>
                <a:cs typeface="Times New Roman" panose="02020603050405020304" pitchFamily="18" charset="0"/>
              </a:rPr>
              <a:t>recognise</a:t>
            </a:r>
            <a:r>
              <a:rPr lang="en-US" sz="1600" dirty="0">
                <a:latin typeface="Times New Roman" panose="02020603050405020304" pitchFamily="18" charset="0"/>
                <a:cs typeface="Times New Roman" panose="02020603050405020304" pitchFamily="18" charset="0"/>
              </a:rPr>
              <a:t> faces even in dark conditions</a:t>
            </a:r>
            <a:r>
              <a:rPr lang="en-US" sz="1600" dirty="0" smtClean="0">
                <a:latin typeface="Times New Roman" panose="02020603050405020304" pitchFamily="18" charset="0"/>
                <a:cs typeface="Times New Roman" panose="02020603050405020304" pitchFamily="18" charset="0"/>
              </a:rPr>
              <a:t>. </a:t>
            </a:r>
            <a:br>
              <a:rPr lang="en-US" sz="1600" dirty="0" smtClean="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Providing a variety of faces for the unauthorized section. This will make the system more </a:t>
            </a:r>
            <a:r>
              <a:rPr lang="en-US" sz="1600" dirty="0" smtClean="0">
                <a:latin typeface="Times New Roman" panose="02020603050405020304" pitchFamily="18" charset="0"/>
                <a:cs typeface="Times New Roman" panose="02020603050405020304" pitchFamily="18" charset="0"/>
              </a:rPr>
              <a:t>robust towards </a:t>
            </a:r>
            <a:r>
              <a:rPr lang="en-US" sz="1600" dirty="0">
                <a:latin typeface="Times New Roman" panose="02020603050405020304" pitchFamily="18" charset="0"/>
                <a:cs typeface="Times New Roman" panose="02020603050405020304" pitchFamily="18" charset="0"/>
              </a:rPr>
              <a:t>new faces and more reliable</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Neural Network based model can be used instead of the default </a:t>
            </a:r>
            <a:r>
              <a:rPr lang="en-US" sz="1600" dirty="0" err="1">
                <a:latin typeface="Times New Roman" panose="02020603050405020304" pitchFamily="18" charset="0"/>
                <a:cs typeface="Times New Roman" panose="02020603050405020304" pitchFamily="18" charset="0"/>
              </a:rPr>
              <a:t>LBHFRecogniser</a:t>
            </a:r>
            <a:r>
              <a:rPr lang="en-US" sz="1600" dirty="0">
                <a:latin typeface="Times New Roman" panose="02020603050405020304" pitchFamily="18" charset="0"/>
                <a:cs typeface="Times New Roman" panose="02020603050405020304" pitchFamily="18" charset="0"/>
              </a:rPr>
              <a:t>. This will drastically improve the accuracy of the model</a:t>
            </a:r>
            <a:r>
              <a:rPr lang="en-US" sz="1600" dirty="0" smtClean="0">
                <a:latin typeface="Times New Roman" panose="02020603050405020304" pitchFamily="18" charset="0"/>
                <a:cs typeface="Times New Roman" panose="02020603050405020304" pitchFamily="18" charset="0"/>
              </a:rPr>
              <a:t>. </a:t>
            </a:r>
            <a:br>
              <a:rPr lang="en-US" sz="1600" dirty="0" smtClean="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Instead of using the </a:t>
            </a:r>
            <a:r>
              <a:rPr lang="en-US" sz="1600" dirty="0" err="1">
                <a:latin typeface="Times New Roman" panose="02020603050405020304" pitchFamily="18" charset="0"/>
                <a:cs typeface="Times New Roman" panose="02020603050405020304" pitchFamily="18" charset="0"/>
              </a:rPr>
              <a:t>haarcascades</a:t>
            </a:r>
            <a:r>
              <a:rPr lang="en-US" sz="1600" dirty="0">
                <a:latin typeface="Times New Roman" panose="02020603050405020304" pitchFamily="18" charset="0"/>
                <a:cs typeface="Times New Roman" panose="02020603050405020304" pitchFamily="18" charset="0"/>
              </a:rPr>
              <a:t> module for face detection, one can use CNN to improve the software’s ability to </a:t>
            </a:r>
            <a:r>
              <a:rPr lang="en-US" sz="1600" dirty="0" err="1">
                <a:latin typeface="Times New Roman" panose="02020603050405020304" pitchFamily="18" charset="0"/>
                <a:cs typeface="Times New Roman" panose="02020603050405020304" pitchFamily="18" charset="0"/>
              </a:rPr>
              <a:t>recognise</a:t>
            </a:r>
            <a:r>
              <a:rPr lang="en-US" sz="1600" dirty="0">
                <a:latin typeface="Times New Roman" panose="02020603050405020304" pitchFamily="18" charset="0"/>
                <a:cs typeface="Times New Roman" panose="02020603050405020304" pitchFamily="18" charset="0"/>
              </a:rPr>
              <a:t> even tilted or partial faces improving the overall dependability of the software.</a:t>
            </a:r>
          </a:p>
        </p:txBody>
      </p:sp>
    </p:spTree>
    <p:extLst>
      <p:ext uri="{BB962C8B-B14F-4D97-AF65-F5344CB8AC3E}">
        <p14:creationId xmlns:p14="http://schemas.microsoft.com/office/powerpoint/2010/main" val="1767148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2248349"/>
            <a:ext cx="10327340" cy="2522944"/>
          </a:xfrm>
        </p:spPr>
        <p:txBody>
          <a:bodyPr>
            <a:noAutofit/>
          </a:bodyPr>
          <a:lstStyle/>
          <a:p>
            <a:pPr lvl="0"/>
            <a:r>
              <a:rPr lang="en-US" sz="1400" dirty="0">
                <a:latin typeface="Times New Roman" panose="02020603050405020304" pitchFamily="18" charset="0"/>
                <a:cs typeface="Times New Roman" panose="02020603050405020304" pitchFamily="18" charset="0"/>
              </a:rPr>
              <a:t>IEEE Visual Surveillance; </a:t>
            </a:r>
            <a:r>
              <a:rPr lang="en-US" sz="1400" dirty="0" err="1">
                <a:latin typeface="Times New Roman" panose="02020603050405020304" pitchFamily="18" charset="0"/>
                <a:cs typeface="Times New Roman" panose="02020603050405020304" pitchFamily="18" charset="0"/>
              </a:rPr>
              <a:t>DorinComaniciu</a:t>
            </a:r>
            <a:r>
              <a:rPr lang="en-US" sz="1400" dirty="0">
                <a:latin typeface="Times New Roman" panose="02020603050405020304" pitchFamily="18" charset="0"/>
                <a:cs typeface="Times New Roman" panose="02020603050405020304" pitchFamily="18" charset="0"/>
              </a:rPr>
              <a:t> and Visvanathan Ramesh </a:t>
            </a:r>
          </a:p>
          <a:p>
            <a:pPr lvl="0"/>
            <a:r>
              <a:rPr lang="en-US" sz="1400" dirty="0">
                <a:latin typeface="Times New Roman" panose="02020603050405020304" pitchFamily="18" charset="0"/>
                <a:cs typeface="Times New Roman" panose="02020603050405020304" pitchFamily="18" charset="0"/>
              </a:rPr>
              <a:t>International Journal of Soft Computing and Artificial Intelligence. ; MAMATA S. KALAS </a:t>
            </a:r>
          </a:p>
          <a:p>
            <a:pPr lvl="0"/>
            <a:r>
              <a:rPr lang="en-US" sz="1400" dirty="0">
                <a:latin typeface="Times New Roman" panose="02020603050405020304" pitchFamily="18" charset="0"/>
                <a:cs typeface="Times New Roman" panose="02020603050405020304" pitchFamily="18" charset="0"/>
              </a:rPr>
              <a:t>IJCTA, vol. 2. </a:t>
            </a:r>
            <a:r>
              <a:rPr lang="en-US" sz="1400" dirty="0" err="1">
                <a:latin typeface="Times New Roman" panose="02020603050405020304" pitchFamily="18" charset="0"/>
                <a:cs typeface="Times New Roman" panose="02020603050405020304" pitchFamily="18" charset="0"/>
              </a:rPr>
              <a:t>Nandita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Sethi</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Alankrita</a:t>
            </a:r>
            <a:r>
              <a:rPr lang="en-US" sz="1400" dirty="0">
                <a:latin typeface="Times New Roman" panose="02020603050405020304" pitchFamily="18" charset="0"/>
                <a:cs typeface="Times New Roman" panose="02020603050405020304" pitchFamily="18" charset="0"/>
              </a:rPr>
              <a:t> Aggarwal. </a:t>
            </a:r>
          </a:p>
          <a:p>
            <a:pPr lvl="0"/>
            <a:r>
              <a:rPr lang="en-US" sz="1400" dirty="0">
                <a:latin typeface="Times New Roman" panose="02020603050405020304" pitchFamily="18" charset="0"/>
                <a:cs typeface="Times New Roman" panose="02020603050405020304" pitchFamily="18" charset="0"/>
              </a:rPr>
              <a:t>Department of Electrical Engineering, Polytechnic University, Brooklyn. Zhu Liu and Yao Wang </a:t>
            </a:r>
          </a:p>
          <a:p>
            <a:pPr lvl="0"/>
            <a:r>
              <a:rPr lang="en-US" sz="1400" dirty="0">
                <a:latin typeface="Times New Roman" panose="02020603050405020304" pitchFamily="18" charset="0"/>
                <a:cs typeface="Times New Roman" panose="02020603050405020304" pitchFamily="18" charset="0"/>
              </a:rPr>
              <a:t>Pulsar team, INRIA. Etienne </a:t>
            </a:r>
            <a:r>
              <a:rPr lang="en-US" sz="1400" dirty="0" err="1">
                <a:latin typeface="Times New Roman" panose="02020603050405020304" pitchFamily="18" charset="0"/>
                <a:cs typeface="Times New Roman" panose="02020603050405020304" pitchFamily="18" charset="0"/>
              </a:rPr>
              <a:t>Corvee</a:t>
            </a:r>
            <a:r>
              <a:rPr lang="en-US" sz="1400" dirty="0">
                <a:latin typeface="Times New Roman" panose="02020603050405020304" pitchFamily="18" charset="0"/>
                <a:cs typeface="Times New Roman" panose="02020603050405020304" pitchFamily="18" charset="0"/>
              </a:rPr>
              <a:t> and Francois Bremond. </a:t>
            </a:r>
          </a:p>
          <a:p>
            <a:pPr lvl="0"/>
            <a:r>
              <a:rPr lang="en-US" sz="1400" dirty="0">
                <a:latin typeface="Times New Roman" panose="02020603050405020304" pitchFamily="18" charset="0"/>
                <a:cs typeface="Times New Roman" panose="02020603050405020304" pitchFamily="18" charset="0"/>
              </a:rPr>
              <a:t>ARPN Journal of Engineering and Applied Sciences. 10(17): 7678-7683. </a:t>
            </a:r>
            <a:r>
              <a:rPr lang="en-US" sz="1400" dirty="0" err="1">
                <a:latin typeface="Times New Roman" panose="02020603050405020304" pitchFamily="18" charset="0"/>
                <a:cs typeface="Times New Roman" panose="02020603050405020304" pitchFamily="18" charset="0"/>
              </a:rPr>
              <a:t>Divya</a:t>
            </a:r>
            <a:r>
              <a:rPr lang="en-US" sz="1400" dirty="0">
                <a:latin typeface="Times New Roman" panose="02020603050405020304" pitchFamily="18" charset="0"/>
                <a:cs typeface="Times New Roman" panose="02020603050405020304" pitchFamily="18" charset="0"/>
              </a:rPr>
              <a:t> George and </a:t>
            </a:r>
            <a:r>
              <a:rPr lang="en-US" sz="1400" dirty="0" err="1">
                <a:latin typeface="Times New Roman" panose="02020603050405020304" pitchFamily="18" charset="0"/>
                <a:cs typeface="Times New Roman" panose="02020603050405020304" pitchFamily="18" charset="0"/>
              </a:rPr>
              <a:t>Arunkant</a:t>
            </a:r>
            <a:r>
              <a:rPr lang="en-US" sz="1400" dirty="0">
                <a:latin typeface="Times New Roman" panose="02020603050405020304" pitchFamily="18" charset="0"/>
                <a:cs typeface="Times New Roman" panose="02020603050405020304" pitchFamily="18" charset="0"/>
              </a:rPr>
              <a:t> A. Jose. </a:t>
            </a:r>
          </a:p>
          <a:p>
            <a:pPr lvl="0"/>
            <a:r>
              <a:rPr lang="en-US" sz="1400" dirty="0">
                <a:latin typeface="Times New Roman" panose="02020603050405020304" pitchFamily="18" charset="0"/>
                <a:cs typeface="Times New Roman" panose="02020603050405020304" pitchFamily="18" charset="0"/>
              </a:rPr>
              <a:t>s. Conference on Computer Vision and Pattern Recognition. Paul Viola and Michael Jones.</a:t>
            </a:r>
          </a:p>
          <a:p>
            <a:pPr lvl="0"/>
            <a:r>
              <a:rPr lang="en-US" sz="1400" dirty="0">
                <a:latin typeface="Times New Roman" panose="02020603050405020304" pitchFamily="18" charset="0"/>
                <a:cs typeface="Times New Roman" panose="02020603050405020304" pitchFamily="18" charset="0"/>
              </a:rPr>
              <a:t>IEEE Trans. On Pattern Analysis and Machine Intelligence. L. Stan and Z. Zhang </a:t>
            </a:r>
          </a:p>
          <a:p>
            <a:pPr lvl="0"/>
            <a:r>
              <a:rPr lang="en-US" sz="1400" dirty="0">
                <a:latin typeface="Times New Roman" panose="02020603050405020304" pitchFamily="18" charset="0"/>
                <a:cs typeface="Times New Roman" panose="02020603050405020304" pitchFamily="18" charset="0"/>
              </a:rPr>
              <a:t>Conference on Computer Systems and Technologies. Peter </a:t>
            </a:r>
            <a:r>
              <a:rPr lang="en-US" sz="1400" dirty="0" err="1">
                <a:latin typeface="Times New Roman" panose="02020603050405020304" pitchFamily="18" charset="0"/>
                <a:cs typeface="Times New Roman" panose="02020603050405020304" pitchFamily="18" charset="0"/>
              </a:rPr>
              <a:t>Gejgu</a:t>
            </a:r>
            <a:r>
              <a:rPr lang="en-US" sz="1400" dirty="0">
                <a:latin typeface="Times New Roman" panose="02020603050405020304" pitchFamily="18" charset="0"/>
                <a:cs typeface="Times New Roman" panose="02020603050405020304" pitchFamily="18" charset="0"/>
              </a:rPr>
              <a:t> and Martin </a:t>
            </a:r>
            <a:r>
              <a:rPr lang="en-US" sz="1400" dirty="0" err="1">
                <a:latin typeface="Times New Roman" panose="02020603050405020304" pitchFamily="18" charset="0"/>
                <a:cs typeface="Times New Roman" panose="02020603050405020304" pitchFamily="18" charset="0"/>
              </a:rPr>
              <a:t>perka</a:t>
            </a:r>
            <a:r>
              <a:rPr lang="en-US" sz="1400" dirty="0">
                <a:latin typeface="Times New Roman" panose="02020603050405020304" pitchFamily="18" charset="0"/>
                <a:cs typeface="Times New Roman" panose="02020603050405020304" pitchFamily="18" charset="0"/>
              </a:rPr>
              <a:t> </a:t>
            </a:r>
          </a:p>
          <a:p>
            <a:pPr lvl="0"/>
            <a:r>
              <a:rPr lang="en-US" sz="1400" dirty="0">
                <a:latin typeface="Times New Roman" panose="02020603050405020304" pitchFamily="18" charset="0"/>
                <a:cs typeface="Times New Roman" panose="02020603050405020304" pitchFamily="18" charset="0"/>
              </a:rPr>
              <a:t>International Journal of Computer Vision, 57:137154, 2004. Paul Viola and Michael Jones </a:t>
            </a:r>
          </a:p>
          <a:p>
            <a:r>
              <a:rPr lang="en-US" sz="1400" dirty="0">
                <a:latin typeface="Times New Roman" panose="02020603050405020304" pitchFamily="18" charset="0"/>
                <a:cs typeface="Times New Roman" panose="02020603050405020304" pitchFamily="18" charset="0"/>
              </a:rPr>
              <a:t>Mitsubishi Electric Research Lab TR2000396, (July), 2003. M Jones and P Viola</a:t>
            </a:r>
          </a:p>
          <a:p>
            <a:pPr marL="457200" indent="-457200">
              <a:buFont typeface="+mj-lt"/>
              <a:buAutoNum type="arabicPeriod"/>
            </a:pP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AE8B06D-1C84-4507-B790-13E272A62841}"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27</a:t>
            </a:fld>
            <a:endParaRPr lang="en-IN"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9205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28</a:t>
            </a:fld>
            <a:endParaRPr lang="en-IN">
              <a:latin typeface="Times New Roman" panose="02020603050405020304" pitchFamily="18" charset="0"/>
              <a:cs typeface="Times New Roman" panose="02020603050405020304" pitchFamily="18" charset="0"/>
            </a:endParaRPr>
          </a:p>
        </p:txBody>
      </p:sp>
      <p:sp>
        <p:nvSpPr>
          <p:cNvPr id="4" name="TextBox 3"/>
          <p:cNvSpPr txBox="1"/>
          <p:nvPr/>
        </p:nvSpPr>
        <p:spPr>
          <a:xfrm>
            <a:off x="4124325" y="3009900"/>
            <a:ext cx="3917611" cy="923330"/>
          </a:xfrm>
          <a:prstGeom prst="rect">
            <a:avLst/>
          </a:prstGeom>
          <a:noFill/>
        </p:spPr>
        <p:txBody>
          <a:bodyPr wrap="none" rtlCol="0">
            <a:spAutoFit/>
          </a:bodyPr>
          <a:lstStyle/>
          <a:p>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3706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3</a:t>
            </a:fld>
            <a:endParaRPr lang="en-IN">
              <a:latin typeface="Times New Roman" panose="02020603050405020304" pitchFamily="18" charset="0"/>
              <a:cs typeface="Times New Roman" panose="02020603050405020304" pitchFamily="18" charset="0"/>
            </a:endParaRPr>
          </a:p>
        </p:txBody>
      </p:sp>
      <p:sp>
        <p:nvSpPr>
          <p:cNvPr id="4" name="Rectangle 3"/>
          <p:cNvSpPr/>
          <p:nvPr/>
        </p:nvSpPr>
        <p:spPr>
          <a:xfrm>
            <a:off x="4456387" y="2240614"/>
            <a:ext cx="6096000" cy="800219"/>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FACE RECOGNITION</a:t>
            </a:r>
            <a:br>
              <a:rPr lang="en-US" sz="28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(identifying a face match)</a:t>
            </a:r>
          </a:p>
        </p:txBody>
      </p:sp>
    </p:spTree>
    <p:extLst>
      <p:ext uri="{BB962C8B-B14F-4D97-AF65-F5344CB8AC3E}">
        <p14:creationId xmlns:p14="http://schemas.microsoft.com/office/powerpoint/2010/main" val="141269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txBox="1">
            <a:spLocks/>
          </p:cNvSpPr>
          <p:nvPr/>
        </p:nvSpPr>
        <p:spPr>
          <a:xfrm>
            <a:off x="340419" y="2513230"/>
            <a:ext cx="7008647" cy="2905437"/>
          </a:xfrm>
          <a:prstGeom prst="rect">
            <a:avLst/>
          </a:prstGeom>
        </p:spPr>
        <p:txBody>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IN" dirty="0">
                <a:latin typeface="Times New Roman" pitchFamily="18" charset="0"/>
                <a:cs typeface="Times New Roman" pitchFamily="18" charset="0"/>
              </a:rPr>
              <a:t>Face recognition is the task of identifying an already detected face as a KNOWN or UNKNOWN face, and in more advanced cases,</a:t>
            </a:r>
          </a:p>
          <a:p>
            <a:pPr marL="0" indent="0">
              <a:buNone/>
            </a:pPr>
            <a:r>
              <a:rPr lang="en-IN" dirty="0">
                <a:latin typeface="Times New Roman" pitchFamily="18" charset="0"/>
                <a:cs typeface="Times New Roman" pitchFamily="18" charset="0"/>
              </a:rPr>
              <a:t>           TELLING EXACTLY WHO’S IT IS!</a:t>
            </a:r>
          </a:p>
          <a:p>
            <a:endParaRPr lang="en-IN" dirty="0">
              <a:latin typeface="Times New Roman" pitchFamily="18" charset="0"/>
              <a:cs typeface="Times New Roman" pitchFamily="18" charset="0"/>
            </a:endParaRPr>
          </a:p>
        </p:txBody>
      </p:sp>
      <p:sp>
        <p:nvSpPr>
          <p:cNvPr id="22" name="Date Placeholder 4"/>
          <p:cNvSpPr>
            <a:spLocks noGrp="1"/>
          </p:cNvSpPr>
          <p:nvPr>
            <p:ph type="dt" sz="half" idx="10"/>
          </p:nvPr>
        </p:nvSpPr>
        <p:spPr>
          <a:xfrm>
            <a:off x="480504" y="6161443"/>
            <a:ext cx="2844800" cy="365125"/>
          </a:xfrm>
        </p:spPr>
        <p:txBody>
          <a:bodyPr/>
          <a:lstStyle/>
          <a:p>
            <a:fld id="{D4D847DE-7DCC-4C38-ABF8-EC6B455244EF}" type="datetime1">
              <a:rPr lang="en-IN">
                <a:solidFill>
                  <a:srgbClr val="895D1D"/>
                </a:solidFill>
                <a:latin typeface="Times New Roman" panose="02020603050405020304" pitchFamily="18" charset="0"/>
                <a:cs typeface="Times New Roman" panose="02020603050405020304" pitchFamily="18" charset="0"/>
              </a:rPr>
              <a:pPr/>
              <a:t>04-06-2021</a:t>
            </a:fld>
            <a:endParaRPr lang="en-IN">
              <a:solidFill>
                <a:srgbClr val="895D1D"/>
              </a:solidFill>
              <a:latin typeface="Times New Roman" panose="02020603050405020304" pitchFamily="18" charset="0"/>
              <a:cs typeface="Times New Roman" panose="02020603050405020304" pitchFamily="18" charset="0"/>
            </a:endParaRPr>
          </a:p>
        </p:txBody>
      </p:sp>
      <p:sp>
        <p:nvSpPr>
          <p:cNvPr id="23" name="Slide Number Placeholder 5"/>
          <p:cNvSpPr>
            <a:spLocks noGrp="1"/>
          </p:cNvSpPr>
          <p:nvPr>
            <p:ph type="sldNum" sz="quarter" idx="12"/>
          </p:nvPr>
        </p:nvSpPr>
        <p:spPr>
          <a:xfrm>
            <a:off x="8852352" y="6161443"/>
            <a:ext cx="2844800" cy="365125"/>
          </a:xfrm>
        </p:spPr>
        <p:txBody>
          <a:bodyPr/>
          <a:lstStyle/>
          <a:p>
            <a:fld id="{9CBC4159-5DAA-4CDE-B3BA-3CDBA7D23299}" type="slidenum">
              <a:rPr lang="en-IN">
                <a:solidFill>
                  <a:srgbClr val="895D1D"/>
                </a:solidFill>
                <a:latin typeface="Times New Roman" panose="02020603050405020304" pitchFamily="18" charset="0"/>
                <a:cs typeface="Times New Roman" panose="02020603050405020304" pitchFamily="18" charset="0"/>
              </a:rPr>
              <a:pPr/>
              <a:t>4</a:t>
            </a:fld>
            <a:endParaRPr lang="en-IN">
              <a:solidFill>
                <a:srgbClr val="895D1D"/>
              </a:solidFill>
              <a:latin typeface="Times New Roman" panose="02020603050405020304" pitchFamily="18" charset="0"/>
              <a:cs typeface="Times New Roman" panose="02020603050405020304" pitchFamily="18" charset="0"/>
            </a:endParaRPr>
          </a:p>
        </p:txBody>
      </p:sp>
      <p:sp>
        <p:nvSpPr>
          <p:cNvPr id="24" name="Title 1"/>
          <p:cNvSpPr txBox="1">
            <a:spLocks/>
          </p:cNvSpPr>
          <p:nvPr/>
        </p:nvSpPr>
        <p:spPr>
          <a:xfrm>
            <a:off x="917987" y="570156"/>
            <a:ext cx="10341684" cy="1054250"/>
          </a:xfrm>
          <a:prstGeom prst="rect">
            <a:avLst/>
          </a:prstGeom>
        </p:spPr>
        <p:txBody>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Times New Roman" panose="02020603050405020304" pitchFamily="18" charset="0"/>
                <a:cs typeface="Times New Roman" pitchFamily="18" charset="0"/>
              </a:rPr>
              <a:t>What is face recognition?</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837" y="1749799"/>
            <a:ext cx="3814763" cy="3814763"/>
          </a:xfrm>
          <a:prstGeom prst="rect">
            <a:avLst/>
          </a:prstGeom>
          <a:ln>
            <a:noFill/>
          </a:ln>
          <a:effectLst>
            <a:softEdge rad="635000"/>
          </a:effectLst>
        </p:spPr>
      </p:pic>
    </p:spTree>
    <p:extLst>
      <p:ext uri="{BB962C8B-B14F-4D97-AF65-F5344CB8AC3E}">
        <p14:creationId xmlns:p14="http://schemas.microsoft.com/office/powerpoint/2010/main" val="393275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5</a:t>
            </a:fld>
            <a:endParaRPr lang="en-IN">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How it works?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650" y="2125662"/>
            <a:ext cx="8316168" cy="3504671"/>
          </a:xfrm>
          <a:prstGeom prst="rect">
            <a:avLst/>
          </a:prstGeom>
        </p:spPr>
      </p:pic>
      <p:sp>
        <p:nvSpPr>
          <p:cNvPr id="39" name="Content Placeholder 2"/>
          <p:cNvSpPr txBox="1">
            <a:spLocks/>
          </p:cNvSpPr>
          <p:nvPr/>
        </p:nvSpPr>
        <p:spPr>
          <a:xfrm>
            <a:off x="5173134" y="5520266"/>
            <a:ext cx="2150534" cy="457200"/>
          </a:xfrm>
          <a:prstGeom prst="rect">
            <a:avLst/>
          </a:prstGeom>
        </p:spPr>
        <p:txBody>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buNone/>
            </a:pPr>
            <a:r>
              <a:rPr lang="en-IN" sz="1400" dirty="0">
                <a:latin typeface="Times New Roman" pitchFamily="18" charset="0"/>
                <a:cs typeface="Times New Roman" pitchFamily="18" charset="0"/>
              </a:rPr>
              <a:t>Fig 1.1 Face recognition</a:t>
            </a:r>
          </a:p>
        </p:txBody>
      </p:sp>
    </p:spTree>
    <p:extLst>
      <p:ext uri="{BB962C8B-B14F-4D97-AF65-F5344CB8AC3E}">
        <p14:creationId xmlns:p14="http://schemas.microsoft.com/office/powerpoint/2010/main" val="28523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6</a:t>
            </a:fld>
            <a:endParaRPr lang="en-IN">
              <a:latin typeface="Times New Roman" panose="02020603050405020304" pitchFamily="18" charset="0"/>
              <a:cs typeface="Times New Roman" panose="02020603050405020304" pitchFamily="18" charset="0"/>
            </a:endParaRPr>
          </a:p>
        </p:txBody>
      </p:sp>
      <p:sp>
        <p:nvSpPr>
          <p:cNvPr id="4" name="Rectangle 3"/>
          <p:cNvSpPr/>
          <p:nvPr/>
        </p:nvSpPr>
        <p:spPr>
          <a:xfrm>
            <a:off x="2991654" y="2418414"/>
            <a:ext cx="6096000" cy="1231106"/>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FACE RECOGNITION USING </a:t>
            </a:r>
          </a:p>
          <a:p>
            <a:r>
              <a:rPr lang="en-US" sz="2800" dirty="0" err="1">
                <a:latin typeface="Times New Roman" panose="02020603050405020304" pitchFamily="18" charset="0"/>
                <a:cs typeface="Times New Roman" panose="02020603050405020304" pitchFamily="18" charset="0"/>
              </a:rPr>
              <a:t>OpenCV</a:t>
            </a:r>
            <a:endParaRPr lang="en-US" sz="2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(including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Cascades and </a:t>
            </a:r>
            <a:r>
              <a:rPr lang="en-US" dirty="0" err="1">
                <a:latin typeface="Times New Roman" panose="02020603050405020304" pitchFamily="18" charset="0"/>
                <a:cs typeface="Times New Roman" panose="02020603050405020304" pitchFamily="18" charset="0"/>
              </a:rPr>
              <a:t>face_LBPHFaceRecognizer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957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latin typeface="Times New Roman" panose="02020603050405020304" pitchFamily="18" charset="0"/>
                <a:cs typeface="Times New Roman" panose="02020603050405020304" pitchFamily="18" charset="0"/>
              </a:rPr>
              <a:t>04-06-2021</a:t>
            </a:fld>
            <a:endParaRPr lang="en-IN">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9CBC4159-5DAA-4CDE-B3BA-3CDBA7D23299}" type="slidenum">
              <a:rPr lang="en-IN" smtClean="0">
                <a:latin typeface="Times New Roman" panose="02020603050405020304" pitchFamily="18" charset="0"/>
                <a:cs typeface="Times New Roman" panose="02020603050405020304" pitchFamily="18" charset="0"/>
              </a:rPr>
              <a:t>7</a:t>
            </a:fld>
            <a:endParaRPr lang="en-IN">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What is </a:t>
            </a:r>
            <a:r>
              <a:rPr lang="en-US" sz="4000" dirty="0" err="1">
                <a:latin typeface="Times New Roman" panose="02020603050405020304" pitchFamily="18" charset="0"/>
                <a:cs typeface="Times New Roman" panose="02020603050405020304" pitchFamily="18" charset="0"/>
              </a:rPr>
              <a:t>OpenCV</a:t>
            </a:r>
            <a:r>
              <a:rPr lang="en-US" sz="4000" dirty="0">
                <a:latin typeface="Times New Roman" panose="02020603050405020304" pitchFamily="18" charset="0"/>
                <a:cs typeface="Times New Roman" panose="02020603050405020304" pitchFamily="18" charset="0"/>
              </a:rPr>
              <a:t>?</a:t>
            </a:r>
            <a:br>
              <a:rPr lang="en-US" sz="4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(Open Source Computer Vision Library)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020" y="2456766"/>
            <a:ext cx="4070767" cy="2872317"/>
          </a:xfrm>
          <a:prstGeom prst="rect">
            <a:avLst/>
          </a:prstGeom>
          <a:ln>
            <a:noFill/>
          </a:ln>
          <a:effectLst>
            <a:softEdge rad="12700"/>
          </a:effectLst>
        </p:spPr>
      </p:pic>
      <p:sp>
        <p:nvSpPr>
          <p:cNvPr id="37" name="Content Placeholder 2"/>
          <p:cNvSpPr txBox="1">
            <a:spLocks/>
          </p:cNvSpPr>
          <p:nvPr/>
        </p:nvSpPr>
        <p:spPr>
          <a:xfrm>
            <a:off x="1307573" y="2750623"/>
            <a:ext cx="7008647" cy="2905437"/>
          </a:xfrm>
          <a:prstGeom prst="rect">
            <a:avLst/>
          </a:prstGeom>
        </p:spPr>
        <p:txBody>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is an open source computer vision and machine learning software library built to provide a common infrastructure for computer vision applications and to accelerate the use of machine perception in the commercial products.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1424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90197" y="2295065"/>
            <a:ext cx="7534337" cy="3195719"/>
          </a:xfrm>
        </p:spPr>
        <p:txBody>
          <a:bodyPr>
            <a:normAutofit/>
          </a:bodyPr>
          <a:lstStyle/>
          <a:p>
            <a:r>
              <a:rPr lang="en-US" sz="2000" dirty="0">
                <a:latin typeface="Times New Roman" panose="02020603050405020304" pitchFamily="18" charset="0"/>
                <a:cs typeface="Times New Roman" panose="02020603050405020304" pitchFamily="18" charset="0"/>
              </a:rPr>
              <a:t>Contains a library of programming functions mainly aimed real-time computer vision.</a:t>
            </a:r>
          </a:p>
          <a:p>
            <a:r>
              <a:rPr lang="en-US" sz="2000" dirty="0">
                <a:latin typeface="Times New Roman" panose="02020603050405020304" pitchFamily="18" charset="0"/>
                <a:cs typeface="Times New Roman" panose="02020603050405020304" pitchFamily="18" charset="0"/>
              </a:rPr>
              <a:t>The library is cross-platform free for use under Open Source BSD license.</a:t>
            </a:r>
          </a:p>
          <a:p>
            <a:r>
              <a:rPr lang="en-US" sz="2000" dirty="0">
                <a:latin typeface="Times New Roman" panose="02020603050405020304" pitchFamily="18" charset="0"/>
                <a:cs typeface="Times New Roman" panose="02020603050405020304" pitchFamily="18" charset="0"/>
              </a:rPr>
              <a:t>Major applications are object, face and gesture recognition, lip reading, Human- Computer Interaction(HCI), motion detection and much more.</a:t>
            </a:r>
          </a:p>
        </p:txBody>
      </p:sp>
      <p:sp>
        <p:nvSpPr>
          <p:cNvPr id="3" name="Date Placeholder 2"/>
          <p:cNvSpPr>
            <a:spLocks noGrp="1"/>
          </p:cNvSpPr>
          <p:nvPr>
            <p:ph type="dt" sz="half" idx="10"/>
          </p:nvPr>
        </p:nvSpPr>
        <p:spPr/>
        <p:txBody>
          <a:bodyPr/>
          <a:lstStyle/>
          <a:p>
            <a:fld id="{1AE8B06D-1C84-4507-B790-13E272A62841}" type="datetime1">
              <a:rPr lang="en-IN" smtClean="0"/>
              <a:t>04-06-2021</a:t>
            </a:fld>
            <a:endParaRPr lang="en-IN"/>
          </a:p>
        </p:txBody>
      </p:sp>
      <p:sp>
        <p:nvSpPr>
          <p:cNvPr id="4" name="Slide Number Placeholder 3"/>
          <p:cNvSpPr>
            <a:spLocks noGrp="1"/>
          </p:cNvSpPr>
          <p:nvPr>
            <p:ph type="sldNum" sz="quarter" idx="12"/>
          </p:nvPr>
        </p:nvSpPr>
        <p:spPr/>
        <p:txBody>
          <a:bodyPr/>
          <a:lstStyle/>
          <a:p>
            <a:fld id="{9CBC4159-5DAA-4CDE-B3BA-3CDBA7D23299}" type="slidenum">
              <a:rPr lang="en-IN" smtClean="0"/>
              <a:t>8</a:t>
            </a:fld>
            <a:endParaRPr lang="en-IN"/>
          </a:p>
        </p:txBody>
      </p:sp>
      <p:sp>
        <p:nvSpPr>
          <p:cNvPr id="5" name="Title 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Why </a:t>
            </a:r>
            <a:r>
              <a:rPr lang="en-US" sz="4000" dirty="0" err="1">
                <a:latin typeface="Times New Roman" panose="02020603050405020304" pitchFamily="18" charset="0"/>
                <a:cs typeface="Times New Roman" panose="02020603050405020304" pitchFamily="18" charset="0"/>
              </a:rPr>
              <a:t>OpenCV</a:t>
            </a:r>
            <a:r>
              <a:rPr lang="en-US" sz="4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4203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6C1CB-7A80-4C47-9350-D7153BEB4669}" type="datetime1">
              <a:rPr lang="en-IN" smtClean="0"/>
              <a:t>04-06-2021</a:t>
            </a:fld>
            <a:endParaRPr lang="en-IN"/>
          </a:p>
        </p:txBody>
      </p:sp>
      <p:sp>
        <p:nvSpPr>
          <p:cNvPr id="3" name="Slide Number Placeholder 2"/>
          <p:cNvSpPr>
            <a:spLocks noGrp="1"/>
          </p:cNvSpPr>
          <p:nvPr>
            <p:ph type="sldNum" sz="quarter" idx="12"/>
          </p:nvPr>
        </p:nvSpPr>
        <p:spPr/>
        <p:txBody>
          <a:bodyPr/>
          <a:lstStyle/>
          <a:p>
            <a:fld id="{9CBC4159-5DAA-4CDE-B3BA-3CDBA7D23299}" type="slidenum">
              <a:rPr lang="en-IN" smtClean="0"/>
              <a:t>9</a:t>
            </a:fld>
            <a:endParaRPr lang="en-IN"/>
          </a:p>
        </p:txBody>
      </p:sp>
      <p:sp>
        <p:nvSpPr>
          <p:cNvPr id="4" name="Date Placeholder 1"/>
          <p:cNvSpPr txBox="1">
            <a:spLocks/>
          </p:cNvSpPr>
          <p:nvPr/>
        </p:nvSpPr>
        <p:spPr>
          <a:xfrm>
            <a:off x="480504" y="6161443"/>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86C1CB-7A80-4C47-9350-D7153BEB4669}" type="datetime1">
              <a:rPr lang="en-IN" smtClean="0">
                <a:latin typeface="Times New Roman" panose="02020603050405020304" pitchFamily="18" charset="0"/>
                <a:cs typeface="Times New Roman" panose="02020603050405020304" pitchFamily="18" charset="0"/>
              </a:rPr>
              <a:pPr/>
              <a:t>04-06-2021</a:t>
            </a:fld>
            <a:endParaRPr lang="en-IN">
              <a:latin typeface="Times New Roman" panose="02020603050405020304" pitchFamily="18" charset="0"/>
              <a:cs typeface="Times New Roman" panose="02020603050405020304" pitchFamily="18" charset="0"/>
            </a:endParaRPr>
          </a:p>
        </p:txBody>
      </p:sp>
      <p:sp>
        <p:nvSpPr>
          <p:cNvPr id="5" name="Slide Number Placeholder 2"/>
          <p:cNvSpPr txBox="1">
            <a:spLocks/>
          </p:cNvSpPr>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2991654" y="2418414"/>
            <a:ext cx="6096000" cy="800219"/>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HAAR CASCADES</a:t>
            </a:r>
          </a:p>
          <a:p>
            <a:r>
              <a:rPr lang="en-US" dirty="0">
                <a:latin typeface="Times New Roman" panose="02020603050405020304" pitchFamily="18" charset="0"/>
                <a:cs typeface="Times New Roman" panose="02020603050405020304" pitchFamily="18" charset="0"/>
              </a:rPr>
              <a:t>(devised by Paula and Michael Jones in 2021)</a:t>
            </a:r>
          </a:p>
        </p:txBody>
      </p:sp>
    </p:spTree>
    <p:extLst>
      <p:ext uri="{BB962C8B-B14F-4D97-AF65-F5344CB8AC3E}">
        <p14:creationId xmlns:p14="http://schemas.microsoft.com/office/powerpoint/2010/main" val="42801400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885</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Book Antiqua</vt:lpstr>
      <vt:lpstr>Calibri</vt:lpstr>
      <vt:lpstr>Times New Roman</vt:lpstr>
      <vt:lpstr>Wingdings</vt:lpstr>
      <vt:lpstr>Hardcover</vt:lpstr>
      <vt:lpstr>PowerPoint Presentation</vt:lpstr>
      <vt:lpstr>PROBLEM STATEMENT</vt:lpstr>
      <vt:lpstr>PowerPoint Presentation</vt:lpstr>
      <vt:lpstr>PowerPoint Presentation</vt:lpstr>
      <vt:lpstr>How it works?</vt:lpstr>
      <vt:lpstr>PowerPoint Presentation</vt:lpstr>
      <vt:lpstr>What is OpenCV? (Open Source Computer Vision Library)</vt:lpstr>
      <vt:lpstr>Why OpenCV?</vt:lpstr>
      <vt:lpstr>PowerPoint Presentation</vt:lpstr>
      <vt:lpstr>Face detection using Haar Cascades</vt:lpstr>
      <vt:lpstr>Feature’s and its extraction</vt:lpstr>
      <vt:lpstr>CHALLENGES</vt:lpstr>
      <vt:lpstr>Advantages, and Disadvantages</vt:lpstr>
      <vt:lpstr>OBJECTIVE</vt:lpstr>
      <vt:lpstr>PERT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SCOPE OF IMPROVEMENT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Tyagi</dc:creator>
  <cp:lastModifiedBy>Kartik Tyagi</cp:lastModifiedBy>
  <cp:revision>90</cp:revision>
  <dcterms:created xsi:type="dcterms:W3CDTF">2020-09-19T11:58:03Z</dcterms:created>
  <dcterms:modified xsi:type="dcterms:W3CDTF">2021-06-04T15:03:52Z</dcterms:modified>
</cp:coreProperties>
</file>