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9" r:id="rId3"/>
    <p:sldId id="303" r:id="rId4"/>
    <p:sldId id="266" r:id="rId5"/>
    <p:sldId id="302" r:id="rId6"/>
    <p:sldId id="338" r:id="rId7"/>
    <p:sldId id="339" r:id="rId8"/>
    <p:sldId id="290" r:id="rId9"/>
    <p:sldId id="346" r:id="rId10"/>
    <p:sldId id="342" r:id="rId11"/>
    <p:sldId id="347" r:id="rId12"/>
    <p:sldId id="344" r:id="rId13"/>
    <p:sldId id="348" r:id="rId14"/>
    <p:sldId id="350" r:id="rId15"/>
    <p:sldId id="345" r:id="rId16"/>
    <p:sldId id="311" r:id="rId17"/>
    <p:sldId id="340" r:id="rId18"/>
    <p:sldId id="332" r:id="rId19"/>
    <p:sldId id="26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6"/>
    <a:srgbClr val="E9E9E9"/>
    <a:srgbClr val="E6B681"/>
    <a:srgbClr val="D6862D"/>
    <a:srgbClr val="DBA455"/>
    <a:srgbClr val="E1D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4" autoAdjust="0"/>
    <p:restoredTop sz="94660"/>
  </p:normalViewPr>
  <p:slideViewPr>
    <p:cSldViewPr snapToGrid="0">
      <p:cViewPr>
        <p:scale>
          <a:sx n="90" d="100"/>
          <a:sy n="90" d="100"/>
        </p:scale>
        <p:origin x="211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128E8-E844-46B2-A985-5A963B96F17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3B63-DF89-49DF-AFCA-38B86920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9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89CD11-0879-4F07-8F55-988A7710D092}" type="datetime1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E937-2DC7-4E95-AFCC-819B1A80A9E8}" type="datetime1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6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B025-062E-409C-BDCA-3C0EA2C02ADF}" type="datetime1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25426" y="2880824"/>
            <a:ext cx="5480154" cy="923330"/>
            <a:chOff x="1815339" y="1496875"/>
            <a:chExt cx="548015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97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B06D-1C84-4507-B790-13E272A62841}" type="datetime1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2697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6EAB-4A1C-46AB-941A-53FBB7D88D33}" type="datetime1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935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96F-E327-4F2F-84CE-FE7E80C8510F}" type="datetime1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46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2862-A9AC-4D2C-9BF2-2B4C7FDF0DE0}" type="datetime1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3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DB74-DC49-4F71-BB7D-F1262DE20160}" type="datetime1">
              <a:rPr lang="en-IN" smtClean="0"/>
              <a:t>31-07-2021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C18F-46F4-42C3-B6B9-863E55E2F5B2}" type="datetime1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59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99A7-188C-41AF-AE7D-62BBA01777C9}" type="datetime1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14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73D1D97-01F5-4E32-8646-8D673C5F5C70}" type="datetime1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ancergenome.nih.go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33373" y="764704"/>
            <a:ext cx="8469270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KIDNEY CANCER SURVIVAL FROM GENOMIC DATA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6935" y="4547092"/>
            <a:ext cx="280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Mentor 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Abhijit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9195" y="4054650"/>
            <a:ext cx="44373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itchFamily="18" charset="0"/>
              </a:rPr>
              <a:t>Presented By</a:t>
            </a:r>
            <a:r>
              <a:rPr lang="en-IN" dirty="0" smtClean="0">
                <a:latin typeface="Times New Roman" panose="02020603050405020304" pitchFamily="18" charset="0"/>
                <a:cs typeface="Times New Roman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itchFamily="18" charset="0"/>
              </a:rPr>
              <a:t>Kartik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Tyagi (R100218024)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Divyanshu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 (R142218026)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 err="1" smtClean="0">
                <a:latin typeface="Times New Roman" panose="02020603050405020304" pitchFamily="18" charset="0"/>
                <a:cs typeface="Times New Roman" pitchFamily="18" charset="0"/>
              </a:rPr>
              <a:t>Sahil</a:t>
            </a:r>
            <a:r>
              <a:rPr lang="en-IN" sz="1600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itchFamily="18" charset="0"/>
              </a:rPr>
              <a:t>Sangwan</a:t>
            </a:r>
            <a:r>
              <a:rPr lang="en-IN" sz="1600" dirty="0">
                <a:latin typeface="Times New Roman" panose="02020603050405020304" pitchFamily="18" charset="0"/>
                <a:cs typeface="Times New Roman" pitchFamily="18" charset="0"/>
              </a:rPr>
              <a:t> (R100218050)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Shubham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Patel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R100216088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Parixit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(R164218104)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389F-0CEB-4E2F-B102-01941012B87F}" type="datetime1">
              <a:rPr lang="en-IN" smtClean="0">
                <a:latin typeface="Times New Roman" panose="02020603050405020304" pitchFamily="18" charset="0"/>
                <a:cs typeface="Times New Roman" pitchFamily="18" charset="0"/>
              </a:rPr>
              <a:t>31-07-2021</a:t>
            </a:fld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9225-3979-471B-A2B8-138AAF2F0B09}" type="slidenum">
              <a:rPr lang="en-IN" smtClean="0">
                <a:latin typeface="Times New Roman" panose="02020603050405020304" pitchFamily="18" charset="0"/>
                <a:cs typeface="Times New Roman" pitchFamily="18" charset="0"/>
              </a:rPr>
              <a:t>1</a:t>
            </a:fld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231" y1="46226" x2="39231" y2="46226"/>
                        <a14:foregroundMark x1="39231" y1="46226" x2="39231" y2="46226"/>
                        <a14:foregroundMark x1="54359" y1="58491" x2="54359" y2="58491"/>
                        <a14:foregroundMark x1="67692" y1="53774" x2="67692" y2="53774"/>
                        <a14:foregroundMark x1="81795" y1="45283" x2="81795" y2="452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347" y="2201781"/>
            <a:ext cx="2869100" cy="7798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49195" y="2888742"/>
            <a:ext cx="266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WITH A PURPOSE</a:t>
            </a:r>
          </a:p>
        </p:txBody>
      </p:sp>
      <p:pic>
        <p:nvPicPr>
          <p:cNvPr id="13" name="Picture 12" descr="ICE-CSP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27" y="2329332"/>
            <a:ext cx="2361565" cy="753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/>
              <a:t>31-07-2021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0052" y="972065"/>
            <a:ext cx="4754548" cy="518937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/>
          <p:cNvPicPr/>
          <p:nvPr/>
        </p:nvPicPr>
        <p:blipFill rotWithShape="1">
          <a:blip r:embed="rId3"/>
          <a:srcRect r="45880" b="-420"/>
          <a:stretch/>
        </p:blipFill>
        <p:spPr>
          <a:xfrm>
            <a:off x="7451754" y="589463"/>
            <a:ext cx="3216647" cy="38260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997866" y="1728802"/>
            <a:ext cx="5352289" cy="162285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/>
          <p:cNvPicPr/>
          <p:nvPr/>
        </p:nvPicPr>
        <p:blipFill rotWithShape="1">
          <a:blip r:embed="rId5"/>
          <a:srcRect r="9718"/>
          <a:stretch/>
        </p:blipFill>
        <p:spPr>
          <a:xfrm>
            <a:off x="5997866" y="3351658"/>
            <a:ext cx="5352289" cy="118872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Picture 7"/>
          <p:cNvPicPr/>
          <p:nvPr/>
        </p:nvPicPr>
        <p:blipFill rotWithShape="1">
          <a:blip r:embed="rId6"/>
          <a:srcRect t="-402" r="9754" b="-2"/>
          <a:stretch/>
        </p:blipFill>
        <p:spPr>
          <a:xfrm>
            <a:off x="5997866" y="4540378"/>
            <a:ext cx="5343234" cy="39017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5997866" y="4936566"/>
            <a:ext cx="5343234" cy="122487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TextBox 9"/>
          <p:cNvSpPr txBox="1"/>
          <p:nvPr/>
        </p:nvSpPr>
        <p:spPr>
          <a:xfrm>
            <a:off x="1400216" y="633511"/>
            <a:ext cx="2657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and helper functions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6725" y="633511"/>
            <a:ext cx="1264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 Files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90734" y="1457260"/>
            <a:ext cx="4665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Pre-processing of Data for Training a Classifier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4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31-07-2021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5904" y="338829"/>
            <a:ext cx="7709297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different parameters.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97748" y="1275094"/>
            <a:ext cx="5905500" cy="307086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/>
          <p:cNvPicPr/>
          <p:nvPr/>
        </p:nvPicPr>
        <p:blipFill rotWithShape="1">
          <a:blip r:embed="rId3"/>
          <a:srcRect r="11013"/>
          <a:stretch/>
        </p:blipFill>
        <p:spPr>
          <a:xfrm>
            <a:off x="6731848" y="2031403"/>
            <a:ext cx="4549958" cy="413004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Rectangle 6"/>
          <p:cNvSpPr/>
          <p:nvPr/>
        </p:nvSpPr>
        <p:spPr>
          <a:xfrm>
            <a:off x="2933159" y="4345954"/>
            <a:ext cx="1396945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96517" y="1723626"/>
            <a:ext cx="1020620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6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/>
              <a:t>31-07-2021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12</a:t>
            </a:fld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62837" y="1599411"/>
            <a:ext cx="6019800" cy="341376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Rectangle 4"/>
          <p:cNvSpPr/>
          <p:nvPr/>
        </p:nvSpPr>
        <p:spPr>
          <a:xfrm>
            <a:off x="3062837" y="5325697"/>
            <a:ext cx="7709297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Set for Training Models further into a (sub-)training set and testing 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8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/>
              <a:t>31-07-2021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13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776380" y="5836174"/>
            <a:ext cx="549462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parameters with GridSearchCV with 10-fold cross validations.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4061" y="554709"/>
            <a:ext cx="4560775" cy="488089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199" y="1244600"/>
            <a:ext cx="4544802" cy="3173389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5776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/>
              <a:t>31-07-2021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14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025236" y="848957"/>
            <a:ext cx="2316460" cy="4924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feature importance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r="5820"/>
          <a:stretch/>
        </p:blipFill>
        <p:spPr>
          <a:xfrm>
            <a:off x="299296" y="1120140"/>
            <a:ext cx="5432637" cy="477012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/>
          <p:cNvPicPr/>
          <p:nvPr/>
        </p:nvPicPr>
        <p:blipFill rotWithShape="1">
          <a:blip r:embed="rId3"/>
          <a:srcRect r="7230" b="2561"/>
          <a:stretch/>
        </p:blipFill>
        <p:spPr>
          <a:xfrm>
            <a:off x="6028719" y="3496733"/>
            <a:ext cx="3276148" cy="327060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/>
          <p:cNvPicPr/>
          <p:nvPr/>
        </p:nvPicPr>
        <p:blipFill rotWithShape="1">
          <a:blip r:embed="rId4"/>
          <a:srcRect r="31706"/>
          <a:stretch/>
        </p:blipFill>
        <p:spPr>
          <a:xfrm>
            <a:off x="7964169" y="1179407"/>
            <a:ext cx="4033097" cy="307848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Rectangle 7"/>
          <p:cNvSpPr/>
          <p:nvPr/>
        </p:nvSpPr>
        <p:spPr>
          <a:xfrm>
            <a:off x="7475249" y="833567"/>
            <a:ext cx="2769417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the rest of the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24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/>
              <a:t>31-07-2021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15</a:t>
            </a:fld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1525" y="331152"/>
            <a:ext cx="5416550" cy="51796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619" y="331152"/>
            <a:ext cx="3459480" cy="214122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34803" y="3439744"/>
            <a:ext cx="3439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with the best model selected above</a:t>
            </a:r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>
              <a:buFont typeface="Wingdings" panose="05000000000000000000" pitchFamily="2" charset="2"/>
              <a:buChar char="v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= 180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>
              <a:buFont typeface="Wingdings" panose="05000000000000000000" pitchFamily="2" charset="2"/>
              <a:buChar char="v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 = 35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>
              <a:buFont typeface="Wingdings" panose="05000000000000000000" pitchFamily="2" charset="2"/>
              <a:buChar char="v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= 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>
              <a:buFont typeface="Wingdings" panose="05000000000000000000" pitchFamily="2" charset="2"/>
              <a:buChar char="v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 = 27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>
              <a:buFont typeface="Wingdings" panose="05000000000000000000" pitchFamily="2" charset="2"/>
              <a:buChar char="v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88.8%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>
              <a:buFont typeface="Wingdings" panose="05000000000000000000" pitchFamily="2" charset="2"/>
              <a:buChar char="v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AUC = 99.2%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7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138333" y="2607733"/>
            <a:ext cx="4910666" cy="3200400"/>
          </a:xfrm>
          <a:prstGeom prst="roundRect">
            <a:avLst/>
          </a:prstGeom>
          <a:solidFill>
            <a:srgbClr val="E9E9E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44600" y="2607733"/>
            <a:ext cx="3987800" cy="3156922"/>
          </a:xfrm>
          <a:prstGeom prst="roundRect">
            <a:avLst/>
          </a:prstGeom>
          <a:solidFill>
            <a:srgbClr val="E9E9E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67865" y="2918534"/>
            <a:ext cx="3741270" cy="253531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Detection Accuracy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false positive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B06D-1C84-4507-B790-13E272A62841}" type="datetime1">
              <a:rPr lang="en-IN" smtClean="0"/>
              <a:t>31-07-2021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16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Advantages, and Disadvantages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376396" y="2936619"/>
            <a:ext cx="4672603" cy="3407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more amount of data for more perfection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/>
              <a:t>31-07-2021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17</a:t>
            </a:fld>
            <a:endParaRPr lang="en-IN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86C1CB-7A80-4C47-9350-D7153BEB466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31-07-2021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5304" y="2477681"/>
            <a:ext cx="637247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ACHIEVED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project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predicting kidney cancer survival using genomic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IMPROVEMENT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2862-A9AC-4D2C-9BF2-2B4C7FDF0DE0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31-07-2021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2152" y="2953630"/>
            <a:ext cx="4965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the datasets are collected from all over the world and more patients chances of predicting the rate of survival will increase.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2330" y="2248349"/>
            <a:ext cx="10327340" cy="3712184"/>
          </a:xfrm>
        </p:spPr>
        <p:txBody>
          <a:bodyPr>
            <a:no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Villarroel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Maria Central. ” Personalizing cancer treatment in the age of global genomic analyses: PALB2 gene mutations and the response to DNA damaging agents in pan- cretic cancer.” Molecular cancer therapeutics 10.1 (2011): 3-8.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Chow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W-H, Dong LM,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SS. Epidemiology and risk factors for kidney cancer. Nature reviews. Urology 2010;7(5):245-257: 10.1038/nrurol.2010.46. 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Pirooznia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Yang JY, Yang MQ, Deng Y. A comparative study of different machine learning methods on microarray gene expression data. BMC Genomics. 2008;9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1:S13.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Loeb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LA, Loeb KR, Anderson JP. Multiple mutations and cancer.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USA. 2003;100(3):776-81.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Nowell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PC. The clonal evolution of tumor cell populations. Science. 1976;194(4260):23-28.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shown here are in whole or part based upon data generated by the TCGA Research Network: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http://cancergenome.nih.gov/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Genome Atlas Network. ” Comprehensive molecular portraits of human breast tumors.” Nature 490.7418 (2012): 61-70.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Gross, Andrew Metal. ”Multi-tiered genomic analysis of head and neck cancer ties TP53 mutation to 3p loss.” Nature genetics (2014).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Rossi,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Davide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Metal. ” Mutations of NOTCH1 are an in- dependent predictor of survival in chronic lymphocytic leukemia.” Blood 119.2 (2012): 521-529.</a:t>
            </a:r>
          </a:p>
          <a:p>
            <a:pPr marL="457200" indent="-457200">
              <a:buFont typeface="+mj-lt"/>
              <a:buAutoNum type="arabicPeriod"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B06D-1C84-4507-B790-13E272A62841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31-07-2021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920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20054" y="1223907"/>
            <a:ext cx="10339617" cy="1910716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932331" y="3786367"/>
            <a:ext cx="10312996" cy="1500187"/>
          </a:xfrm>
        </p:spPr>
        <p:txBody>
          <a:bodyPr/>
          <a:lstStyle/>
          <a:p>
            <a:r>
              <a:rPr lang="en-US" dirty="0"/>
              <a:t>To build a </a:t>
            </a:r>
            <a:r>
              <a:rPr lang="en-US" dirty="0" smtClean="0"/>
              <a:t>project using machine learning concepts, and genomic data which </a:t>
            </a:r>
            <a:r>
              <a:rPr lang="en-US" dirty="0"/>
              <a:t>can </a:t>
            </a:r>
            <a:r>
              <a:rPr lang="en-US" dirty="0" smtClean="0"/>
              <a:t>help in predicting kidney cancer survival.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0504" y="6180493"/>
            <a:ext cx="2844800" cy="365125"/>
          </a:xfrm>
        </p:spPr>
        <p:txBody>
          <a:bodyPr/>
          <a:lstStyle/>
          <a:p>
            <a:fld id="{1AE8B06D-1C84-4507-B790-13E272A62841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31-07-2021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2352" y="6180493"/>
            <a:ext cx="2844800" cy="365125"/>
          </a:xfrm>
        </p:spPr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31-07-2021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4325" y="3009900"/>
            <a:ext cx="3917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2370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31-07-2021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1654" y="2418414"/>
            <a:ext cx="52548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KIDENY CANCER SURVIVAL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GENOMIC DATA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31-07-2021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8636" y="2858451"/>
            <a:ext cx="60960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KIDNEY CANCER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 txBox="1">
            <a:spLocks/>
          </p:cNvSpPr>
          <p:nvPr/>
        </p:nvSpPr>
        <p:spPr>
          <a:xfrm>
            <a:off x="340419" y="2513230"/>
            <a:ext cx="7008647" cy="2905437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Kidney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RENAL CANCER,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disease in which kidney cells become malignant (cancerous) and grow out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>
          <a:xfrm>
            <a:off x="480504" y="6161443"/>
            <a:ext cx="2844800" cy="365125"/>
          </a:xfrm>
        </p:spPr>
        <p:txBody>
          <a:bodyPr/>
          <a:lstStyle/>
          <a:p>
            <a:fld id="{D4D847DE-7DCC-4C38-ABF8-EC6B455244EF}" type="datetime1">
              <a:rPr lang="en-IN">
                <a:solidFill>
                  <a:srgbClr val="895D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31-07-2021</a:t>
            </a:fld>
            <a:endParaRPr lang="en-IN">
              <a:solidFill>
                <a:srgbClr val="895D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52352" y="6161443"/>
            <a:ext cx="2844800" cy="365125"/>
          </a:xfrm>
        </p:spPr>
        <p:txBody>
          <a:bodyPr/>
          <a:lstStyle/>
          <a:p>
            <a:fld id="{9CBC4159-5DAA-4CDE-B3BA-3CDBA7D23299}" type="slidenum">
              <a:rPr lang="en-IN">
                <a:solidFill>
                  <a:srgbClr val="895D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IN">
              <a:solidFill>
                <a:srgbClr val="895D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>
                <a:latin typeface="Times New Roman" panose="02020603050405020304" pitchFamily="18" charset="0"/>
                <a:cs typeface="Times New Roman" pitchFamily="18" charset="0"/>
              </a:rPr>
              <a:t>What is </a:t>
            </a:r>
            <a:r>
              <a:rPr lang="en-IN" sz="4000" dirty="0" smtClean="0">
                <a:latin typeface="Times New Roman" panose="02020603050405020304" pitchFamily="18" charset="0"/>
                <a:cs typeface="Times New Roman" pitchFamily="18" charset="0"/>
              </a:rPr>
              <a:t>kidney cancer?</a:t>
            </a:r>
            <a:endParaRPr lang="en-IN" sz="4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1028" name="Picture 4" descr="Promising Triple Therapy Approach Identified for Renal Cell Carcino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93" y="1770453"/>
            <a:ext cx="5115141" cy="3648213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7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31-07-2021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8636" y="2858451"/>
            <a:ext cx="60960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GENOMIC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 txBox="1">
            <a:spLocks/>
          </p:cNvSpPr>
          <p:nvPr/>
        </p:nvSpPr>
        <p:spPr>
          <a:xfrm>
            <a:off x="539771" y="2059294"/>
            <a:ext cx="7266495" cy="366726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Genomic data refers to the genome and DNA data of an organism. They are used in bioinformatics for collecting, storing and processing the genomes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things. Genomic data generally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amount of storage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purpose-built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to analyze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>
          <a:xfrm>
            <a:off x="480504" y="6161443"/>
            <a:ext cx="2844800" cy="365125"/>
          </a:xfrm>
        </p:spPr>
        <p:txBody>
          <a:bodyPr/>
          <a:lstStyle/>
          <a:p>
            <a:fld id="{D4D847DE-7DCC-4C38-ABF8-EC6B455244EF}" type="datetime1">
              <a:rPr lang="en-IN">
                <a:solidFill>
                  <a:srgbClr val="895D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31-07-2021</a:t>
            </a:fld>
            <a:endParaRPr lang="en-IN">
              <a:solidFill>
                <a:srgbClr val="895D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52352" y="6161443"/>
            <a:ext cx="2844800" cy="365125"/>
          </a:xfrm>
        </p:spPr>
        <p:txBody>
          <a:bodyPr/>
          <a:lstStyle/>
          <a:p>
            <a:fld id="{9CBC4159-5DAA-4CDE-B3BA-3CDBA7D23299}" type="slidenum">
              <a:rPr lang="en-IN">
                <a:solidFill>
                  <a:srgbClr val="895D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IN">
              <a:solidFill>
                <a:srgbClr val="895D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>
                <a:latin typeface="Times New Roman" panose="02020603050405020304" pitchFamily="18" charset="0"/>
                <a:cs typeface="Times New Roman" pitchFamily="18" charset="0"/>
              </a:rPr>
              <a:t>What is </a:t>
            </a:r>
            <a:r>
              <a:rPr lang="en-IN" sz="4000" dirty="0" smtClean="0">
                <a:latin typeface="Times New Roman" panose="02020603050405020304" pitchFamily="18" charset="0"/>
                <a:cs typeface="Times New Roman" pitchFamily="18" charset="0"/>
              </a:rPr>
              <a:t>genomic data?</a:t>
            </a:r>
            <a:endParaRPr lang="en-IN" sz="4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2054" name="Picture 6" descr="Is Cloud Computing the Answer to Genomics&amp;#39; Big Data Problem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33" y="3356024"/>
            <a:ext cx="4562538" cy="307741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7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31-07-2021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predict kidney cancer survival using genomic data?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3" y="3523684"/>
            <a:ext cx="1210733" cy="1210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6" t="3452" r="33142" b="71039"/>
          <a:stretch/>
        </p:blipFill>
        <p:spPr>
          <a:xfrm>
            <a:off x="2300816" y="3775000"/>
            <a:ext cx="1854201" cy="7081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767416" y="4009501"/>
            <a:ext cx="533400" cy="239098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6" idx="0"/>
          </p:cNvCxnSpPr>
          <p:nvPr/>
        </p:nvCxnSpPr>
        <p:spPr>
          <a:xfrm rot="5400000" flipH="1" flipV="1">
            <a:off x="3463502" y="2810433"/>
            <a:ext cx="728982" cy="120015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</p:cNvCxnSpPr>
          <p:nvPr/>
        </p:nvCxnSpPr>
        <p:spPr>
          <a:xfrm rot="16200000" flipH="1">
            <a:off x="3468530" y="4242486"/>
            <a:ext cx="718927" cy="120015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3"/>
          <p:cNvSpPr txBox="1">
            <a:spLocks/>
          </p:cNvSpPr>
          <p:nvPr/>
        </p:nvSpPr>
        <p:spPr>
          <a:xfrm>
            <a:off x="4428070" y="2723487"/>
            <a:ext cx="1210733" cy="645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RNA Seq. 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4428070" y="4874082"/>
            <a:ext cx="1210733" cy="645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miRNA quantitative 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161623" y="2723487"/>
            <a:ext cx="1210733" cy="645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6151043" y="4842562"/>
            <a:ext cx="1210733" cy="645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Subtype Information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638803" y="2926469"/>
            <a:ext cx="533400" cy="239098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628223" y="5045544"/>
            <a:ext cx="533400" cy="239098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endCxn id="38" idx="0"/>
          </p:cNvCxnSpPr>
          <p:nvPr/>
        </p:nvCxnSpPr>
        <p:spPr>
          <a:xfrm>
            <a:off x="7382936" y="3046018"/>
            <a:ext cx="1198031" cy="72898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38" idx="2"/>
          </p:cNvCxnSpPr>
          <p:nvPr/>
        </p:nvCxnSpPr>
        <p:spPr>
          <a:xfrm flipV="1">
            <a:off x="7382936" y="4483098"/>
            <a:ext cx="1198031" cy="71351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3"/>
          <p:cNvSpPr txBox="1">
            <a:spLocks/>
          </p:cNvSpPr>
          <p:nvPr/>
        </p:nvSpPr>
        <p:spPr>
          <a:xfrm>
            <a:off x="7577667" y="3774999"/>
            <a:ext cx="2006600" cy="708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Case ID, miRNA files and subtype label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9584267" y="4009499"/>
            <a:ext cx="533400" cy="239098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n 49"/>
          <p:cNvSpPr/>
          <p:nvPr/>
        </p:nvSpPr>
        <p:spPr>
          <a:xfrm>
            <a:off x="10117668" y="3384298"/>
            <a:ext cx="1142004" cy="127236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3"/>
          <p:cNvSpPr txBox="1">
            <a:spLocks/>
          </p:cNvSpPr>
          <p:nvPr/>
        </p:nvSpPr>
        <p:spPr>
          <a:xfrm>
            <a:off x="10117668" y="3537252"/>
            <a:ext cx="1142004" cy="1197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Labelled Subtype miRNA data</a:t>
            </a:r>
          </a:p>
        </p:txBody>
      </p:sp>
    </p:spTree>
    <p:extLst>
      <p:ext uri="{BB962C8B-B14F-4D97-AF65-F5344CB8AC3E}">
        <p14:creationId xmlns:p14="http://schemas.microsoft.com/office/powerpoint/2010/main" val="2852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31-07-2021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8636" y="2427564"/>
            <a:ext cx="6096000" cy="138499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DESIGN, ARCHITECTURE, IMPLEMENTATION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590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Book Antiqua</vt:lpstr>
      <vt:lpstr>Calibri</vt:lpstr>
      <vt:lpstr>Courier New</vt:lpstr>
      <vt:lpstr>Times New Roman</vt:lpstr>
      <vt:lpstr>Wingdings</vt:lpstr>
      <vt:lpstr>Hardcover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predict kidney cancer survival using genomic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Advantages, and Disadvantages</vt:lpstr>
      <vt:lpstr>PowerPoint Presentation</vt:lpstr>
      <vt:lpstr>SCOPE OF IMPROVEMENT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Tyagi</dc:creator>
  <cp:lastModifiedBy>Kartik Tyagi</cp:lastModifiedBy>
  <cp:revision>105</cp:revision>
  <dcterms:created xsi:type="dcterms:W3CDTF">2020-09-19T11:58:03Z</dcterms:created>
  <dcterms:modified xsi:type="dcterms:W3CDTF">2021-07-31T15:08:07Z</dcterms:modified>
</cp:coreProperties>
</file>