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embeddedFontLst>
    <p:embeddedFont>
      <p:font typeface="Proxima Nova"/>
      <p:regular r:id="rId42"/>
      <p:bold r:id="rId43"/>
      <p:italic r:id="rId44"/>
      <p:boldItalic r:id="rId45"/>
    </p:embeddedFont>
    <p:embeddedFont>
      <p:font typeface="PT Sans Narrow"/>
      <p:regular r:id="rId46"/>
      <p:bold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4C5E70-F6A7-4F3A-84A3-F4DD71598FDF}">
  <a:tblStyle styleId="{CF4C5E70-F6A7-4F3A-84A3-F4DD71598F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ProximaNova-regular.fntdata"/><Relationship Id="rId41" Type="http://schemas.openxmlformats.org/officeDocument/2006/relationships/slide" Target="slides/slide35.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PTSansNarrow-regular.fntdata"/><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regular.fntdata"/><Relationship Id="rId47" Type="http://schemas.openxmlformats.org/officeDocument/2006/relationships/font" Target="fonts/PTSansNarrow-bold.fntdata"/><Relationship Id="rId49"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9230e6b5ad_0_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9230e6b5a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230e6b5ad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230e6b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230e6b5ad_0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230e6b5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3bf217801_3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3bf2178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230e6b5ad_0_1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230e6b5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230e6b5ad_0_2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230e6b5a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230e6b5ad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230e6b5a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230e6b5ad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230e6b5a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230e6b5ad_0_3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230e6b5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230e6b5ad_0_4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230e6b5a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3c9891bd4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3c9891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8d83c53592_1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8d83c53592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230e6b5ad_0_4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230e6b5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26e8864e1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926e8864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26e8864e1_0_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26e8864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26e8864e1_0_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26e8864e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926e8864e1_0_1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926e8864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26e8864e1_0_2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26e8864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a918b3488_0_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a918b34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a24a07e6c_0_1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a24a07e6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a24a07e6c_0_2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a24a07e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d83c53592_5_1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d83c53592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0a24a07e6c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0a24a07e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a24a07e6c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a24a07e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8d83c53592_2_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8d83c53592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8d83c53592_2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8d83c5359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3bf217801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3bf2178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926e8864e1_0_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926e8864e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230e6b5ad_0_1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230e6b5a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3bf217801_0_1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3bf2178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9230e4e1cc_0_7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9230e4e1c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9230e4e1cc_0_29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9230e4e1c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3d1e7fa15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3d1e7fa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230e4e1cc_0_30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230e4e1c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362666"/>
            <a:ext cx="7136668"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5292001"/>
            <a:ext cx="7136668" cy="203195"/>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2335685"/>
            <a:ext cx="7136700" cy="1363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3200">
                <a:solidFill>
                  <a:srgbClr val="000000"/>
                </a:solidFill>
                <a:latin typeface="Proxima Nova"/>
                <a:ea typeface="Proxima Nova"/>
                <a:cs typeface="Proxima Nova"/>
                <a:sym typeface="Proxima Nova"/>
              </a:rPr>
              <a:t>Profit Maximization in </a:t>
            </a:r>
            <a:r>
              <a:rPr lang="en-GB" sz="3200">
                <a:solidFill>
                  <a:srgbClr val="000000"/>
                </a:solidFill>
                <a:latin typeface="Proxima Nova"/>
                <a:ea typeface="Proxima Nova"/>
                <a:cs typeface="Proxima Nova"/>
                <a:sym typeface="Proxima Nova"/>
              </a:rPr>
              <a:t>Reliability</a:t>
            </a:r>
            <a:r>
              <a:rPr lang="en-GB" sz="3200">
                <a:solidFill>
                  <a:srgbClr val="000000"/>
                </a:solidFill>
                <a:latin typeface="Proxima Nova"/>
                <a:ea typeface="Proxima Nova"/>
                <a:cs typeface="Proxima Nova"/>
                <a:sym typeface="Proxima Nova"/>
              </a:rPr>
              <a:t> Aware and Deadline </a:t>
            </a:r>
            <a:r>
              <a:rPr lang="en-GB" sz="3200">
                <a:solidFill>
                  <a:srgbClr val="000000"/>
                </a:solidFill>
                <a:latin typeface="Proxima Nova"/>
                <a:ea typeface="Proxima Nova"/>
                <a:cs typeface="Proxima Nova"/>
                <a:sym typeface="Proxima Nova"/>
              </a:rPr>
              <a:t>Guaranteed</a:t>
            </a:r>
            <a:r>
              <a:rPr lang="en-GB" sz="3200">
                <a:solidFill>
                  <a:srgbClr val="000000"/>
                </a:solidFill>
                <a:latin typeface="Proxima Nova"/>
                <a:ea typeface="Proxima Nova"/>
                <a:cs typeface="Proxima Nova"/>
                <a:sym typeface="Proxima Nova"/>
              </a:rPr>
              <a:t> Cloud Storage Systems</a:t>
            </a:r>
            <a:endParaRPr sz="3200">
              <a:solidFill>
                <a:srgbClr val="000000"/>
              </a:solidFill>
              <a:latin typeface="Proxima Nova"/>
              <a:ea typeface="Proxima Nova"/>
              <a:cs typeface="Proxima Nova"/>
              <a:sym typeface="Proxima Nova"/>
            </a:endParaRPr>
          </a:p>
        </p:txBody>
      </p:sp>
      <p:sp>
        <p:nvSpPr>
          <p:cNvPr id="67" name="Google Shape;67;p13"/>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000000"/>
                </a:solidFill>
              </a:rPr>
              <a:t>Kartik Verma 190101044</a:t>
            </a:r>
            <a:endParaRPr>
              <a:solidFill>
                <a:srgbClr val="000000"/>
              </a:solidFill>
            </a:endParaRPr>
          </a:p>
          <a:p>
            <a:pPr indent="0" lvl="0" marL="0" rtl="0" algn="ctr">
              <a:spcBef>
                <a:spcPts val="0"/>
              </a:spcBef>
              <a:spcAft>
                <a:spcPts val="0"/>
              </a:spcAft>
              <a:buNone/>
            </a:pPr>
            <a:r>
              <a:rPr lang="en-GB">
                <a:solidFill>
                  <a:srgbClr val="000000"/>
                </a:solidFill>
              </a:rPr>
              <a:t>Vineet Agarwal 190101099</a:t>
            </a:r>
            <a:endParaRPr>
              <a:solidFill>
                <a:srgbClr val="000000"/>
              </a:solidFill>
            </a:endParaRPr>
          </a:p>
        </p:txBody>
      </p:sp>
      <p:sp>
        <p:nvSpPr>
          <p:cNvPr id="68" name="Google Shape;68;p13"/>
          <p:cNvSpPr txBox="1"/>
          <p:nvPr/>
        </p:nvSpPr>
        <p:spPr>
          <a:xfrm>
            <a:off x="1754300" y="5792567"/>
            <a:ext cx="5283300" cy="4464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n-GB" sz="1700">
                <a:latin typeface="Open Sans"/>
                <a:ea typeface="Open Sans"/>
                <a:cs typeface="Open Sans"/>
                <a:sym typeface="Open Sans"/>
              </a:rPr>
              <a:t>Supervisor - Prof. Aryaba</a:t>
            </a:r>
            <a:r>
              <a:rPr lang="en-GB" sz="1700">
                <a:latin typeface="Open Sans"/>
                <a:ea typeface="Open Sans"/>
                <a:cs typeface="Open Sans"/>
                <a:sym typeface="Open Sans"/>
              </a:rPr>
              <a:t>r</a:t>
            </a:r>
            <a:r>
              <a:rPr lang="en-GB" sz="1700">
                <a:latin typeface="Open Sans"/>
                <a:ea typeface="Open Sans"/>
                <a:cs typeface="Open Sans"/>
                <a:sym typeface="Open Sans"/>
              </a:rPr>
              <a:t>tta Sahu</a:t>
            </a:r>
            <a:endParaRPr sz="17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36375"/>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Problem Statement</a:t>
            </a:r>
            <a:endParaRPr>
              <a:solidFill>
                <a:srgbClr val="000000"/>
              </a:solidFill>
              <a:latin typeface="Proxima Nova"/>
              <a:ea typeface="Proxima Nova"/>
              <a:cs typeface="Proxima Nova"/>
              <a:sym typeface="Proxima Nova"/>
            </a:endParaRPr>
          </a:p>
        </p:txBody>
      </p:sp>
      <p:sp>
        <p:nvSpPr>
          <p:cNvPr id="127" name="Google Shape;127;p22"/>
          <p:cNvSpPr txBox="1"/>
          <p:nvPr>
            <p:ph idx="1" type="body"/>
          </p:nvPr>
        </p:nvSpPr>
        <p:spPr>
          <a:xfrm>
            <a:off x="247825" y="1099875"/>
            <a:ext cx="8520600" cy="5507700"/>
          </a:xfrm>
          <a:prstGeom prst="rect">
            <a:avLst/>
          </a:prstGeom>
        </p:spPr>
        <p:txBody>
          <a:bodyPr anchorCtr="0" anchor="t" bIns="91425" lIns="91425" spcFirstLastPara="1" rIns="91425" wrap="square" tIns="91425">
            <a:noAutofit/>
          </a:bodyPr>
          <a:lstStyle/>
          <a:p>
            <a:pPr indent="-361950" lvl="0" marL="457200" rtl="0" algn="l">
              <a:lnSpc>
                <a:spcPct val="105000"/>
              </a:lnSpc>
              <a:spcBef>
                <a:spcPts val="0"/>
              </a:spcBef>
              <a:spcAft>
                <a:spcPts val="0"/>
              </a:spcAft>
              <a:buClr>
                <a:srgbClr val="000000"/>
              </a:buClr>
              <a:buSzPts val="2100"/>
              <a:buChar char="●"/>
            </a:pPr>
            <a:r>
              <a:rPr lang="en-GB" sz="2100">
                <a:solidFill>
                  <a:srgbClr val="000000"/>
                </a:solidFill>
              </a:rPr>
              <a:t>The problem statement can thus be formulated as:-</a:t>
            </a:r>
            <a:endParaRPr sz="2100">
              <a:solidFill>
                <a:srgbClr val="000000"/>
              </a:solidFill>
            </a:endParaRPr>
          </a:p>
          <a:p>
            <a:pPr indent="0" lvl="0" marL="457200" rtl="0" algn="l">
              <a:lnSpc>
                <a:spcPct val="105000"/>
              </a:lnSpc>
              <a:spcBef>
                <a:spcPts val="1200"/>
              </a:spcBef>
              <a:spcAft>
                <a:spcPts val="0"/>
              </a:spcAft>
              <a:buNone/>
            </a:pPr>
            <a:r>
              <a:t/>
            </a:r>
            <a:endParaRPr sz="2100"/>
          </a:p>
          <a:p>
            <a:pPr indent="0" lvl="0" marL="0" rtl="0" algn="l">
              <a:lnSpc>
                <a:spcPct val="105000"/>
              </a:lnSpc>
              <a:spcBef>
                <a:spcPts val="1200"/>
              </a:spcBef>
              <a:spcAft>
                <a:spcPts val="0"/>
              </a:spcAft>
              <a:buNone/>
            </a:pPr>
            <a:r>
              <a:t/>
            </a:r>
            <a:endParaRPr sz="2100"/>
          </a:p>
          <a:p>
            <a:pPr indent="0" lvl="0" marL="0" rtl="0" algn="l">
              <a:lnSpc>
                <a:spcPct val="105000"/>
              </a:lnSpc>
              <a:spcBef>
                <a:spcPts val="1200"/>
              </a:spcBef>
              <a:spcAft>
                <a:spcPts val="0"/>
              </a:spcAft>
              <a:buNone/>
            </a:pPr>
            <a:r>
              <a:t/>
            </a:r>
            <a:endParaRPr sz="2100"/>
          </a:p>
          <a:p>
            <a:pPr indent="457200" lvl="0" marL="0" rtl="0" algn="l">
              <a:lnSpc>
                <a:spcPct val="105000"/>
              </a:lnSpc>
              <a:spcBef>
                <a:spcPts val="1200"/>
              </a:spcBef>
              <a:spcAft>
                <a:spcPts val="0"/>
              </a:spcAft>
              <a:buNone/>
            </a:pPr>
            <a:r>
              <a:rPr lang="en-GB" sz="2100">
                <a:solidFill>
                  <a:srgbClr val="000000"/>
                </a:solidFill>
              </a:rPr>
              <a:t>u</a:t>
            </a:r>
            <a:r>
              <a:rPr lang="en-GB" sz="2100">
                <a:solidFill>
                  <a:srgbClr val="000000"/>
                </a:solidFill>
              </a:rPr>
              <a:t>nder the constraints :- </a:t>
            </a:r>
            <a:endParaRPr sz="2100">
              <a:solidFill>
                <a:srgbClr val="000000"/>
              </a:solidFill>
            </a:endParaRPr>
          </a:p>
          <a:p>
            <a:pPr indent="0" lvl="0" marL="0" rtl="0" algn="l">
              <a:lnSpc>
                <a:spcPct val="105000"/>
              </a:lnSpc>
              <a:spcBef>
                <a:spcPts val="1200"/>
              </a:spcBef>
              <a:spcAft>
                <a:spcPts val="0"/>
              </a:spcAft>
              <a:buNone/>
            </a:pPr>
            <a:r>
              <a:t/>
            </a:r>
            <a:endParaRPr sz="2100">
              <a:solidFill>
                <a:srgbClr val="000000"/>
              </a:solidFill>
            </a:endParaRPr>
          </a:p>
          <a:p>
            <a:pPr indent="0" lvl="0" marL="0" rtl="0" algn="l">
              <a:lnSpc>
                <a:spcPct val="105000"/>
              </a:lnSpc>
              <a:spcBef>
                <a:spcPts val="1200"/>
              </a:spcBef>
              <a:spcAft>
                <a:spcPts val="0"/>
              </a:spcAft>
              <a:buNone/>
            </a:pPr>
            <a:r>
              <a:t/>
            </a:r>
            <a:endParaRPr sz="2100">
              <a:solidFill>
                <a:srgbClr val="000000"/>
              </a:solidFill>
            </a:endParaRPr>
          </a:p>
          <a:p>
            <a:pPr indent="-361950" lvl="0" marL="457200" rtl="0" algn="l">
              <a:lnSpc>
                <a:spcPct val="105000"/>
              </a:lnSpc>
              <a:spcBef>
                <a:spcPts val="1200"/>
              </a:spcBef>
              <a:spcAft>
                <a:spcPts val="0"/>
              </a:spcAft>
              <a:buClr>
                <a:srgbClr val="000000"/>
              </a:buClr>
              <a:buSzPts val="2100"/>
              <a:buChar char="●"/>
            </a:pPr>
            <a:r>
              <a:rPr b="1" lang="en-GB" sz="2100">
                <a:solidFill>
                  <a:srgbClr val="000000"/>
                </a:solidFill>
              </a:rPr>
              <a:t>Constraint 1</a:t>
            </a:r>
            <a:r>
              <a:rPr lang="en-GB" sz="2100">
                <a:solidFill>
                  <a:srgbClr val="000000"/>
                </a:solidFill>
              </a:rPr>
              <a:t> states that the </a:t>
            </a:r>
            <a:r>
              <a:rPr lang="en-GB" sz="2100">
                <a:solidFill>
                  <a:srgbClr val="000000"/>
                </a:solidFill>
              </a:rPr>
              <a:t>reliability</a:t>
            </a:r>
            <a:r>
              <a:rPr lang="en-GB" sz="2100">
                <a:solidFill>
                  <a:srgbClr val="000000"/>
                </a:solidFill>
              </a:rPr>
              <a:t> of each server on which the request is scheduled must be greater than expected </a:t>
            </a:r>
            <a:r>
              <a:rPr lang="en-GB" sz="2100">
                <a:solidFill>
                  <a:srgbClr val="000000"/>
                </a:solidFill>
              </a:rPr>
              <a:t>reliability</a:t>
            </a:r>
            <a:r>
              <a:rPr lang="en-GB" sz="2100">
                <a:solidFill>
                  <a:srgbClr val="000000"/>
                </a:solidFill>
              </a:rPr>
              <a:t>.</a:t>
            </a:r>
            <a:endParaRPr sz="2100">
              <a:solidFill>
                <a:srgbClr val="000000"/>
              </a:solidFill>
            </a:endParaRPr>
          </a:p>
          <a:p>
            <a:pPr indent="-361950" lvl="0" marL="457200" rtl="0" algn="l">
              <a:lnSpc>
                <a:spcPct val="105000"/>
              </a:lnSpc>
              <a:spcBef>
                <a:spcPts val="0"/>
              </a:spcBef>
              <a:spcAft>
                <a:spcPts val="0"/>
              </a:spcAft>
              <a:buClr>
                <a:srgbClr val="000000"/>
              </a:buClr>
              <a:buSzPts val="2100"/>
              <a:buChar char="●"/>
            </a:pPr>
            <a:r>
              <a:rPr b="1" lang="en-GB" sz="2100">
                <a:solidFill>
                  <a:srgbClr val="000000"/>
                </a:solidFill>
              </a:rPr>
              <a:t>Constraint 2</a:t>
            </a:r>
            <a:r>
              <a:rPr lang="en-GB" sz="2100">
                <a:solidFill>
                  <a:srgbClr val="000000"/>
                </a:solidFill>
              </a:rPr>
              <a:t> states that the number of servers the request is scheduled on must be less than or equal to the number of data partitions requested.</a:t>
            </a:r>
            <a:endParaRPr sz="2100">
              <a:solidFill>
                <a:srgbClr val="000000"/>
              </a:solidFill>
            </a:endParaRPr>
          </a:p>
        </p:txBody>
      </p:sp>
      <p:pic>
        <p:nvPicPr>
          <p:cNvPr id="128" name="Google Shape;128;p22"/>
          <p:cNvPicPr preferRelativeResize="0"/>
          <p:nvPr/>
        </p:nvPicPr>
        <p:blipFill>
          <a:blip r:embed="rId3">
            <a:alphaModFix/>
          </a:blip>
          <a:stretch>
            <a:fillRect/>
          </a:stretch>
        </p:blipFill>
        <p:spPr>
          <a:xfrm>
            <a:off x="1635127" y="1736625"/>
            <a:ext cx="5873736" cy="1132375"/>
          </a:xfrm>
          <a:prstGeom prst="rect">
            <a:avLst/>
          </a:prstGeom>
          <a:noFill/>
          <a:ln cap="flat" cmpd="sng" w="28575">
            <a:solidFill>
              <a:srgbClr val="FF0000"/>
            </a:solidFill>
            <a:prstDash val="solid"/>
            <a:round/>
            <a:headEnd len="sm" w="sm" type="none"/>
            <a:tailEnd len="sm" w="sm" type="none"/>
          </a:ln>
        </p:spPr>
      </p:pic>
      <p:pic>
        <p:nvPicPr>
          <p:cNvPr id="129" name="Google Shape;129;p22"/>
          <p:cNvPicPr preferRelativeResize="0"/>
          <p:nvPr/>
        </p:nvPicPr>
        <p:blipFill>
          <a:blip r:embed="rId4">
            <a:alphaModFix/>
          </a:blip>
          <a:stretch>
            <a:fillRect/>
          </a:stretch>
        </p:blipFill>
        <p:spPr>
          <a:xfrm>
            <a:off x="4682526" y="3069726"/>
            <a:ext cx="2222150" cy="1415600"/>
          </a:xfrm>
          <a:prstGeom prst="rect">
            <a:avLst/>
          </a:prstGeom>
          <a:noFill/>
          <a:ln cap="flat" cmpd="sng" w="28575">
            <a:solidFill>
              <a:srgbClr val="FF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115773"/>
            <a:ext cx="8520600" cy="72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000000"/>
                </a:solidFill>
              </a:rPr>
              <a:t>Notations Used</a:t>
            </a:r>
            <a:endParaRPr>
              <a:solidFill>
                <a:srgbClr val="000000"/>
              </a:solidFill>
            </a:endParaRPr>
          </a:p>
        </p:txBody>
      </p:sp>
      <p:graphicFrame>
        <p:nvGraphicFramePr>
          <p:cNvPr id="135" name="Google Shape;135;p23"/>
          <p:cNvGraphicFramePr/>
          <p:nvPr/>
        </p:nvGraphicFramePr>
        <p:xfrm>
          <a:off x="1627100" y="838475"/>
          <a:ext cx="3000000" cy="3000000"/>
        </p:xfrm>
        <a:graphic>
          <a:graphicData uri="http://schemas.openxmlformats.org/drawingml/2006/table">
            <a:tbl>
              <a:tblPr>
                <a:noFill/>
                <a:tableStyleId>{CF4C5E70-F6A7-4F3A-84A3-F4DD71598FDF}</a:tableStyleId>
              </a:tblPr>
              <a:tblGrid>
                <a:gridCol w="946725"/>
                <a:gridCol w="5355425"/>
              </a:tblGrid>
              <a:tr h="434675">
                <a:tc>
                  <a:txBody>
                    <a:bodyPr/>
                    <a:lstStyle/>
                    <a:p>
                      <a:pPr indent="0" lvl="0" marL="0" rtl="0" algn="l">
                        <a:spcBef>
                          <a:spcPts val="0"/>
                        </a:spcBef>
                        <a:spcAft>
                          <a:spcPts val="0"/>
                        </a:spcAft>
                        <a:buNone/>
                      </a:pPr>
                      <a:r>
                        <a:rPr lang="en-GB" sz="1500"/>
                        <a:t>Notation</a:t>
                      </a:r>
                      <a:endParaRPr sz="1500"/>
                    </a:p>
                  </a:txBody>
                  <a:tcPr marT="91425" marB="91425" marR="91425" marL="91425"/>
                </a:tc>
                <a:tc>
                  <a:txBody>
                    <a:bodyPr/>
                    <a:lstStyle/>
                    <a:p>
                      <a:pPr indent="0" lvl="0" marL="0" rtl="0" algn="l">
                        <a:spcBef>
                          <a:spcPts val="0"/>
                        </a:spcBef>
                        <a:spcAft>
                          <a:spcPts val="0"/>
                        </a:spcAft>
                        <a:buNone/>
                      </a:pPr>
                      <a:r>
                        <a:rPr lang="en-GB" sz="1500"/>
                        <a:t>Definition</a:t>
                      </a:r>
                      <a:endParaRPr sz="1500"/>
                    </a:p>
                  </a:txBody>
                  <a:tcPr marT="91425" marB="91425" marR="91425" marL="91425"/>
                </a:tc>
              </a:tr>
              <a:tr h="288800">
                <a:tc>
                  <a:txBody>
                    <a:bodyPr/>
                    <a:lstStyle/>
                    <a:p>
                      <a:pPr indent="0" lvl="0" marL="0" rtl="0" algn="l">
                        <a:spcBef>
                          <a:spcPts val="0"/>
                        </a:spcBef>
                        <a:spcAft>
                          <a:spcPts val="0"/>
                        </a:spcAft>
                        <a:buNone/>
                      </a:pPr>
                      <a:r>
                        <a:rPr i="1" lang="en-GB" sz="1500"/>
                        <a:t>s</a:t>
                      </a:r>
                      <a:r>
                        <a:rPr baseline="-25000" i="1" lang="en-GB" sz="1500"/>
                        <a:t>j</a:t>
                      </a:r>
                      <a:endParaRPr baseline="-25000" i="1" sz="1500"/>
                    </a:p>
                  </a:txBody>
                  <a:tcPr marT="91425" marB="91425" marR="91425" marL="91425"/>
                </a:tc>
                <a:tc>
                  <a:txBody>
                    <a:bodyPr/>
                    <a:lstStyle/>
                    <a:p>
                      <a:pPr indent="0" lvl="0" marL="0" rtl="0" algn="l">
                        <a:spcBef>
                          <a:spcPts val="0"/>
                        </a:spcBef>
                        <a:spcAft>
                          <a:spcPts val="0"/>
                        </a:spcAft>
                        <a:buNone/>
                      </a:pPr>
                      <a:r>
                        <a:rPr lang="en-GB" sz="1500"/>
                        <a:t>Data Server j</a:t>
                      </a:r>
                      <a:endParaRPr sz="1500"/>
                    </a:p>
                  </a:txBody>
                  <a:tcPr marT="91425" marB="91425" marR="91425" marL="91425"/>
                </a:tc>
              </a:tr>
              <a:tr h="288800">
                <a:tc>
                  <a:txBody>
                    <a:bodyPr/>
                    <a:lstStyle/>
                    <a:p>
                      <a:pPr indent="0" lvl="0" marL="0" rtl="0" algn="l">
                        <a:spcBef>
                          <a:spcPts val="0"/>
                        </a:spcBef>
                        <a:spcAft>
                          <a:spcPts val="0"/>
                        </a:spcAft>
                        <a:buNone/>
                      </a:pPr>
                      <a:r>
                        <a:rPr i="1" lang="en-GB" sz="1500"/>
                        <a:t>t</a:t>
                      </a:r>
                      <a:r>
                        <a:rPr baseline="-25000" i="1" lang="en-GB" sz="1500"/>
                        <a:t>k</a:t>
                      </a:r>
                      <a:endParaRPr baseline="-25000" i="1" sz="1500"/>
                    </a:p>
                  </a:txBody>
                  <a:tcPr marT="91425" marB="91425" marR="91425" marL="91425"/>
                </a:tc>
                <a:tc>
                  <a:txBody>
                    <a:bodyPr/>
                    <a:lstStyle/>
                    <a:p>
                      <a:pPr indent="0" lvl="0" marL="0" rtl="0" algn="l">
                        <a:spcBef>
                          <a:spcPts val="0"/>
                        </a:spcBef>
                        <a:spcAft>
                          <a:spcPts val="0"/>
                        </a:spcAft>
                        <a:buNone/>
                      </a:pPr>
                      <a:r>
                        <a:rPr lang="en-GB" sz="1500"/>
                        <a:t>Tenant k</a:t>
                      </a:r>
                      <a:endParaRPr sz="1500"/>
                    </a:p>
                  </a:txBody>
                  <a:tcPr marT="91425" marB="91425" marR="91425" marL="91425"/>
                </a:tc>
              </a:tr>
              <a:tr h="288800">
                <a:tc>
                  <a:txBody>
                    <a:bodyPr/>
                    <a:lstStyle/>
                    <a:p>
                      <a:pPr indent="0" lvl="0" marL="0" rtl="0" algn="l">
                        <a:lnSpc>
                          <a:spcPct val="115000"/>
                        </a:lnSpc>
                        <a:spcBef>
                          <a:spcPts val="0"/>
                        </a:spcBef>
                        <a:spcAft>
                          <a:spcPts val="1200"/>
                        </a:spcAft>
                        <a:buNone/>
                      </a:pPr>
                      <a:r>
                        <a:rPr i="1" lang="en-GB" sz="1900">
                          <a:latin typeface="Open Sans"/>
                          <a:ea typeface="Open Sans"/>
                          <a:cs typeface="Open Sans"/>
                          <a:sym typeface="Open Sans"/>
                        </a:rPr>
                        <a:t>ϵ</a:t>
                      </a:r>
                      <a:r>
                        <a:rPr baseline="-25000" i="1" lang="en-GB" sz="1900">
                          <a:latin typeface="Open Sans"/>
                          <a:ea typeface="Open Sans"/>
                          <a:cs typeface="Open Sans"/>
                          <a:sym typeface="Open Sans"/>
                        </a:rPr>
                        <a:t>k</a:t>
                      </a:r>
                      <a:endParaRPr i="1" sz="1500"/>
                    </a:p>
                  </a:txBody>
                  <a:tcPr marT="91425" marB="91425" marR="91425" marL="91425"/>
                </a:tc>
                <a:tc>
                  <a:txBody>
                    <a:bodyPr/>
                    <a:lstStyle/>
                    <a:p>
                      <a:pPr indent="0" lvl="0" marL="0" rtl="0" algn="l">
                        <a:spcBef>
                          <a:spcPts val="0"/>
                        </a:spcBef>
                        <a:spcAft>
                          <a:spcPts val="0"/>
                        </a:spcAft>
                        <a:buNone/>
                      </a:pPr>
                      <a:r>
                        <a:rPr lang="en-GB" sz="1500"/>
                        <a:t>Tenant’s Expected  Reliability </a:t>
                      </a:r>
                      <a:endParaRPr sz="1500"/>
                    </a:p>
                  </a:txBody>
                  <a:tcPr marT="91425" marB="91425" marR="91425" marL="91425"/>
                </a:tc>
              </a:tr>
              <a:tr h="288800">
                <a:tc>
                  <a:txBody>
                    <a:bodyPr/>
                    <a:lstStyle/>
                    <a:p>
                      <a:pPr indent="0" lvl="0" marL="0" rtl="0" algn="l">
                        <a:lnSpc>
                          <a:spcPct val="115000"/>
                        </a:lnSpc>
                        <a:spcBef>
                          <a:spcPts val="0"/>
                        </a:spcBef>
                        <a:spcAft>
                          <a:spcPts val="1200"/>
                        </a:spcAft>
                        <a:buNone/>
                      </a:pPr>
                      <a:r>
                        <a:rPr i="1" lang="en-GB" sz="1500">
                          <a:latin typeface="Open Sans"/>
                          <a:ea typeface="Open Sans"/>
                          <a:cs typeface="Open Sans"/>
                          <a:sym typeface="Open Sans"/>
                        </a:rPr>
                        <a:t>d</a:t>
                      </a:r>
                      <a:r>
                        <a:rPr baseline="-25000" i="1" lang="en-GB" sz="1900">
                          <a:latin typeface="Open Sans"/>
                          <a:ea typeface="Open Sans"/>
                          <a:cs typeface="Open Sans"/>
                          <a:sym typeface="Open Sans"/>
                        </a:rPr>
                        <a:t>k </a:t>
                      </a:r>
                      <a:endParaRPr i="1" sz="1500"/>
                    </a:p>
                  </a:txBody>
                  <a:tcPr marT="91425" marB="91425" marR="91425" marL="91425"/>
                </a:tc>
                <a:tc>
                  <a:txBody>
                    <a:bodyPr/>
                    <a:lstStyle/>
                    <a:p>
                      <a:pPr indent="0" lvl="0" marL="0" rtl="0" algn="l">
                        <a:spcBef>
                          <a:spcPts val="0"/>
                        </a:spcBef>
                        <a:spcAft>
                          <a:spcPts val="0"/>
                        </a:spcAft>
                        <a:buNone/>
                      </a:pPr>
                      <a:r>
                        <a:rPr lang="en-GB" sz="1500"/>
                        <a:t>Tenant’s Expected Deadline</a:t>
                      </a:r>
                      <a:endParaRPr sz="1500"/>
                    </a:p>
                  </a:txBody>
                  <a:tcPr marT="91425" marB="91425" marR="91425" marL="91425"/>
                </a:tc>
              </a:tr>
              <a:tr h="288800">
                <a:tc>
                  <a:txBody>
                    <a:bodyPr/>
                    <a:lstStyle/>
                    <a:p>
                      <a:pPr indent="0" lvl="0" marL="0" rtl="0" algn="l">
                        <a:spcBef>
                          <a:spcPts val="0"/>
                        </a:spcBef>
                        <a:spcAft>
                          <a:spcPts val="0"/>
                        </a:spcAft>
                        <a:buNone/>
                      </a:pPr>
                      <a:r>
                        <a:rPr i="1" lang="en-GB" sz="1500"/>
                        <a:t>𝜆’</a:t>
                      </a:r>
                      <a:r>
                        <a:rPr baseline="-25000" i="1" lang="en-GB" sz="1500"/>
                        <a:t>j</a:t>
                      </a:r>
                      <a:endParaRPr baseline="-25000" i="1" sz="1500"/>
                    </a:p>
                  </a:txBody>
                  <a:tcPr marT="91425" marB="91425" marR="91425" marL="91425"/>
                </a:tc>
                <a:tc>
                  <a:txBody>
                    <a:bodyPr/>
                    <a:lstStyle/>
                    <a:p>
                      <a:pPr indent="0" lvl="0" marL="0" rtl="0" algn="l">
                        <a:spcBef>
                          <a:spcPts val="0"/>
                        </a:spcBef>
                        <a:spcAft>
                          <a:spcPts val="0"/>
                        </a:spcAft>
                        <a:buNone/>
                      </a:pPr>
                      <a:r>
                        <a:rPr lang="en-GB" sz="1500"/>
                        <a:t>Deadline Guaranteed Request Arrival Rate for the j</a:t>
                      </a:r>
                      <a:r>
                        <a:rPr baseline="30000" lang="en-GB" sz="1500"/>
                        <a:t>th </a:t>
                      </a:r>
                      <a:r>
                        <a:rPr lang="en-GB" sz="1500"/>
                        <a:t>server</a:t>
                      </a:r>
                      <a:endParaRPr sz="1500"/>
                    </a:p>
                  </a:txBody>
                  <a:tcPr marT="91425" marB="91425" marR="91425" marL="91425"/>
                </a:tc>
              </a:tr>
              <a:tr h="288800">
                <a:tc>
                  <a:txBody>
                    <a:bodyPr/>
                    <a:lstStyle/>
                    <a:p>
                      <a:pPr indent="0" lvl="0" marL="0" rtl="0" algn="l">
                        <a:spcBef>
                          <a:spcPts val="0"/>
                        </a:spcBef>
                        <a:spcAft>
                          <a:spcPts val="0"/>
                        </a:spcAft>
                        <a:buNone/>
                      </a:pPr>
                      <a:r>
                        <a:rPr i="1" lang="en-GB" sz="1500"/>
                        <a:t>𝜆</a:t>
                      </a:r>
                      <a:r>
                        <a:rPr baseline="-25000" i="1" lang="en-GB" sz="1500"/>
                        <a:t>j</a:t>
                      </a:r>
                      <a:endParaRPr baseline="-25000" i="1" sz="1500"/>
                    </a:p>
                  </a:txBody>
                  <a:tcPr marT="91425" marB="91425" marR="91425" marL="91425"/>
                </a:tc>
                <a:tc>
                  <a:txBody>
                    <a:bodyPr/>
                    <a:lstStyle/>
                    <a:p>
                      <a:pPr indent="0" lvl="0" marL="0" rtl="0" algn="l">
                        <a:spcBef>
                          <a:spcPts val="0"/>
                        </a:spcBef>
                        <a:spcAft>
                          <a:spcPts val="0"/>
                        </a:spcAft>
                        <a:buNone/>
                      </a:pPr>
                      <a:r>
                        <a:rPr lang="en-GB" sz="1500"/>
                        <a:t>Request Arrival Rate for the j</a:t>
                      </a:r>
                      <a:r>
                        <a:rPr baseline="30000" lang="en-GB" sz="1500"/>
                        <a:t>th </a:t>
                      </a:r>
                      <a:r>
                        <a:rPr lang="en-GB" sz="1500"/>
                        <a:t>server</a:t>
                      </a:r>
                      <a:endParaRPr sz="1500"/>
                    </a:p>
                  </a:txBody>
                  <a:tcPr marT="91425" marB="91425" marR="91425" marL="91425"/>
                </a:tc>
              </a:tr>
              <a:tr h="322725">
                <a:tc>
                  <a:txBody>
                    <a:bodyPr/>
                    <a:lstStyle/>
                    <a:p>
                      <a:pPr indent="0" lvl="0" marL="0" rtl="0" algn="l">
                        <a:lnSpc>
                          <a:spcPct val="115000"/>
                        </a:lnSpc>
                        <a:spcBef>
                          <a:spcPts val="0"/>
                        </a:spcBef>
                        <a:spcAft>
                          <a:spcPts val="1200"/>
                        </a:spcAft>
                        <a:buNone/>
                      </a:pPr>
                      <a:r>
                        <a:rPr i="1" lang="en-GB" sz="1500">
                          <a:latin typeface="Open Sans"/>
                          <a:ea typeface="Open Sans"/>
                          <a:cs typeface="Open Sans"/>
                          <a:sym typeface="Open Sans"/>
                        </a:rPr>
                        <a:t>f</a:t>
                      </a:r>
                      <a:r>
                        <a:rPr baseline="-25000" i="1" lang="en-GB" sz="1500">
                          <a:latin typeface="Open Sans"/>
                          <a:ea typeface="Open Sans"/>
                          <a:cs typeface="Open Sans"/>
                          <a:sym typeface="Open Sans"/>
                        </a:rPr>
                        <a:t>j</a:t>
                      </a:r>
                      <a:r>
                        <a:rPr baseline="30000" i="1" lang="en-GB" sz="1500">
                          <a:latin typeface="Open Sans"/>
                          <a:ea typeface="Open Sans"/>
                          <a:cs typeface="Open Sans"/>
                          <a:sym typeface="Open Sans"/>
                        </a:rPr>
                        <a:t>net</a:t>
                      </a:r>
                      <a:endParaRPr i="1" sz="1100"/>
                    </a:p>
                  </a:txBody>
                  <a:tcPr marT="91425" marB="91425" marR="91425" marL="91425"/>
                </a:tc>
                <a:tc>
                  <a:txBody>
                    <a:bodyPr/>
                    <a:lstStyle/>
                    <a:p>
                      <a:pPr indent="0" lvl="0" marL="0" rtl="0" algn="l">
                        <a:spcBef>
                          <a:spcPts val="0"/>
                        </a:spcBef>
                        <a:spcAft>
                          <a:spcPts val="0"/>
                        </a:spcAft>
                        <a:buNone/>
                      </a:pPr>
                      <a:r>
                        <a:rPr lang="en-GB" sz="1500"/>
                        <a:t>Network Fault Rate for the j</a:t>
                      </a:r>
                      <a:r>
                        <a:rPr baseline="30000" lang="en-GB" sz="1500"/>
                        <a:t>th </a:t>
                      </a:r>
                      <a:r>
                        <a:rPr lang="en-GB" sz="1500"/>
                        <a:t>server</a:t>
                      </a:r>
                      <a:endParaRPr sz="1500"/>
                    </a:p>
                  </a:txBody>
                  <a:tcPr marT="91425" marB="91425" marR="91425" marL="91425"/>
                </a:tc>
              </a:tr>
              <a:tr h="288800">
                <a:tc>
                  <a:txBody>
                    <a:bodyPr/>
                    <a:lstStyle/>
                    <a:p>
                      <a:pPr indent="0" lvl="0" marL="0" rtl="0" algn="l">
                        <a:lnSpc>
                          <a:spcPct val="115000"/>
                        </a:lnSpc>
                        <a:spcBef>
                          <a:spcPts val="0"/>
                        </a:spcBef>
                        <a:spcAft>
                          <a:spcPts val="1200"/>
                        </a:spcAft>
                        <a:buNone/>
                      </a:pPr>
                      <a:r>
                        <a:rPr i="1" lang="en-GB" sz="1500">
                          <a:latin typeface="Open Sans"/>
                          <a:ea typeface="Open Sans"/>
                          <a:cs typeface="Open Sans"/>
                          <a:sym typeface="Open Sans"/>
                        </a:rPr>
                        <a:t>f</a:t>
                      </a:r>
                      <a:r>
                        <a:rPr baseline="-25000" i="1" lang="en-GB" sz="1500">
                          <a:latin typeface="Open Sans"/>
                          <a:ea typeface="Open Sans"/>
                          <a:cs typeface="Open Sans"/>
                          <a:sym typeface="Open Sans"/>
                        </a:rPr>
                        <a:t>j</a:t>
                      </a:r>
                      <a:r>
                        <a:rPr baseline="30000" i="1" lang="en-GB" sz="1500">
                          <a:latin typeface="Open Sans"/>
                          <a:ea typeface="Open Sans"/>
                          <a:cs typeface="Open Sans"/>
                          <a:sym typeface="Open Sans"/>
                        </a:rPr>
                        <a:t>stor</a:t>
                      </a:r>
                      <a:endParaRPr i="1" sz="1500"/>
                    </a:p>
                  </a:txBody>
                  <a:tcPr marT="91425" marB="91425" marR="91425" marL="91425"/>
                </a:tc>
                <a:tc>
                  <a:txBody>
                    <a:bodyPr/>
                    <a:lstStyle/>
                    <a:p>
                      <a:pPr indent="0" lvl="0" marL="0" rtl="0" algn="l">
                        <a:spcBef>
                          <a:spcPts val="0"/>
                        </a:spcBef>
                        <a:spcAft>
                          <a:spcPts val="0"/>
                        </a:spcAft>
                        <a:buNone/>
                      </a:pPr>
                      <a:r>
                        <a:rPr lang="en-GB" sz="1500"/>
                        <a:t>Storage Fault Rate for the j</a:t>
                      </a:r>
                      <a:r>
                        <a:rPr baseline="30000" lang="en-GB" sz="1500"/>
                        <a:t>th </a:t>
                      </a:r>
                      <a:r>
                        <a:rPr lang="en-GB" sz="1500"/>
                        <a:t>server</a:t>
                      </a:r>
                      <a:endParaRPr sz="1500"/>
                    </a:p>
                  </a:txBody>
                  <a:tcPr marT="91425" marB="91425" marR="91425" marL="91425"/>
                </a:tc>
              </a:tr>
              <a:tr h="288800">
                <a:tc>
                  <a:txBody>
                    <a:bodyPr/>
                    <a:lstStyle/>
                    <a:p>
                      <a:pPr indent="0" lvl="0" marL="0" rtl="0" algn="l">
                        <a:lnSpc>
                          <a:spcPct val="115000"/>
                        </a:lnSpc>
                        <a:spcBef>
                          <a:spcPts val="0"/>
                        </a:spcBef>
                        <a:spcAft>
                          <a:spcPts val="1200"/>
                        </a:spcAft>
                        <a:buNone/>
                      </a:pPr>
                      <a:r>
                        <a:rPr i="1" lang="en-GB" sz="1500">
                          <a:latin typeface="Open Sans"/>
                          <a:ea typeface="Open Sans"/>
                          <a:cs typeface="Open Sans"/>
                          <a:sym typeface="Open Sans"/>
                        </a:rPr>
                        <a:t>MC</a:t>
                      </a:r>
                      <a:r>
                        <a:rPr baseline="-25000" i="1" lang="en-GB" sz="1500">
                          <a:latin typeface="Open Sans"/>
                          <a:ea typeface="Open Sans"/>
                          <a:cs typeface="Open Sans"/>
                          <a:sym typeface="Open Sans"/>
                        </a:rPr>
                        <a:t>j</a:t>
                      </a:r>
                      <a:endParaRPr i="1" sz="1100"/>
                    </a:p>
                  </a:txBody>
                  <a:tcPr marT="91425" marB="91425" marR="91425" marL="91425"/>
                </a:tc>
                <a:tc>
                  <a:txBody>
                    <a:bodyPr/>
                    <a:lstStyle/>
                    <a:p>
                      <a:pPr indent="0" lvl="0" marL="0" rtl="0" algn="l">
                        <a:spcBef>
                          <a:spcPts val="0"/>
                        </a:spcBef>
                        <a:spcAft>
                          <a:spcPts val="0"/>
                        </a:spcAft>
                        <a:buNone/>
                      </a:pPr>
                      <a:r>
                        <a:rPr lang="en-GB" sz="1500"/>
                        <a:t>Maintenance Cost per request for the j</a:t>
                      </a:r>
                      <a:r>
                        <a:rPr baseline="30000" lang="en-GB" sz="1500"/>
                        <a:t>th </a:t>
                      </a:r>
                      <a:r>
                        <a:rPr lang="en-GB" sz="1500"/>
                        <a:t>server</a:t>
                      </a:r>
                      <a:endParaRPr sz="1500"/>
                    </a:p>
                  </a:txBody>
                  <a:tcPr marT="91425" marB="91425" marR="91425" marL="91425"/>
                </a:tc>
              </a:tr>
              <a:tr h="288800">
                <a:tc>
                  <a:txBody>
                    <a:bodyPr/>
                    <a:lstStyle/>
                    <a:p>
                      <a:pPr indent="0" lvl="0" marL="0" rtl="0" algn="l">
                        <a:lnSpc>
                          <a:spcPct val="115000"/>
                        </a:lnSpc>
                        <a:spcBef>
                          <a:spcPts val="0"/>
                        </a:spcBef>
                        <a:spcAft>
                          <a:spcPts val="1200"/>
                        </a:spcAft>
                        <a:buNone/>
                      </a:pPr>
                      <a:r>
                        <a:rPr i="1" lang="en-GB" sz="1500">
                          <a:latin typeface="Open Sans"/>
                          <a:ea typeface="Open Sans"/>
                          <a:cs typeface="Open Sans"/>
                          <a:sym typeface="Open Sans"/>
                        </a:rPr>
                        <a:t>SC</a:t>
                      </a:r>
                      <a:r>
                        <a:rPr baseline="-25000" i="1" lang="en-GB" sz="1500">
                          <a:latin typeface="Open Sans"/>
                          <a:ea typeface="Open Sans"/>
                          <a:cs typeface="Open Sans"/>
                          <a:sym typeface="Open Sans"/>
                        </a:rPr>
                        <a:t>j</a:t>
                      </a:r>
                      <a:endParaRPr i="1" sz="1100"/>
                    </a:p>
                  </a:txBody>
                  <a:tcPr marT="91425" marB="91425" marR="91425" marL="91425"/>
                </a:tc>
                <a:tc>
                  <a:txBody>
                    <a:bodyPr/>
                    <a:lstStyle/>
                    <a:p>
                      <a:pPr indent="0" lvl="0" marL="0" rtl="0" algn="l">
                        <a:spcBef>
                          <a:spcPts val="0"/>
                        </a:spcBef>
                        <a:spcAft>
                          <a:spcPts val="0"/>
                        </a:spcAft>
                        <a:buNone/>
                      </a:pPr>
                      <a:r>
                        <a:rPr lang="en-GB" sz="1500"/>
                        <a:t>Storage Cost per unit for the j</a:t>
                      </a:r>
                      <a:r>
                        <a:rPr baseline="30000" lang="en-GB" sz="1500"/>
                        <a:t>th </a:t>
                      </a:r>
                      <a:r>
                        <a:rPr lang="en-GB" sz="1500"/>
                        <a:t>server</a:t>
                      </a:r>
                      <a:endParaRPr sz="1500"/>
                    </a:p>
                  </a:txBody>
                  <a:tcPr marT="91425" marB="91425" marR="91425" marL="91425"/>
                </a:tc>
              </a:tr>
              <a:tr h="288800">
                <a:tc>
                  <a:txBody>
                    <a:bodyPr/>
                    <a:lstStyle/>
                    <a:p>
                      <a:pPr indent="0" lvl="0" marL="0" rtl="0" algn="l">
                        <a:lnSpc>
                          <a:spcPct val="115000"/>
                        </a:lnSpc>
                        <a:spcBef>
                          <a:spcPts val="0"/>
                        </a:spcBef>
                        <a:spcAft>
                          <a:spcPts val="1200"/>
                        </a:spcAft>
                        <a:buNone/>
                      </a:pPr>
                      <a:r>
                        <a:rPr i="1" lang="en-GB" sz="1500">
                          <a:latin typeface="Open Sans"/>
                          <a:ea typeface="Open Sans"/>
                          <a:cs typeface="Open Sans"/>
                          <a:sym typeface="Open Sans"/>
                        </a:rPr>
                        <a:t>R</a:t>
                      </a:r>
                      <a:r>
                        <a:rPr baseline="-25000" i="1" lang="en-GB" sz="1500">
                          <a:latin typeface="Open Sans"/>
                          <a:ea typeface="Open Sans"/>
                          <a:cs typeface="Open Sans"/>
                          <a:sym typeface="Open Sans"/>
                        </a:rPr>
                        <a:t>j</a:t>
                      </a:r>
                      <a:endParaRPr i="1" sz="1100"/>
                    </a:p>
                  </a:txBody>
                  <a:tcPr marT="91425" marB="91425" marR="91425" marL="91425"/>
                </a:tc>
                <a:tc>
                  <a:txBody>
                    <a:bodyPr/>
                    <a:lstStyle/>
                    <a:p>
                      <a:pPr indent="0" lvl="0" marL="0" rtl="0" algn="l">
                        <a:spcBef>
                          <a:spcPts val="0"/>
                        </a:spcBef>
                        <a:spcAft>
                          <a:spcPts val="0"/>
                        </a:spcAft>
                        <a:buNone/>
                      </a:pPr>
                      <a:r>
                        <a:rPr lang="en-GB" sz="1500"/>
                        <a:t>Reliability of the j</a:t>
                      </a:r>
                      <a:r>
                        <a:rPr baseline="30000" lang="en-GB" sz="1500"/>
                        <a:t>th </a:t>
                      </a:r>
                      <a:r>
                        <a:rPr lang="en-GB" sz="1500"/>
                        <a:t>server</a:t>
                      </a:r>
                      <a:endParaRPr sz="1500"/>
                    </a:p>
                  </a:txBody>
                  <a:tcPr marT="91425" marB="91425" marR="91425" marL="91425"/>
                </a:tc>
              </a:tr>
              <a:tr h="288800">
                <a:tc>
                  <a:txBody>
                    <a:bodyPr/>
                    <a:lstStyle/>
                    <a:p>
                      <a:pPr indent="0" lvl="0" marL="0" rtl="0" algn="l">
                        <a:spcBef>
                          <a:spcPts val="0"/>
                        </a:spcBef>
                        <a:spcAft>
                          <a:spcPts val="0"/>
                        </a:spcAft>
                        <a:buNone/>
                      </a:pPr>
                      <a:r>
                        <a:rPr i="1" lang="en-GB" sz="1500"/>
                        <a:t>𝜇</a:t>
                      </a:r>
                      <a:r>
                        <a:rPr baseline="-25000" i="1" lang="en-GB" sz="1500"/>
                        <a:t>j</a:t>
                      </a:r>
                      <a:endParaRPr baseline="-25000" i="1" sz="1500"/>
                    </a:p>
                  </a:txBody>
                  <a:tcPr marT="91425" marB="91425" marR="91425" marL="91425"/>
                </a:tc>
                <a:tc>
                  <a:txBody>
                    <a:bodyPr/>
                    <a:lstStyle/>
                    <a:p>
                      <a:pPr indent="0" lvl="0" marL="0" rtl="0" algn="l">
                        <a:spcBef>
                          <a:spcPts val="0"/>
                        </a:spcBef>
                        <a:spcAft>
                          <a:spcPts val="0"/>
                        </a:spcAft>
                        <a:buNone/>
                      </a:pPr>
                      <a:r>
                        <a:rPr lang="en-GB" sz="1500"/>
                        <a:t>Service Capacity of the j</a:t>
                      </a:r>
                      <a:r>
                        <a:rPr baseline="30000" lang="en-GB" sz="1500"/>
                        <a:t>th </a:t>
                      </a:r>
                      <a:r>
                        <a:rPr lang="en-GB" sz="1500"/>
                        <a:t>server</a:t>
                      </a:r>
                      <a:endParaRPr sz="1500"/>
                    </a:p>
                  </a:txBody>
                  <a:tcPr marT="91425" marB="91425" marR="91425" marL="91425"/>
                </a:tc>
              </a:tr>
              <a:tr h="288800">
                <a:tc>
                  <a:txBody>
                    <a:bodyPr/>
                    <a:lstStyle/>
                    <a:p>
                      <a:pPr indent="0" lvl="0" marL="0" rtl="0" algn="l">
                        <a:spcBef>
                          <a:spcPts val="0"/>
                        </a:spcBef>
                        <a:spcAft>
                          <a:spcPts val="0"/>
                        </a:spcAft>
                        <a:buNone/>
                      </a:pPr>
                      <a:r>
                        <a:rPr i="1" lang="en-GB" sz="1500"/>
                        <a:t>D</a:t>
                      </a:r>
                      <a:r>
                        <a:rPr baseline="-25000" i="1" lang="en-GB" sz="1500"/>
                        <a:t>i</a:t>
                      </a:r>
                      <a:endParaRPr baseline="-25000" i="1" sz="1500"/>
                    </a:p>
                  </a:txBody>
                  <a:tcPr marT="91425" marB="91425" marR="91425" marL="91425"/>
                </a:tc>
                <a:tc>
                  <a:txBody>
                    <a:bodyPr/>
                    <a:lstStyle/>
                    <a:p>
                      <a:pPr indent="0" lvl="0" marL="0" rtl="0" algn="l">
                        <a:spcBef>
                          <a:spcPts val="0"/>
                        </a:spcBef>
                        <a:spcAft>
                          <a:spcPts val="0"/>
                        </a:spcAft>
                        <a:buNone/>
                      </a:pPr>
                      <a:r>
                        <a:rPr lang="en-GB" sz="1500"/>
                        <a:t>Data partitions requested by the i</a:t>
                      </a:r>
                      <a:r>
                        <a:rPr baseline="30000" lang="en-GB" sz="1500"/>
                        <a:t>th </a:t>
                      </a:r>
                      <a:r>
                        <a:rPr lang="en-GB" sz="1500"/>
                        <a:t>request</a:t>
                      </a:r>
                      <a:endParaRPr sz="15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311700" y="1242824"/>
            <a:ext cx="8520600" cy="4849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GB" sz="2200">
                <a:solidFill>
                  <a:srgbClr val="000000"/>
                </a:solidFill>
              </a:rPr>
              <a:t>Our proposed </a:t>
            </a:r>
            <a:r>
              <a:rPr lang="en-GB" sz="2200">
                <a:solidFill>
                  <a:srgbClr val="000000"/>
                </a:solidFill>
              </a:rPr>
              <a:t>algorithm</a:t>
            </a:r>
            <a:r>
              <a:rPr lang="en-GB" sz="2200">
                <a:solidFill>
                  <a:srgbClr val="000000"/>
                </a:solidFill>
              </a:rPr>
              <a:t> consists of f</a:t>
            </a:r>
            <a:r>
              <a:rPr lang="en-GB" sz="2200">
                <a:solidFill>
                  <a:srgbClr val="000000"/>
                </a:solidFill>
              </a:rPr>
              <a:t>ive modules :-</a:t>
            </a:r>
            <a:endParaRPr sz="2200">
              <a:solidFill>
                <a:srgbClr val="000000"/>
              </a:solidFill>
            </a:endParaRPr>
          </a:p>
          <a:p>
            <a:pPr indent="-368300" lvl="0" marL="457200" rtl="0" algn="l">
              <a:spcBef>
                <a:spcPts val="1200"/>
              </a:spcBef>
              <a:spcAft>
                <a:spcPts val="0"/>
              </a:spcAft>
              <a:buClr>
                <a:srgbClr val="000000"/>
              </a:buClr>
              <a:buSzPts val="2200"/>
              <a:buChar char="●"/>
            </a:pPr>
            <a:r>
              <a:rPr b="1" lang="en-GB" sz="2200">
                <a:solidFill>
                  <a:srgbClr val="000000"/>
                </a:solidFill>
              </a:rPr>
              <a:t>Request Allotment</a:t>
            </a:r>
            <a:r>
              <a:rPr lang="en-GB" sz="2200">
                <a:solidFill>
                  <a:srgbClr val="000000"/>
                </a:solidFill>
              </a:rPr>
              <a:t> runs whenever a new request enters the system and allocates its to the servers.</a:t>
            </a:r>
            <a:endParaRPr sz="2200">
              <a:solidFill>
                <a:srgbClr val="000000"/>
              </a:solidFill>
            </a:endParaRPr>
          </a:p>
          <a:p>
            <a:pPr indent="-368300" lvl="0" marL="457200" rtl="0" algn="l">
              <a:spcBef>
                <a:spcPts val="0"/>
              </a:spcBef>
              <a:spcAft>
                <a:spcPts val="0"/>
              </a:spcAft>
              <a:buClr>
                <a:srgbClr val="000000"/>
              </a:buClr>
              <a:buSzPts val="2200"/>
              <a:buChar char="●"/>
            </a:pPr>
            <a:r>
              <a:rPr b="1" lang="en-GB" sz="2200">
                <a:solidFill>
                  <a:srgbClr val="000000"/>
                </a:solidFill>
              </a:rPr>
              <a:t>Replica Creation </a:t>
            </a:r>
            <a:r>
              <a:rPr lang="en-GB" sz="2200">
                <a:solidFill>
                  <a:srgbClr val="000000"/>
                </a:solidFill>
              </a:rPr>
              <a:t>finds the most suitable server to create a new data replica.</a:t>
            </a:r>
            <a:endParaRPr sz="2200">
              <a:solidFill>
                <a:srgbClr val="000000"/>
              </a:solidFill>
            </a:endParaRPr>
          </a:p>
          <a:p>
            <a:pPr indent="-368300" lvl="0" marL="457200" rtl="0" algn="l">
              <a:spcBef>
                <a:spcPts val="0"/>
              </a:spcBef>
              <a:spcAft>
                <a:spcPts val="0"/>
              </a:spcAft>
              <a:buClr>
                <a:srgbClr val="000000"/>
              </a:buClr>
              <a:buSzPts val="2200"/>
              <a:buChar char="●"/>
            </a:pPr>
            <a:r>
              <a:rPr b="1" lang="en-GB" sz="2200">
                <a:solidFill>
                  <a:srgbClr val="000000"/>
                </a:solidFill>
              </a:rPr>
              <a:t>Workload Consolidation</a:t>
            </a:r>
            <a:r>
              <a:rPr lang="en-GB" sz="2200">
                <a:solidFill>
                  <a:srgbClr val="000000"/>
                </a:solidFill>
              </a:rPr>
              <a:t> reduces the number of servers running and thus increase energy </a:t>
            </a:r>
            <a:r>
              <a:rPr lang="en-GB" sz="2200">
                <a:solidFill>
                  <a:srgbClr val="000000"/>
                </a:solidFill>
              </a:rPr>
              <a:t>efficiency</a:t>
            </a:r>
            <a:r>
              <a:rPr lang="en-GB" sz="2200">
                <a:solidFill>
                  <a:srgbClr val="000000"/>
                </a:solidFill>
              </a:rPr>
              <a:t> and reduces operational cost.</a:t>
            </a:r>
            <a:endParaRPr sz="2200">
              <a:solidFill>
                <a:srgbClr val="000000"/>
              </a:solidFill>
            </a:endParaRPr>
          </a:p>
          <a:p>
            <a:pPr indent="-368300" lvl="0" marL="457200" rtl="0" algn="l">
              <a:spcBef>
                <a:spcPts val="0"/>
              </a:spcBef>
              <a:spcAft>
                <a:spcPts val="0"/>
              </a:spcAft>
              <a:buClr>
                <a:srgbClr val="000000"/>
              </a:buClr>
              <a:buSzPts val="2200"/>
              <a:buChar char="●"/>
            </a:pPr>
            <a:r>
              <a:rPr b="1" lang="en-GB" sz="2200">
                <a:solidFill>
                  <a:srgbClr val="000000"/>
                </a:solidFill>
              </a:rPr>
              <a:t>Server Pairing</a:t>
            </a:r>
            <a:r>
              <a:rPr lang="en-GB" sz="2200">
                <a:solidFill>
                  <a:srgbClr val="000000"/>
                </a:solidFill>
              </a:rPr>
              <a:t> creates a list of backup servers for each server for a faster crash recovery.</a:t>
            </a:r>
            <a:endParaRPr sz="2200">
              <a:solidFill>
                <a:srgbClr val="000000"/>
              </a:solidFill>
            </a:endParaRPr>
          </a:p>
          <a:p>
            <a:pPr indent="-368300" lvl="0" marL="457200" rtl="0" algn="l">
              <a:spcBef>
                <a:spcPts val="0"/>
              </a:spcBef>
              <a:spcAft>
                <a:spcPts val="0"/>
              </a:spcAft>
              <a:buClr>
                <a:srgbClr val="000000"/>
              </a:buClr>
              <a:buSzPts val="2200"/>
              <a:buChar char="●"/>
            </a:pPr>
            <a:r>
              <a:rPr b="1" lang="en-GB" sz="2200">
                <a:solidFill>
                  <a:srgbClr val="000000"/>
                </a:solidFill>
              </a:rPr>
              <a:t>Server Wakeup</a:t>
            </a:r>
            <a:r>
              <a:rPr lang="en-GB" sz="2200">
                <a:solidFill>
                  <a:srgbClr val="000000"/>
                </a:solidFill>
              </a:rPr>
              <a:t> finds the most suitable server to wake up.</a:t>
            </a:r>
            <a:endParaRPr sz="2200">
              <a:solidFill>
                <a:srgbClr val="000000"/>
              </a:solidFill>
            </a:endParaRPr>
          </a:p>
        </p:txBody>
      </p:sp>
      <p:sp>
        <p:nvSpPr>
          <p:cNvPr id="141" name="Google Shape;141;p24"/>
          <p:cNvSpPr txBox="1"/>
          <p:nvPr>
            <p:ph type="title"/>
          </p:nvPr>
        </p:nvSpPr>
        <p:spPr>
          <a:xfrm>
            <a:off x="311700" y="29961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Solution Approach</a:t>
            </a:r>
            <a:endParaRPr>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296275" y="0"/>
            <a:ext cx="8186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a:latin typeface="Proxima Nova"/>
                <a:ea typeface="Proxima Nova"/>
                <a:cs typeface="Proxima Nova"/>
                <a:sym typeface="Proxima Nova"/>
              </a:rPr>
              <a:t>Workflow of </a:t>
            </a:r>
            <a:r>
              <a:rPr b="1" lang="en-GB" sz="3200">
                <a:latin typeface="Proxima Nova"/>
                <a:ea typeface="Proxima Nova"/>
                <a:cs typeface="Proxima Nova"/>
                <a:sym typeface="Proxima Nova"/>
              </a:rPr>
              <a:t>request</a:t>
            </a:r>
            <a:r>
              <a:rPr b="1" lang="en-GB" sz="3200">
                <a:latin typeface="Proxima Nova"/>
                <a:ea typeface="Proxima Nova"/>
                <a:cs typeface="Proxima Nova"/>
                <a:sym typeface="Proxima Nova"/>
              </a:rPr>
              <a:t> </a:t>
            </a:r>
            <a:r>
              <a:rPr b="1" lang="en-GB" sz="3200">
                <a:latin typeface="Proxima Nova"/>
                <a:ea typeface="Proxima Nova"/>
                <a:cs typeface="Proxima Nova"/>
                <a:sym typeface="Proxima Nova"/>
              </a:rPr>
              <a:t>management</a:t>
            </a:r>
            <a:r>
              <a:rPr b="1" lang="en-GB" sz="3200">
                <a:latin typeface="Proxima Nova"/>
                <a:ea typeface="Proxima Nova"/>
                <a:cs typeface="Proxima Nova"/>
                <a:sym typeface="Proxima Nova"/>
              </a:rPr>
              <a:t> system</a:t>
            </a:r>
            <a:endParaRPr b="1" sz="3200">
              <a:latin typeface="Proxima Nova"/>
              <a:ea typeface="Proxima Nova"/>
              <a:cs typeface="Proxima Nova"/>
              <a:sym typeface="Proxima Nova"/>
            </a:endParaRPr>
          </a:p>
        </p:txBody>
      </p:sp>
      <p:pic>
        <p:nvPicPr>
          <p:cNvPr id="147" name="Google Shape;147;p25"/>
          <p:cNvPicPr preferRelativeResize="0"/>
          <p:nvPr/>
        </p:nvPicPr>
        <p:blipFill>
          <a:blip r:embed="rId3">
            <a:alphaModFix/>
          </a:blip>
          <a:stretch>
            <a:fillRect/>
          </a:stretch>
        </p:blipFill>
        <p:spPr>
          <a:xfrm>
            <a:off x="2252025" y="677100"/>
            <a:ext cx="4639950" cy="5876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1464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a:solidFill>
                  <a:srgbClr val="000000"/>
                </a:solidFill>
                <a:latin typeface="Proxima Nova"/>
                <a:ea typeface="Proxima Nova"/>
                <a:cs typeface="Proxima Nova"/>
                <a:sym typeface="Proxima Nova"/>
              </a:rPr>
              <a:t>Request Allotment </a:t>
            </a:r>
            <a:endParaRPr>
              <a:solidFill>
                <a:srgbClr val="000000"/>
              </a:solidFill>
              <a:latin typeface="Proxima Nova"/>
              <a:ea typeface="Proxima Nova"/>
              <a:cs typeface="Proxima Nova"/>
              <a:sym typeface="Proxima Nova"/>
            </a:endParaRPr>
          </a:p>
        </p:txBody>
      </p:sp>
      <p:sp>
        <p:nvSpPr>
          <p:cNvPr id="153" name="Google Shape;153;p26"/>
          <p:cNvSpPr txBox="1"/>
          <p:nvPr>
            <p:ph idx="1" type="body"/>
          </p:nvPr>
        </p:nvSpPr>
        <p:spPr>
          <a:xfrm>
            <a:off x="311700" y="1014025"/>
            <a:ext cx="8832300" cy="5656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GB" sz="2400">
                <a:solidFill>
                  <a:srgbClr val="000000"/>
                </a:solidFill>
              </a:rPr>
              <a:t>Runs when a new request is made by a tenant.</a:t>
            </a:r>
            <a:endParaRPr sz="2400">
              <a:solidFill>
                <a:srgbClr val="000000"/>
              </a:solidFill>
            </a:endParaRPr>
          </a:p>
          <a:p>
            <a:pPr indent="-381000" lvl="0" marL="457200" rtl="0" algn="l">
              <a:spcBef>
                <a:spcPts val="0"/>
              </a:spcBef>
              <a:spcAft>
                <a:spcPts val="0"/>
              </a:spcAft>
              <a:buClr>
                <a:srgbClr val="000000"/>
              </a:buClr>
              <a:buSzPts val="2400"/>
              <a:buChar char="●"/>
            </a:pPr>
            <a:r>
              <a:rPr b="1" lang="en-GB" sz="2400">
                <a:solidFill>
                  <a:srgbClr val="000000"/>
                </a:solidFill>
              </a:rPr>
              <a:t>Input -</a:t>
            </a:r>
            <a:r>
              <a:rPr lang="en-GB" sz="2400">
                <a:solidFill>
                  <a:srgbClr val="000000"/>
                </a:solidFill>
              </a:rPr>
              <a:t> Incoming Request Information and Server Information.</a:t>
            </a:r>
            <a:endParaRPr sz="2400">
              <a:solidFill>
                <a:srgbClr val="000000"/>
              </a:solidFill>
            </a:endParaRPr>
          </a:p>
          <a:p>
            <a:pPr indent="-381000" lvl="0" marL="457200" rtl="0" algn="l">
              <a:spcBef>
                <a:spcPts val="0"/>
              </a:spcBef>
              <a:spcAft>
                <a:spcPts val="0"/>
              </a:spcAft>
              <a:buClr>
                <a:srgbClr val="000000"/>
              </a:buClr>
              <a:buSzPts val="2400"/>
              <a:buChar char="●"/>
            </a:pPr>
            <a:r>
              <a:rPr b="1" lang="en-GB" sz="2400">
                <a:solidFill>
                  <a:srgbClr val="000000"/>
                </a:solidFill>
              </a:rPr>
              <a:t>Output - </a:t>
            </a:r>
            <a:r>
              <a:rPr lang="en-GB" sz="2400">
                <a:solidFill>
                  <a:srgbClr val="000000"/>
                </a:solidFill>
              </a:rPr>
              <a:t>Request allotment schedule.</a:t>
            </a:r>
            <a:endParaRPr sz="2400">
              <a:solidFill>
                <a:srgbClr val="000000"/>
              </a:solidFill>
            </a:endParaRPr>
          </a:p>
          <a:p>
            <a:pPr indent="-381000" lvl="0" marL="457200" rtl="0" algn="l">
              <a:spcBef>
                <a:spcPts val="0"/>
              </a:spcBef>
              <a:spcAft>
                <a:spcPts val="0"/>
              </a:spcAft>
              <a:buClr>
                <a:srgbClr val="000000"/>
              </a:buClr>
              <a:buSzPts val="2400"/>
              <a:buChar char="●"/>
            </a:pPr>
            <a:r>
              <a:rPr b="1" lang="en-GB" sz="2400">
                <a:solidFill>
                  <a:srgbClr val="000000"/>
                </a:solidFill>
              </a:rPr>
              <a:t>Approach</a:t>
            </a:r>
            <a:endParaRPr b="1"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Sort server list in non–increasing order of reliability.</a:t>
            </a:r>
            <a:endParaRPr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Select first server with required reliability. </a:t>
            </a:r>
            <a:endParaRPr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If tenant is not served by the server then recalculate 𝜆’ and schedule if 𝜆’ is &gt; 0.</a:t>
            </a:r>
            <a:endParaRPr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If no server  found then execute Replica Creation.</a:t>
            </a:r>
            <a:endParaRPr sz="2400">
              <a:solidFill>
                <a:srgbClr val="000000"/>
              </a:solidFill>
            </a:endParaRPr>
          </a:p>
          <a:p>
            <a:pPr indent="-381000" lvl="0" marL="457200" rtl="0" algn="l">
              <a:spcBef>
                <a:spcPts val="0"/>
              </a:spcBef>
              <a:spcAft>
                <a:spcPts val="0"/>
              </a:spcAft>
              <a:buClr>
                <a:srgbClr val="000000"/>
              </a:buClr>
              <a:buSzPts val="2400"/>
              <a:buChar char="●"/>
            </a:pPr>
            <a:r>
              <a:rPr b="1" lang="en-GB" sz="2400">
                <a:solidFill>
                  <a:srgbClr val="000000"/>
                </a:solidFill>
              </a:rPr>
              <a:t>Time complexity = </a:t>
            </a:r>
            <a:r>
              <a:rPr b="1" i="1" lang="en-GB" sz="2400">
                <a:solidFill>
                  <a:srgbClr val="000000"/>
                </a:solidFill>
              </a:rPr>
              <a:t>O(mp)</a:t>
            </a:r>
            <a:r>
              <a:rPr lang="en-GB" sz="2400">
                <a:solidFill>
                  <a:srgbClr val="000000"/>
                </a:solidFill>
              </a:rPr>
              <a:t> where m = # of servers and     p = # of data partitions requested.</a:t>
            </a:r>
            <a:endParaRPr sz="2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311700" y="1140675"/>
            <a:ext cx="8520600" cy="5422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Char char="●"/>
            </a:pPr>
            <a:r>
              <a:rPr lang="en-GB" sz="2100">
                <a:solidFill>
                  <a:srgbClr val="000000"/>
                </a:solidFill>
              </a:rPr>
              <a:t>Runs when a new request cannot be alloted to any of the </a:t>
            </a:r>
            <a:r>
              <a:rPr lang="en-GB" sz="2100">
                <a:solidFill>
                  <a:srgbClr val="000000"/>
                </a:solidFill>
              </a:rPr>
              <a:t>existing servers.</a:t>
            </a:r>
            <a:endParaRPr sz="2100">
              <a:solidFill>
                <a:srgbClr val="000000"/>
              </a:solidFill>
            </a:endParaRPr>
          </a:p>
          <a:p>
            <a:pPr indent="-361950" lvl="0" marL="457200" rtl="0" algn="l">
              <a:spcBef>
                <a:spcPts val="0"/>
              </a:spcBef>
              <a:spcAft>
                <a:spcPts val="0"/>
              </a:spcAft>
              <a:buClr>
                <a:srgbClr val="000000"/>
              </a:buClr>
              <a:buSzPts val="2100"/>
              <a:buChar char="●"/>
            </a:pPr>
            <a:r>
              <a:rPr b="1" lang="en-GB" sz="2100">
                <a:solidFill>
                  <a:srgbClr val="000000"/>
                </a:solidFill>
              </a:rPr>
              <a:t>Input -</a:t>
            </a:r>
            <a:r>
              <a:rPr lang="en-GB" sz="2100">
                <a:solidFill>
                  <a:srgbClr val="000000"/>
                </a:solidFill>
              </a:rPr>
              <a:t> Incoming Request and Servers Information </a:t>
            </a:r>
            <a:endParaRPr sz="2100">
              <a:solidFill>
                <a:srgbClr val="000000"/>
              </a:solidFill>
            </a:endParaRPr>
          </a:p>
          <a:p>
            <a:pPr indent="-361950" lvl="0" marL="457200" rtl="0" algn="l">
              <a:spcBef>
                <a:spcPts val="0"/>
              </a:spcBef>
              <a:spcAft>
                <a:spcPts val="0"/>
              </a:spcAft>
              <a:buClr>
                <a:srgbClr val="000000"/>
              </a:buClr>
              <a:buSzPts val="2100"/>
              <a:buChar char="●"/>
            </a:pPr>
            <a:r>
              <a:rPr b="1" lang="en-GB" sz="2100">
                <a:solidFill>
                  <a:srgbClr val="000000"/>
                </a:solidFill>
              </a:rPr>
              <a:t>Output - </a:t>
            </a:r>
            <a:r>
              <a:rPr lang="en-GB" sz="2100">
                <a:solidFill>
                  <a:srgbClr val="000000"/>
                </a:solidFill>
              </a:rPr>
              <a:t>Request allotment schedule and Updated Servers Information</a:t>
            </a:r>
            <a:endParaRPr sz="2100">
              <a:solidFill>
                <a:srgbClr val="000000"/>
              </a:solidFill>
            </a:endParaRPr>
          </a:p>
          <a:p>
            <a:pPr indent="-361950" lvl="0" marL="457200" rtl="0" algn="l">
              <a:spcBef>
                <a:spcPts val="0"/>
              </a:spcBef>
              <a:spcAft>
                <a:spcPts val="0"/>
              </a:spcAft>
              <a:buClr>
                <a:srgbClr val="000000"/>
              </a:buClr>
              <a:buSzPts val="2100"/>
              <a:buChar char="●"/>
            </a:pPr>
            <a:r>
              <a:rPr b="1" lang="en-GB" sz="2100">
                <a:solidFill>
                  <a:srgbClr val="000000"/>
                </a:solidFill>
              </a:rPr>
              <a:t>Approach</a:t>
            </a:r>
            <a:endParaRPr b="1"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Sort existing servers in non-increasing order of available service capacity.</a:t>
            </a:r>
            <a:endParaRPr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Check if server has enough storage available and server reliability is higher than requested reliability,if yes then create a data replica assign the request to this server.</a:t>
            </a:r>
            <a:endParaRPr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If no such server is found then, Server Wakeup module is called.</a:t>
            </a:r>
            <a:endParaRPr sz="2100">
              <a:solidFill>
                <a:srgbClr val="000000"/>
              </a:solidFill>
            </a:endParaRPr>
          </a:p>
          <a:p>
            <a:pPr indent="-361950" lvl="0" marL="457200" rtl="0" algn="l">
              <a:spcBef>
                <a:spcPts val="0"/>
              </a:spcBef>
              <a:spcAft>
                <a:spcPts val="0"/>
              </a:spcAft>
              <a:buClr>
                <a:srgbClr val="000000"/>
              </a:buClr>
              <a:buSzPts val="2100"/>
              <a:buChar char="●"/>
            </a:pPr>
            <a:r>
              <a:rPr b="1" lang="en-GB" sz="2100">
                <a:solidFill>
                  <a:srgbClr val="000000"/>
                </a:solidFill>
              </a:rPr>
              <a:t>Time Complexity - </a:t>
            </a:r>
            <a:r>
              <a:rPr b="1" i="1" lang="en-GB" sz="2100">
                <a:solidFill>
                  <a:srgbClr val="000000"/>
                </a:solidFill>
              </a:rPr>
              <a:t>O(mlogm)</a:t>
            </a:r>
            <a:r>
              <a:rPr b="1" lang="en-GB" sz="2100">
                <a:solidFill>
                  <a:srgbClr val="000000"/>
                </a:solidFill>
              </a:rPr>
              <a:t>,</a:t>
            </a:r>
            <a:r>
              <a:rPr lang="en-GB" sz="2100">
                <a:solidFill>
                  <a:srgbClr val="000000"/>
                </a:solidFill>
              </a:rPr>
              <a:t> where m = # of servers.</a:t>
            </a:r>
            <a:endParaRPr sz="2100">
              <a:solidFill>
                <a:srgbClr val="000000"/>
              </a:solidFill>
            </a:endParaRPr>
          </a:p>
        </p:txBody>
      </p:sp>
      <p:sp>
        <p:nvSpPr>
          <p:cNvPr id="159" name="Google Shape;159;p27"/>
          <p:cNvSpPr txBox="1"/>
          <p:nvPr>
            <p:ph type="title"/>
          </p:nvPr>
        </p:nvSpPr>
        <p:spPr>
          <a:xfrm>
            <a:off x="311700" y="19746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Replica Creation</a:t>
            </a:r>
            <a:endParaRPr>
              <a:solidFill>
                <a:srgbClr val="000000"/>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26131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Workload Consolidation</a:t>
            </a:r>
            <a:endParaRPr>
              <a:solidFill>
                <a:srgbClr val="000000"/>
              </a:solidFill>
              <a:latin typeface="Proxima Nova"/>
              <a:ea typeface="Proxima Nova"/>
              <a:cs typeface="Proxima Nova"/>
              <a:sym typeface="Proxima Nova"/>
            </a:endParaRPr>
          </a:p>
        </p:txBody>
      </p:sp>
      <p:sp>
        <p:nvSpPr>
          <p:cNvPr id="165" name="Google Shape;165;p28"/>
          <p:cNvSpPr txBox="1"/>
          <p:nvPr>
            <p:ph idx="1" type="body"/>
          </p:nvPr>
        </p:nvSpPr>
        <p:spPr>
          <a:xfrm>
            <a:off x="311700" y="1204524"/>
            <a:ext cx="8520600" cy="4887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00"/>
              </a:buClr>
              <a:buSzPts val="2300"/>
              <a:buChar char="●"/>
            </a:pPr>
            <a:r>
              <a:rPr b="1" lang="en-GB" sz="2300">
                <a:solidFill>
                  <a:srgbClr val="000000"/>
                </a:solidFill>
              </a:rPr>
              <a:t>Input :- </a:t>
            </a:r>
            <a:r>
              <a:rPr lang="en-GB" sz="2300">
                <a:solidFill>
                  <a:srgbClr val="000000"/>
                </a:solidFill>
              </a:rPr>
              <a:t>Server Information </a:t>
            </a:r>
            <a:endParaRPr sz="2300">
              <a:solidFill>
                <a:srgbClr val="000000"/>
              </a:solidFill>
            </a:endParaRPr>
          </a:p>
          <a:p>
            <a:pPr indent="-374650" lvl="0" marL="457200" rtl="0" algn="l">
              <a:spcBef>
                <a:spcPts val="0"/>
              </a:spcBef>
              <a:spcAft>
                <a:spcPts val="0"/>
              </a:spcAft>
              <a:buClr>
                <a:srgbClr val="000000"/>
              </a:buClr>
              <a:buSzPts val="2300"/>
              <a:buChar char="●"/>
            </a:pPr>
            <a:r>
              <a:rPr b="1" lang="en-GB" sz="2300">
                <a:solidFill>
                  <a:srgbClr val="000000"/>
                </a:solidFill>
              </a:rPr>
              <a:t>Output:-</a:t>
            </a:r>
            <a:r>
              <a:rPr lang="en-GB" sz="2300">
                <a:solidFill>
                  <a:srgbClr val="000000"/>
                </a:solidFill>
              </a:rPr>
              <a:t> Updated Request Allotment</a:t>
            </a:r>
            <a:endParaRPr sz="2300">
              <a:solidFill>
                <a:srgbClr val="000000"/>
              </a:solidFill>
            </a:endParaRPr>
          </a:p>
          <a:p>
            <a:pPr indent="-374650" lvl="0" marL="457200" rtl="0" algn="l">
              <a:spcBef>
                <a:spcPts val="0"/>
              </a:spcBef>
              <a:spcAft>
                <a:spcPts val="0"/>
              </a:spcAft>
              <a:buClr>
                <a:srgbClr val="000000"/>
              </a:buClr>
              <a:buSzPts val="2300"/>
              <a:buChar char="●"/>
            </a:pPr>
            <a:r>
              <a:rPr b="1" lang="en-GB" sz="2300">
                <a:solidFill>
                  <a:srgbClr val="000000"/>
                </a:solidFill>
              </a:rPr>
              <a:t>Approach</a:t>
            </a:r>
            <a:endParaRPr sz="2300">
              <a:solidFill>
                <a:srgbClr val="000000"/>
              </a:solidFill>
            </a:endParaRPr>
          </a:p>
          <a:p>
            <a:pPr indent="-374650" lvl="1" marL="914400" rtl="0" algn="l">
              <a:spcBef>
                <a:spcPts val="0"/>
              </a:spcBef>
              <a:spcAft>
                <a:spcPts val="0"/>
              </a:spcAft>
              <a:buClr>
                <a:srgbClr val="000000"/>
              </a:buClr>
              <a:buSzPts val="2300"/>
              <a:buChar char="○"/>
            </a:pPr>
            <a:r>
              <a:rPr lang="en-GB" sz="2300">
                <a:solidFill>
                  <a:srgbClr val="000000"/>
                </a:solidFill>
              </a:rPr>
              <a:t>Sort the servers in increasing order of their utilization (𝜆</a:t>
            </a:r>
            <a:r>
              <a:rPr baseline="-25000" lang="en-GB" sz="2300">
                <a:solidFill>
                  <a:srgbClr val="000000"/>
                </a:solidFill>
              </a:rPr>
              <a:t>j</a:t>
            </a:r>
            <a:r>
              <a:rPr lang="en-GB" sz="2300">
                <a:solidFill>
                  <a:srgbClr val="000000"/>
                </a:solidFill>
              </a:rPr>
              <a:t>/𝜆’</a:t>
            </a:r>
            <a:r>
              <a:rPr baseline="-25000" lang="en-GB" sz="2300">
                <a:solidFill>
                  <a:srgbClr val="000000"/>
                </a:solidFill>
              </a:rPr>
              <a:t>j</a:t>
            </a:r>
            <a:r>
              <a:rPr lang="en-GB" sz="2300">
                <a:solidFill>
                  <a:srgbClr val="000000"/>
                </a:solidFill>
              </a:rPr>
              <a:t>).</a:t>
            </a:r>
            <a:endParaRPr sz="2300">
              <a:solidFill>
                <a:srgbClr val="000000"/>
              </a:solidFill>
            </a:endParaRPr>
          </a:p>
          <a:p>
            <a:pPr indent="-374650" lvl="1" marL="914400" rtl="0" algn="l">
              <a:spcBef>
                <a:spcPts val="0"/>
              </a:spcBef>
              <a:spcAft>
                <a:spcPts val="0"/>
              </a:spcAft>
              <a:buClr>
                <a:srgbClr val="000000"/>
              </a:buClr>
              <a:buSzPts val="2300"/>
              <a:buChar char="○"/>
            </a:pPr>
            <a:r>
              <a:rPr lang="en-GB" sz="2300">
                <a:solidFill>
                  <a:srgbClr val="000000"/>
                </a:solidFill>
              </a:rPr>
              <a:t>For each server in this list check if we can reschedule the server’s request on an overloaded server.</a:t>
            </a:r>
            <a:endParaRPr sz="2300">
              <a:solidFill>
                <a:srgbClr val="000000"/>
              </a:solidFill>
            </a:endParaRPr>
          </a:p>
          <a:p>
            <a:pPr indent="-374650" lvl="1" marL="914400" rtl="0" algn="l">
              <a:spcBef>
                <a:spcPts val="0"/>
              </a:spcBef>
              <a:spcAft>
                <a:spcPts val="0"/>
              </a:spcAft>
              <a:buClr>
                <a:srgbClr val="000000"/>
              </a:buClr>
              <a:buSzPts val="2300"/>
              <a:buChar char="○"/>
            </a:pPr>
            <a:r>
              <a:rPr lang="en-GB" sz="2300">
                <a:solidFill>
                  <a:srgbClr val="000000"/>
                </a:solidFill>
              </a:rPr>
              <a:t>If all the requests from a server are rescheduled then put server on sleep.</a:t>
            </a:r>
            <a:endParaRPr sz="2300">
              <a:solidFill>
                <a:srgbClr val="000000"/>
              </a:solidFill>
            </a:endParaRPr>
          </a:p>
          <a:p>
            <a:pPr indent="-374650" lvl="0" marL="457200" rtl="0" algn="l">
              <a:spcBef>
                <a:spcPts val="0"/>
              </a:spcBef>
              <a:spcAft>
                <a:spcPts val="0"/>
              </a:spcAft>
              <a:buClr>
                <a:srgbClr val="000000"/>
              </a:buClr>
              <a:buSzPts val="2300"/>
              <a:buChar char="●"/>
            </a:pPr>
            <a:r>
              <a:rPr b="1" lang="en-GB" sz="2300">
                <a:solidFill>
                  <a:srgbClr val="000000"/>
                </a:solidFill>
              </a:rPr>
              <a:t>Time Complexity - </a:t>
            </a:r>
            <a:r>
              <a:rPr b="1" i="1" lang="en-GB" sz="2300">
                <a:solidFill>
                  <a:srgbClr val="000000"/>
                </a:solidFill>
              </a:rPr>
              <a:t>O(m</a:t>
            </a:r>
            <a:r>
              <a:rPr b="1" baseline="30000" i="1" lang="en-GB" sz="2300">
                <a:solidFill>
                  <a:srgbClr val="000000"/>
                </a:solidFill>
              </a:rPr>
              <a:t>2</a:t>
            </a:r>
            <a:r>
              <a:rPr b="1" i="1" lang="en-GB" sz="2300">
                <a:solidFill>
                  <a:srgbClr val="000000"/>
                </a:solidFill>
              </a:rPr>
              <a:t>r)</a:t>
            </a:r>
            <a:r>
              <a:rPr b="1" lang="en-GB" sz="2300">
                <a:solidFill>
                  <a:srgbClr val="000000"/>
                </a:solidFill>
              </a:rPr>
              <a:t>,</a:t>
            </a:r>
            <a:r>
              <a:rPr lang="en-GB" sz="2300">
                <a:solidFill>
                  <a:srgbClr val="000000"/>
                </a:solidFill>
              </a:rPr>
              <a:t> where m = # of servers and    r = maximum # of request in a server. </a:t>
            </a:r>
            <a:endParaRPr sz="23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75550" y="22301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Server Pairing </a:t>
            </a:r>
            <a:endParaRPr>
              <a:solidFill>
                <a:srgbClr val="000000"/>
              </a:solidFill>
              <a:latin typeface="Proxima Nova"/>
              <a:ea typeface="Proxima Nova"/>
              <a:cs typeface="Proxima Nova"/>
              <a:sym typeface="Proxima Nova"/>
            </a:endParaRPr>
          </a:p>
        </p:txBody>
      </p:sp>
      <p:sp>
        <p:nvSpPr>
          <p:cNvPr id="171" name="Google Shape;171;p29"/>
          <p:cNvSpPr txBox="1"/>
          <p:nvPr>
            <p:ph idx="1" type="body"/>
          </p:nvPr>
        </p:nvSpPr>
        <p:spPr>
          <a:xfrm>
            <a:off x="311700" y="1166225"/>
            <a:ext cx="8520600" cy="5390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GB" sz="2000">
                <a:solidFill>
                  <a:srgbClr val="000000"/>
                </a:solidFill>
              </a:rPr>
              <a:t>Creates a list of </a:t>
            </a:r>
            <a:r>
              <a:rPr b="1" lang="en-GB" sz="2000">
                <a:solidFill>
                  <a:srgbClr val="000000"/>
                </a:solidFill>
              </a:rPr>
              <a:t>three emergency/backup</a:t>
            </a:r>
            <a:r>
              <a:rPr lang="en-GB" sz="2000">
                <a:solidFill>
                  <a:srgbClr val="000000"/>
                </a:solidFill>
              </a:rPr>
              <a:t> server of every server for faster crash recovery.</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Each server has a list of three backup servers and each server can serve as a backup for </a:t>
            </a:r>
            <a:r>
              <a:rPr lang="en-GB" sz="2000">
                <a:solidFill>
                  <a:srgbClr val="000000"/>
                </a:solidFill>
              </a:rPr>
              <a:t>utmost</a:t>
            </a:r>
            <a:r>
              <a:rPr lang="en-GB" sz="2000">
                <a:solidFill>
                  <a:srgbClr val="000000"/>
                </a:solidFill>
              </a:rPr>
              <a:t> three other servers.</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We define a </a:t>
            </a:r>
            <a:r>
              <a:rPr lang="en-GB" sz="2000">
                <a:solidFill>
                  <a:srgbClr val="000000"/>
                </a:solidFill>
              </a:rPr>
              <a:t>coefficient</a:t>
            </a:r>
            <a:r>
              <a:rPr lang="en-GB" sz="2000">
                <a:solidFill>
                  <a:srgbClr val="000000"/>
                </a:solidFill>
              </a:rPr>
              <a:t> </a:t>
            </a:r>
            <a:r>
              <a:rPr lang="en-GB" sz="2000">
                <a:solidFill>
                  <a:srgbClr val="000000"/>
                </a:solidFill>
              </a:rPr>
              <a:t>which measures how favourable a server pairing is.It is formulated as</a:t>
            </a:r>
            <a:endParaRPr sz="2000">
              <a:solidFill>
                <a:srgbClr val="000000"/>
              </a:solidFill>
            </a:endParaRPr>
          </a:p>
          <a:p>
            <a:pPr indent="0" lvl="0" marL="457200" rtl="0" algn="l">
              <a:spcBef>
                <a:spcPts val="1200"/>
              </a:spcBef>
              <a:spcAft>
                <a:spcPts val="0"/>
              </a:spcAft>
              <a:buNone/>
            </a:pPr>
            <a:r>
              <a:rPr lang="en-GB" sz="2000">
                <a:solidFill>
                  <a:srgbClr val="000000"/>
                </a:solidFill>
              </a:rPr>
              <a:t>	</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355600" lvl="0" marL="457200" rtl="0" algn="l">
              <a:spcBef>
                <a:spcPts val="1200"/>
              </a:spcBef>
              <a:spcAft>
                <a:spcPts val="0"/>
              </a:spcAft>
              <a:buClr>
                <a:srgbClr val="000000"/>
              </a:buClr>
              <a:buSzPts val="2000"/>
              <a:buChar char="●"/>
            </a:pPr>
            <a:r>
              <a:rPr lang="en-GB" sz="2000">
                <a:solidFill>
                  <a:srgbClr val="000000"/>
                </a:solidFill>
              </a:rPr>
              <a:t>We </a:t>
            </a:r>
            <a:r>
              <a:rPr lang="en-GB" sz="2000">
                <a:solidFill>
                  <a:srgbClr val="000000"/>
                </a:solidFill>
              </a:rPr>
              <a:t>calculate</a:t>
            </a:r>
            <a:r>
              <a:rPr lang="en-GB" sz="2000">
                <a:solidFill>
                  <a:srgbClr val="000000"/>
                </a:solidFill>
              </a:rPr>
              <a:t> this </a:t>
            </a:r>
            <a:r>
              <a:rPr lang="en-GB" sz="2000">
                <a:solidFill>
                  <a:srgbClr val="000000"/>
                </a:solidFill>
              </a:rPr>
              <a:t>coefficient</a:t>
            </a:r>
            <a:r>
              <a:rPr lang="en-GB" sz="2000">
                <a:solidFill>
                  <a:srgbClr val="000000"/>
                </a:solidFill>
              </a:rPr>
              <a:t> for </a:t>
            </a:r>
            <a:r>
              <a:rPr lang="en-GB" sz="2000">
                <a:solidFill>
                  <a:srgbClr val="000000"/>
                </a:solidFill>
              </a:rPr>
              <a:t>every</a:t>
            </a:r>
            <a:r>
              <a:rPr lang="en-GB" sz="2000">
                <a:solidFill>
                  <a:srgbClr val="000000"/>
                </a:solidFill>
              </a:rPr>
              <a:t> server and select the three servers with the highest coefficient value under the constraint that there reliability should be greater than the current server’s </a:t>
            </a:r>
            <a:r>
              <a:rPr lang="en-GB" sz="2000">
                <a:solidFill>
                  <a:srgbClr val="000000"/>
                </a:solidFill>
              </a:rPr>
              <a:t>reliability</a:t>
            </a:r>
            <a:r>
              <a:rPr lang="en-GB" sz="2000">
                <a:solidFill>
                  <a:srgbClr val="000000"/>
                </a:solidFill>
              </a:rPr>
              <a:t>.</a:t>
            </a:r>
            <a:endParaRPr sz="2000">
              <a:solidFill>
                <a:srgbClr val="000000"/>
              </a:solidFill>
            </a:endParaRPr>
          </a:p>
          <a:p>
            <a:pPr indent="-355600" lvl="0" marL="457200" rtl="0" algn="l">
              <a:spcBef>
                <a:spcPts val="0"/>
              </a:spcBef>
              <a:spcAft>
                <a:spcPts val="0"/>
              </a:spcAft>
              <a:buClr>
                <a:srgbClr val="000000"/>
              </a:buClr>
              <a:buSzPts val="2000"/>
              <a:buChar char="●"/>
            </a:pPr>
            <a:r>
              <a:rPr b="1" lang="en-GB" sz="2000">
                <a:solidFill>
                  <a:srgbClr val="000000"/>
                </a:solidFill>
              </a:rPr>
              <a:t>Time complexity = </a:t>
            </a:r>
            <a:r>
              <a:rPr b="1" i="1" lang="en-GB" sz="2000">
                <a:solidFill>
                  <a:srgbClr val="000000"/>
                </a:solidFill>
              </a:rPr>
              <a:t>O(m</a:t>
            </a:r>
            <a:r>
              <a:rPr b="1" baseline="30000" i="1" lang="en-GB" sz="2000">
                <a:solidFill>
                  <a:srgbClr val="000000"/>
                </a:solidFill>
              </a:rPr>
              <a:t>2</a:t>
            </a:r>
            <a:r>
              <a:rPr b="1" i="1" lang="en-GB" sz="2000">
                <a:solidFill>
                  <a:srgbClr val="000000"/>
                </a:solidFill>
              </a:rPr>
              <a:t>)</a:t>
            </a:r>
            <a:r>
              <a:rPr b="1" lang="en-GB" sz="2000">
                <a:solidFill>
                  <a:srgbClr val="000000"/>
                </a:solidFill>
              </a:rPr>
              <a:t> </a:t>
            </a:r>
            <a:r>
              <a:rPr lang="en-GB" sz="2000">
                <a:solidFill>
                  <a:srgbClr val="000000"/>
                </a:solidFill>
              </a:rPr>
              <a:t>where m = # of servers.</a:t>
            </a:r>
            <a:endParaRPr sz="2000">
              <a:solidFill>
                <a:srgbClr val="000000"/>
              </a:solidFill>
            </a:endParaRPr>
          </a:p>
        </p:txBody>
      </p:sp>
      <p:pic>
        <p:nvPicPr>
          <p:cNvPr id="172" name="Google Shape;172;p29"/>
          <p:cNvPicPr preferRelativeResize="0"/>
          <p:nvPr/>
        </p:nvPicPr>
        <p:blipFill rotWithShape="1">
          <a:blip r:embed="rId3">
            <a:alphaModFix/>
          </a:blip>
          <a:srcRect b="6360" l="0" r="9305" t="-6360"/>
          <a:stretch/>
        </p:blipFill>
        <p:spPr>
          <a:xfrm>
            <a:off x="4628650" y="3126850"/>
            <a:ext cx="2582900" cy="1248550"/>
          </a:xfrm>
          <a:prstGeom prst="rect">
            <a:avLst/>
          </a:prstGeom>
          <a:noFill/>
          <a:ln cap="flat" cmpd="sng" w="28575">
            <a:solidFill>
              <a:srgbClr val="FF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75550" y="232233"/>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Server Wakeup</a:t>
            </a:r>
            <a:endParaRPr>
              <a:solidFill>
                <a:srgbClr val="000000"/>
              </a:solidFill>
              <a:latin typeface="Proxima Nova"/>
              <a:ea typeface="Proxima Nova"/>
              <a:cs typeface="Proxima Nova"/>
              <a:sym typeface="Proxima Nova"/>
            </a:endParaRPr>
          </a:p>
        </p:txBody>
      </p:sp>
      <p:sp>
        <p:nvSpPr>
          <p:cNvPr id="178" name="Google Shape;178;p30"/>
          <p:cNvSpPr txBox="1"/>
          <p:nvPr>
            <p:ph idx="1" type="body"/>
          </p:nvPr>
        </p:nvSpPr>
        <p:spPr>
          <a:xfrm>
            <a:off x="249050" y="995726"/>
            <a:ext cx="8520600" cy="50880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rgbClr val="000000"/>
              </a:buClr>
              <a:buSzPts val="2300"/>
              <a:buChar char="●"/>
            </a:pPr>
            <a:r>
              <a:rPr lang="en-GB" sz="2300">
                <a:solidFill>
                  <a:srgbClr val="000000"/>
                </a:solidFill>
              </a:rPr>
              <a:t>Runs when a new server needs to be woken up.</a:t>
            </a:r>
            <a:endParaRPr sz="2300">
              <a:solidFill>
                <a:srgbClr val="000000"/>
              </a:solidFill>
            </a:endParaRPr>
          </a:p>
          <a:p>
            <a:pPr indent="-374650" lvl="0" marL="457200" rtl="0" algn="l">
              <a:spcBef>
                <a:spcPts val="0"/>
              </a:spcBef>
              <a:spcAft>
                <a:spcPts val="0"/>
              </a:spcAft>
              <a:buClr>
                <a:srgbClr val="000000"/>
              </a:buClr>
              <a:buSzPts val="2300"/>
              <a:buChar char="●"/>
            </a:pPr>
            <a:r>
              <a:rPr b="1" lang="en-GB" sz="2300">
                <a:solidFill>
                  <a:srgbClr val="000000"/>
                </a:solidFill>
              </a:rPr>
              <a:t>Input :- </a:t>
            </a:r>
            <a:r>
              <a:rPr lang="en-GB" sz="2300">
                <a:solidFill>
                  <a:srgbClr val="000000"/>
                </a:solidFill>
              </a:rPr>
              <a:t>Data Partition , Sleeping Server Information</a:t>
            </a:r>
            <a:endParaRPr sz="2300">
              <a:solidFill>
                <a:srgbClr val="000000"/>
              </a:solidFill>
            </a:endParaRPr>
          </a:p>
          <a:p>
            <a:pPr indent="-374650" lvl="0" marL="457200" rtl="0" algn="l">
              <a:spcBef>
                <a:spcPts val="0"/>
              </a:spcBef>
              <a:spcAft>
                <a:spcPts val="0"/>
              </a:spcAft>
              <a:buClr>
                <a:srgbClr val="000000"/>
              </a:buClr>
              <a:buSzPts val="2300"/>
              <a:buChar char="●"/>
            </a:pPr>
            <a:r>
              <a:rPr b="1" lang="en-GB" sz="2300">
                <a:solidFill>
                  <a:srgbClr val="000000"/>
                </a:solidFill>
              </a:rPr>
              <a:t>Output :- </a:t>
            </a:r>
            <a:r>
              <a:rPr lang="en-GB" sz="2300">
                <a:solidFill>
                  <a:srgbClr val="000000"/>
                </a:solidFill>
              </a:rPr>
              <a:t>Updated Request Allotment</a:t>
            </a:r>
            <a:endParaRPr sz="2300">
              <a:solidFill>
                <a:srgbClr val="000000"/>
              </a:solidFill>
            </a:endParaRPr>
          </a:p>
          <a:p>
            <a:pPr indent="-374650" lvl="0" marL="457200" rtl="0" algn="l">
              <a:spcBef>
                <a:spcPts val="0"/>
              </a:spcBef>
              <a:spcAft>
                <a:spcPts val="0"/>
              </a:spcAft>
              <a:buClr>
                <a:srgbClr val="000000"/>
              </a:buClr>
              <a:buSzPts val="2300"/>
              <a:buChar char="●"/>
            </a:pPr>
            <a:r>
              <a:rPr b="1" lang="en-GB" sz="2300">
                <a:solidFill>
                  <a:srgbClr val="000000"/>
                </a:solidFill>
              </a:rPr>
              <a:t>Approach</a:t>
            </a:r>
            <a:endParaRPr b="1" sz="2300">
              <a:solidFill>
                <a:srgbClr val="000000"/>
              </a:solidFill>
            </a:endParaRPr>
          </a:p>
          <a:p>
            <a:pPr indent="-374650" lvl="1" marL="914400" rtl="0" algn="l">
              <a:spcBef>
                <a:spcPts val="0"/>
              </a:spcBef>
              <a:spcAft>
                <a:spcPts val="0"/>
              </a:spcAft>
              <a:buClr>
                <a:srgbClr val="000000"/>
              </a:buClr>
              <a:buSzPts val="2300"/>
              <a:buChar char="○"/>
            </a:pPr>
            <a:r>
              <a:rPr lang="en-GB" sz="2300">
                <a:solidFill>
                  <a:srgbClr val="000000"/>
                </a:solidFill>
              </a:rPr>
              <a:t>Sort the server in </a:t>
            </a:r>
            <a:r>
              <a:rPr lang="en-GB" sz="2300">
                <a:solidFill>
                  <a:srgbClr val="000000"/>
                </a:solidFill>
              </a:rPr>
              <a:t>increasing</a:t>
            </a:r>
            <a:r>
              <a:rPr lang="en-GB" sz="2300">
                <a:solidFill>
                  <a:srgbClr val="000000"/>
                </a:solidFill>
              </a:rPr>
              <a:t> order of their cost.</a:t>
            </a:r>
            <a:endParaRPr sz="2300">
              <a:solidFill>
                <a:srgbClr val="000000"/>
              </a:solidFill>
            </a:endParaRPr>
          </a:p>
          <a:p>
            <a:pPr indent="-374650" lvl="1" marL="914400" rtl="0" algn="l">
              <a:spcBef>
                <a:spcPts val="0"/>
              </a:spcBef>
              <a:spcAft>
                <a:spcPts val="0"/>
              </a:spcAft>
              <a:buClr>
                <a:srgbClr val="000000"/>
              </a:buClr>
              <a:buSzPts val="2300"/>
              <a:buChar char="○"/>
            </a:pPr>
            <a:r>
              <a:rPr lang="en-GB" sz="2300">
                <a:solidFill>
                  <a:srgbClr val="000000"/>
                </a:solidFill>
              </a:rPr>
              <a:t>Find the first server whose </a:t>
            </a:r>
            <a:r>
              <a:rPr lang="en-GB" sz="2300">
                <a:solidFill>
                  <a:srgbClr val="000000"/>
                </a:solidFill>
              </a:rPr>
              <a:t>reliability</a:t>
            </a:r>
            <a:r>
              <a:rPr lang="en-GB" sz="2300">
                <a:solidFill>
                  <a:srgbClr val="000000"/>
                </a:solidFill>
              </a:rPr>
              <a:t> is greater than the tenant’s requested </a:t>
            </a:r>
            <a:r>
              <a:rPr lang="en-GB" sz="2300">
                <a:solidFill>
                  <a:srgbClr val="000000"/>
                </a:solidFill>
              </a:rPr>
              <a:t>reliability</a:t>
            </a:r>
            <a:r>
              <a:rPr lang="en-GB" sz="2300">
                <a:solidFill>
                  <a:srgbClr val="000000"/>
                </a:solidFill>
              </a:rPr>
              <a:t> and has the requested data partition.If found then wake up and allocate the </a:t>
            </a:r>
            <a:r>
              <a:rPr lang="en-GB" sz="2300">
                <a:solidFill>
                  <a:srgbClr val="000000"/>
                </a:solidFill>
              </a:rPr>
              <a:t>request</a:t>
            </a:r>
            <a:r>
              <a:rPr lang="en-GB" sz="2300">
                <a:solidFill>
                  <a:srgbClr val="000000"/>
                </a:solidFill>
              </a:rPr>
              <a:t>.</a:t>
            </a:r>
            <a:endParaRPr sz="2300">
              <a:solidFill>
                <a:srgbClr val="000000"/>
              </a:solidFill>
            </a:endParaRPr>
          </a:p>
          <a:p>
            <a:pPr indent="-374650" lvl="1" marL="914400" rtl="0" algn="l">
              <a:spcBef>
                <a:spcPts val="0"/>
              </a:spcBef>
              <a:spcAft>
                <a:spcPts val="0"/>
              </a:spcAft>
              <a:buClr>
                <a:srgbClr val="000000"/>
              </a:buClr>
              <a:buSzPts val="2300"/>
              <a:buChar char="○"/>
            </a:pPr>
            <a:r>
              <a:rPr lang="en-GB" sz="2300">
                <a:solidFill>
                  <a:srgbClr val="000000"/>
                </a:solidFill>
              </a:rPr>
              <a:t>If no such server found then we create a data replica on one of the sleeping servers.</a:t>
            </a:r>
            <a:endParaRPr sz="2300">
              <a:solidFill>
                <a:srgbClr val="000000"/>
              </a:solidFill>
            </a:endParaRPr>
          </a:p>
          <a:p>
            <a:pPr indent="-374650" lvl="0" marL="457200" rtl="0" algn="l">
              <a:spcBef>
                <a:spcPts val="0"/>
              </a:spcBef>
              <a:spcAft>
                <a:spcPts val="0"/>
              </a:spcAft>
              <a:buClr>
                <a:srgbClr val="000000"/>
              </a:buClr>
              <a:buSzPts val="2300"/>
              <a:buChar char="●"/>
            </a:pPr>
            <a:r>
              <a:rPr b="1" lang="en-GB" sz="2300">
                <a:solidFill>
                  <a:srgbClr val="000000"/>
                </a:solidFill>
              </a:rPr>
              <a:t>Time complexity - </a:t>
            </a:r>
            <a:r>
              <a:rPr b="1" i="1" lang="en-GB" sz="2300">
                <a:solidFill>
                  <a:srgbClr val="000000"/>
                </a:solidFill>
              </a:rPr>
              <a:t>O(mlogm)</a:t>
            </a:r>
            <a:r>
              <a:rPr lang="en-GB" sz="2300">
                <a:solidFill>
                  <a:srgbClr val="000000"/>
                </a:solidFill>
              </a:rPr>
              <a:t> where m = # of servers.</a:t>
            </a:r>
            <a:endParaRPr sz="23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274092"/>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Experimental Evaluations</a:t>
            </a:r>
            <a:endParaRPr>
              <a:solidFill>
                <a:srgbClr val="000000"/>
              </a:solidFill>
              <a:latin typeface="Proxima Nova"/>
              <a:ea typeface="Proxima Nova"/>
              <a:cs typeface="Proxima Nova"/>
              <a:sym typeface="Proxima Nova"/>
            </a:endParaRPr>
          </a:p>
        </p:txBody>
      </p:sp>
      <p:sp>
        <p:nvSpPr>
          <p:cNvPr id="184" name="Google Shape;184;p31"/>
          <p:cNvSpPr txBox="1"/>
          <p:nvPr>
            <p:ph idx="1" type="body"/>
          </p:nvPr>
        </p:nvSpPr>
        <p:spPr>
          <a:xfrm>
            <a:off x="235500" y="1217299"/>
            <a:ext cx="8520600" cy="4874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GB" sz="2400">
                <a:solidFill>
                  <a:srgbClr val="000000"/>
                </a:solidFill>
              </a:rPr>
              <a:t>Evaluation Metrics :-</a:t>
            </a:r>
            <a:endParaRPr sz="2400">
              <a:solidFill>
                <a:srgbClr val="000000"/>
              </a:solidFill>
            </a:endParaRPr>
          </a:p>
          <a:p>
            <a:pPr indent="-381000" lvl="0" marL="914400" rtl="0" algn="l">
              <a:spcBef>
                <a:spcPts val="0"/>
              </a:spcBef>
              <a:spcAft>
                <a:spcPts val="0"/>
              </a:spcAft>
              <a:buClr>
                <a:srgbClr val="000000"/>
              </a:buClr>
              <a:buSzPts val="2400"/>
              <a:buAutoNum type="arabicPeriod"/>
            </a:pPr>
            <a:r>
              <a:rPr b="1" lang="en-GB" sz="2400">
                <a:solidFill>
                  <a:srgbClr val="000000"/>
                </a:solidFill>
              </a:rPr>
              <a:t>Success Rate</a:t>
            </a:r>
            <a:r>
              <a:rPr lang="en-GB" sz="2400">
                <a:solidFill>
                  <a:srgbClr val="000000"/>
                </a:solidFill>
              </a:rPr>
              <a:t> - It is the ratio of the request that are successfully satisfied within the given deadline by the user. The higher the ratio the better our system is and it is expected that success rate is greater than the requested reliability.</a:t>
            </a:r>
            <a:endParaRPr baseline="-25000" sz="2400">
              <a:solidFill>
                <a:srgbClr val="000000"/>
              </a:solidFill>
            </a:endParaRPr>
          </a:p>
          <a:p>
            <a:pPr indent="-381000" lvl="0" marL="914400" rtl="0" algn="l">
              <a:spcBef>
                <a:spcPts val="0"/>
              </a:spcBef>
              <a:spcAft>
                <a:spcPts val="0"/>
              </a:spcAft>
              <a:buClr>
                <a:srgbClr val="000000"/>
              </a:buClr>
              <a:buSzPts val="2400"/>
              <a:buAutoNum type="arabicPeriod"/>
            </a:pPr>
            <a:r>
              <a:rPr b="1" lang="en-GB" sz="2400">
                <a:solidFill>
                  <a:srgbClr val="000000"/>
                </a:solidFill>
              </a:rPr>
              <a:t>Profit per Request</a:t>
            </a:r>
            <a:r>
              <a:rPr lang="en-GB" sz="2400">
                <a:solidFill>
                  <a:srgbClr val="000000"/>
                </a:solidFill>
              </a:rPr>
              <a:t> - It is the amount of money earned by the service provider averaged over the total number of incoming requests. </a:t>
            </a:r>
            <a:endParaRPr sz="2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24726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Contents</a:t>
            </a:r>
            <a:endParaRPr>
              <a:solidFill>
                <a:srgbClr val="000000"/>
              </a:solidFill>
              <a:latin typeface="Proxima Nova"/>
              <a:ea typeface="Proxima Nova"/>
              <a:cs typeface="Proxima Nova"/>
              <a:sym typeface="Proxima Nova"/>
            </a:endParaRPr>
          </a:p>
        </p:txBody>
      </p:sp>
      <p:sp>
        <p:nvSpPr>
          <p:cNvPr id="74" name="Google Shape;74;p14"/>
          <p:cNvSpPr txBox="1"/>
          <p:nvPr>
            <p:ph idx="1" type="body"/>
          </p:nvPr>
        </p:nvSpPr>
        <p:spPr>
          <a:xfrm>
            <a:off x="311700" y="1190475"/>
            <a:ext cx="8520600" cy="5315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GB" sz="2400">
                <a:solidFill>
                  <a:srgbClr val="000000"/>
                </a:solidFill>
              </a:rPr>
              <a:t>Introduction</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System Model</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Problem Statement</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Solution Approach </a:t>
            </a:r>
            <a:endParaRPr sz="2400">
              <a:solidFill>
                <a:srgbClr val="000000"/>
              </a:solidFill>
            </a:endParaRPr>
          </a:p>
          <a:p>
            <a:pPr indent="-355600" lvl="1" marL="914400" rtl="0" algn="l">
              <a:spcBef>
                <a:spcPts val="0"/>
              </a:spcBef>
              <a:spcAft>
                <a:spcPts val="0"/>
              </a:spcAft>
              <a:buClr>
                <a:srgbClr val="000000"/>
              </a:buClr>
              <a:buSzPts val="2000"/>
              <a:buChar char="○"/>
            </a:pPr>
            <a:r>
              <a:rPr lang="en-GB" sz="2000">
                <a:solidFill>
                  <a:srgbClr val="000000"/>
                </a:solidFill>
              </a:rPr>
              <a:t>Request Allotment</a:t>
            </a:r>
            <a:endParaRPr sz="2000">
              <a:solidFill>
                <a:srgbClr val="000000"/>
              </a:solidFill>
            </a:endParaRPr>
          </a:p>
          <a:p>
            <a:pPr indent="-355600" lvl="1" marL="914400" rtl="0" algn="l">
              <a:spcBef>
                <a:spcPts val="0"/>
              </a:spcBef>
              <a:spcAft>
                <a:spcPts val="0"/>
              </a:spcAft>
              <a:buClr>
                <a:srgbClr val="000000"/>
              </a:buClr>
              <a:buSzPts val="2000"/>
              <a:buChar char="○"/>
            </a:pPr>
            <a:r>
              <a:rPr lang="en-GB" sz="2000">
                <a:solidFill>
                  <a:srgbClr val="000000"/>
                </a:solidFill>
              </a:rPr>
              <a:t>Replica Creation</a:t>
            </a:r>
            <a:endParaRPr sz="2000">
              <a:solidFill>
                <a:srgbClr val="000000"/>
              </a:solidFill>
            </a:endParaRPr>
          </a:p>
          <a:p>
            <a:pPr indent="-355600" lvl="1" marL="914400" rtl="0" algn="l">
              <a:spcBef>
                <a:spcPts val="0"/>
              </a:spcBef>
              <a:spcAft>
                <a:spcPts val="0"/>
              </a:spcAft>
              <a:buClr>
                <a:srgbClr val="000000"/>
              </a:buClr>
              <a:buSzPts val="2000"/>
              <a:buChar char="○"/>
            </a:pPr>
            <a:r>
              <a:rPr lang="en-GB" sz="2000">
                <a:solidFill>
                  <a:srgbClr val="000000"/>
                </a:solidFill>
              </a:rPr>
              <a:t>Workload Consolidation</a:t>
            </a:r>
            <a:endParaRPr sz="2000">
              <a:solidFill>
                <a:srgbClr val="000000"/>
              </a:solidFill>
            </a:endParaRPr>
          </a:p>
          <a:p>
            <a:pPr indent="-355600" lvl="1" marL="914400" rtl="0" algn="l">
              <a:spcBef>
                <a:spcPts val="0"/>
              </a:spcBef>
              <a:spcAft>
                <a:spcPts val="0"/>
              </a:spcAft>
              <a:buClr>
                <a:srgbClr val="000000"/>
              </a:buClr>
              <a:buSzPts val="2000"/>
              <a:buChar char="○"/>
            </a:pPr>
            <a:r>
              <a:rPr lang="en-GB" sz="2000">
                <a:solidFill>
                  <a:srgbClr val="000000"/>
                </a:solidFill>
              </a:rPr>
              <a:t>Server Pairing </a:t>
            </a:r>
            <a:endParaRPr sz="2000">
              <a:solidFill>
                <a:srgbClr val="000000"/>
              </a:solidFill>
            </a:endParaRPr>
          </a:p>
          <a:p>
            <a:pPr indent="-355600" lvl="1" marL="914400" rtl="0" algn="l">
              <a:spcBef>
                <a:spcPts val="0"/>
              </a:spcBef>
              <a:spcAft>
                <a:spcPts val="0"/>
              </a:spcAft>
              <a:buClr>
                <a:srgbClr val="000000"/>
              </a:buClr>
              <a:buSzPts val="2000"/>
              <a:buChar char="○"/>
            </a:pPr>
            <a:r>
              <a:rPr lang="en-GB" sz="2000">
                <a:solidFill>
                  <a:srgbClr val="000000"/>
                </a:solidFill>
              </a:rPr>
              <a:t>Server Wakeup</a:t>
            </a:r>
            <a:endParaRPr sz="20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Experimental Evaluations</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Conclusion</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Future Work</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References</a:t>
            </a:r>
            <a:endParaRPr sz="2400">
              <a:solidFill>
                <a:srgbClr val="000000"/>
              </a:solidFill>
            </a:endParaRPr>
          </a:p>
          <a:p>
            <a:pPr indent="0" lvl="0" marL="914400" rtl="0" algn="l">
              <a:spcBef>
                <a:spcPts val="1200"/>
              </a:spcBef>
              <a:spcAft>
                <a:spcPts val="1200"/>
              </a:spcAft>
              <a:buNone/>
            </a:pPr>
            <a:r>
              <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26131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Synthetic Dataset</a:t>
            </a:r>
            <a:endParaRPr>
              <a:solidFill>
                <a:srgbClr val="000000"/>
              </a:solidFill>
              <a:latin typeface="Proxima Nova"/>
              <a:ea typeface="Proxima Nova"/>
              <a:cs typeface="Proxima Nova"/>
              <a:sym typeface="Proxima Nova"/>
            </a:endParaRPr>
          </a:p>
        </p:txBody>
      </p:sp>
      <p:sp>
        <p:nvSpPr>
          <p:cNvPr id="190" name="Google Shape;190;p32"/>
          <p:cNvSpPr txBox="1"/>
          <p:nvPr>
            <p:ph idx="1" type="body"/>
          </p:nvPr>
        </p:nvSpPr>
        <p:spPr>
          <a:xfrm>
            <a:off x="235500" y="1204524"/>
            <a:ext cx="8520600" cy="4887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GB" sz="2400">
                <a:solidFill>
                  <a:srgbClr val="000000"/>
                </a:solidFill>
              </a:rPr>
              <a:t>The storage capacity and the service capacity of each server were initialized randomly. </a:t>
            </a:r>
            <a:endParaRPr sz="2400">
              <a:solidFill>
                <a:srgbClr val="000000"/>
              </a:solidFill>
            </a:endParaRPr>
          </a:p>
          <a:p>
            <a:pPr indent="-355600" lvl="0" marL="457200" rtl="0" algn="l">
              <a:spcBef>
                <a:spcPts val="0"/>
              </a:spcBef>
              <a:spcAft>
                <a:spcPts val="0"/>
              </a:spcAft>
              <a:buClr>
                <a:srgbClr val="000000"/>
              </a:buClr>
              <a:buSzPts val="2000"/>
              <a:buChar char="●"/>
            </a:pPr>
            <a:r>
              <a:rPr lang="en-GB" sz="2400">
                <a:solidFill>
                  <a:srgbClr val="000000"/>
                </a:solidFill>
              </a:rPr>
              <a:t>The server network and storage fault rates follow a Poisson Distribution. </a:t>
            </a:r>
            <a:endParaRPr sz="2400">
              <a:solidFill>
                <a:srgbClr val="000000"/>
              </a:solidFill>
            </a:endParaRPr>
          </a:p>
          <a:p>
            <a:pPr indent="-355600" lvl="0" marL="457200" rtl="0" algn="l">
              <a:spcBef>
                <a:spcPts val="0"/>
              </a:spcBef>
              <a:spcAft>
                <a:spcPts val="0"/>
              </a:spcAft>
              <a:buClr>
                <a:srgbClr val="000000"/>
              </a:buClr>
              <a:buSzPts val="2000"/>
              <a:buChar char="●"/>
            </a:pPr>
            <a:r>
              <a:rPr lang="en-GB" sz="2400">
                <a:solidFill>
                  <a:srgbClr val="000000"/>
                </a:solidFill>
              </a:rPr>
              <a:t>There are 100 tenants and arrival of new requests from them follows a Poisson Distribution. </a:t>
            </a:r>
            <a:endParaRPr sz="2400">
              <a:solidFill>
                <a:srgbClr val="000000"/>
              </a:solidFill>
            </a:endParaRPr>
          </a:p>
          <a:p>
            <a:pPr indent="-355600" lvl="0" marL="457200" rtl="0" algn="l">
              <a:spcBef>
                <a:spcPts val="0"/>
              </a:spcBef>
              <a:spcAft>
                <a:spcPts val="0"/>
              </a:spcAft>
              <a:buClr>
                <a:srgbClr val="000000"/>
              </a:buClr>
              <a:buSzPts val="2000"/>
              <a:buChar char="●"/>
            </a:pPr>
            <a:r>
              <a:rPr lang="en-GB" sz="2400">
                <a:solidFill>
                  <a:srgbClr val="000000"/>
                </a:solidFill>
              </a:rPr>
              <a:t>Reliability requirement -</a:t>
            </a:r>
            <a:endParaRPr sz="2400">
              <a:solidFill>
                <a:srgbClr val="000000"/>
              </a:solidFill>
            </a:endParaRPr>
          </a:p>
          <a:p>
            <a:pPr indent="-355600" lvl="1" marL="914400" rtl="0" algn="l">
              <a:spcBef>
                <a:spcPts val="0"/>
              </a:spcBef>
              <a:spcAft>
                <a:spcPts val="0"/>
              </a:spcAft>
              <a:buClr>
                <a:srgbClr val="000000"/>
              </a:buClr>
              <a:buSzPts val="2000"/>
              <a:buChar char="○"/>
            </a:pPr>
            <a:r>
              <a:rPr lang="en-GB" sz="2400">
                <a:solidFill>
                  <a:srgbClr val="000000"/>
                </a:solidFill>
              </a:rPr>
              <a:t>75% between [0.9-1.0)</a:t>
            </a:r>
            <a:endParaRPr sz="2400">
              <a:solidFill>
                <a:srgbClr val="000000"/>
              </a:solidFill>
            </a:endParaRPr>
          </a:p>
          <a:p>
            <a:pPr indent="-355600" lvl="1" marL="914400" rtl="0" algn="l">
              <a:spcBef>
                <a:spcPts val="0"/>
              </a:spcBef>
              <a:spcAft>
                <a:spcPts val="0"/>
              </a:spcAft>
              <a:buClr>
                <a:srgbClr val="000000"/>
              </a:buClr>
              <a:buSzPts val="2000"/>
              <a:buChar char="○"/>
            </a:pPr>
            <a:r>
              <a:rPr lang="en-GB" sz="2400">
                <a:solidFill>
                  <a:srgbClr val="000000"/>
                </a:solidFill>
              </a:rPr>
              <a:t>15% between [0.8-0.9), and </a:t>
            </a:r>
            <a:endParaRPr sz="2400">
              <a:solidFill>
                <a:srgbClr val="000000"/>
              </a:solidFill>
            </a:endParaRPr>
          </a:p>
          <a:p>
            <a:pPr indent="-355600" lvl="1" marL="914400" rtl="0" algn="l">
              <a:spcBef>
                <a:spcPts val="0"/>
              </a:spcBef>
              <a:spcAft>
                <a:spcPts val="0"/>
              </a:spcAft>
              <a:buClr>
                <a:srgbClr val="000000"/>
              </a:buClr>
              <a:buSzPts val="2000"/>
              <a:buChar char="○"/>
            </a:pPr>
            <a:r>
              <a:rPr lang="en-GB" sz="2400">
                <a:solidFill>
                  <a:srgbClr val="000000"/>
                </a:solidFill>
              </a:rPr>
              <a:t>remaining 10% less than 0.8.</a:t>
            </a:r>
            <a:endParaRPr sz="23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3"/>
          <p:cNvPicPr preferRelativeResize="0"/>
          <p:nvPr/>
        </p:nvPicPr>
        <p:blipFill>
          <a:blip r:embed="rId3">
            <a:alphaModFix/>
          </a:blip>
          <a:stretch>
            <a:fillRect/>
          </a:stretch>
        </p:blipFill>
        <p:spPr>
          <a:xfrm>
            <a:off x="409013" y="939500"/>
            <a:ext cx="8325975" cy="4569900"/>
          </a:xfrm>
          <a:prstGeom prst="rect">
            <a:avLst/>
          </a:prstGeom>
          <a:noFill/>
          <a:ln>
            <a:noFill/>
          </a:ln>
        </p:spPr>
      </p:pic>
      <p:sp>
        <p:nvSpPr>
          <p:cNvPr id="196" name="Google Shape;196;p33"/>
          <p:cNvSpPr txBox="1"/>
          <p:nvPr>
            <p:ph idx="4294967295" type="body"/>
          </p:nvPr>
        </p:nvSpPr>
        <p:spPr>
          <a:xfrm>
            <a:off x="346525" y="141200"/>
            <a:ext cx="8177400" cy="798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1018"/>
              <a:buNone/>
            </a:pPr>
            <a:r>
              <a:rPr b="1" lang="en-GB" sz="2820">
                <a:solidFill>
                  <a:srgbClr val="000000"/>
                </a:solidFill>
                <a:latin typeface="Proxima Nova"/>
                <a:ea typeface="Proxima Nova"/>
                <a:cs typeface="Proxima Nova"/>
                <a:sym typeface="Proxima Nova"/>
              </a:rPr>
              <a:t>  Success Rate vs Number of Requests</a:t>
            </a:r>
            <a:endParaRPr b="1" sz="2820">
              <a:solidFill>
                <a:srgbClr val="000000"/>
              </a:solidFill>
              <a:latin typeface="Proxima Nova"/>
              <a:ea typeface="Proxima Nova"/>
              <a:cs typeface="Proxima Nova"/>
              <a:sym typeface="Proxima Nova"/>
            </a:endParaRPr>
          </a:p>
        </p:txBody>
      </p:sp>
      <p:sp>
        <p:nvSpPr>
          <p:cNvPr id="197" name="Google Shape;197;p33"/>
          <p:cNvSpPr txBox="1"/>
          <p:nvPr/>
        </p:nvSpPr>
        <p:spPr>
          <a:xfrm>
            <a:off x="462300" y="5611550"/>
            <a:ext cx="817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a:t>
            </a:r>
            <a:r>
              <a:rPr lang="en-GB" sz="2000">
                <a:latin typeface="Open Sans"/>
                <a:ea typeface="Open Sans"/>
                <a:cs typeface="Open Sans"/>
                <a:sym typeface="Open Sans"/>
              </a:rPr>
              <a:t>reliability</a:t>
            </a:r>
            <a:r>
              <a:rPr lang="en-GB" sz="2000">
                <a:latin typeface="Open Sans"/>
                <a:ea typeface="Open Sans"/>
                <a:cs typeface="Open Sans"/>
                <a:sym typeface="Open Sans"/>
              </a:rPr>
              <a:t> first (proposed approach) outperforms every other approach in terms of success rate.</a:t>
            </a:r>
            <a:endParaRPr sz="20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idx="1" type="body"/>
          </p:nvPr>
        </p:nvSpPr>
        <p:spPr>
          <a:xfrm>
            <a:off x="451200" y="79325"/>
            <a:ext cx="8199600" cy="7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1018"/>
              <a:buNone/>
            </a:pPr>
            <a:r>
              <a:rPr b="1" lang="en-GB" sz="3120">
                <a:solidFill>
                  <a:srgbClr val="000000"/>
                </a:solidFill>
                <a:latin typeface="Proxima Nova"/>
                <a:ea typeface="Proxima Nova"/>
                <a:cs typeface="Proxima Nova"/>
                <a:sym typeface="Proxima Nova"/>
              </a:rPr>
              <a:t>  Profit per R</a:t>
            </a:r>
            <a:r>
              <a:rPr b="1" lang="en-GB" sz="3120">
                <a:solidFill>
                  <a:srgbClr val="000000"/>
                </a:solidFill>
                <a:latin typeface="Proxima Nova"/>
                <a:ea typeface="Proxima Nova"/>
                <a:cs typeface="Proxima Nova"/>
                <a:sym typeface="Proxima Nova"/>
              </a:rPr>
              <a:t>equest</a:t>
            </a:r>
            <a:r>
              <a:rPr b="1" lang="en-GB" sz="3120">
                <a:solidFill>
                  <a:srgbClr val="000000"/>
                </a:solidFill>
                <a:latin typeface="Proxima Nova"/>
                <a:ea typeface="Proxima Nova"/>
                <a:cs typeface="Proxima Nova"/>
                <a:sym typeface="Proxima Nova"/>
              </a:rPr>
              <a:t> vs Number of Requests</a:t>
            </a:r>
            <a:endParaRPr b="1" sz="3120">
              <a:solidFill>
                <a:srgbClr val="000000"/>
              </a:solidFill>
              <a:latin typeface="Proxima Nova"/>
              <a:ea typeface="Proxima Nova"/>
              <a:cs typeface="Proxima Nova"/>
              <a:sym typeface="Proxima Nova"/>
            </a:endParaRPr>
          </a:p>
        </p:txBody>
      </p:sp>
      <p:pic>
        <p:nvPicPr>
          <p:cNvPr id="203" name="Google Shape;203;p34"/>
          <p:cNvPicPr preferRelativeResize="0"/>
          <p:nvPr/>
        </p:nvPicPr>
        <p:blipFill>
          <a:blip r:embed="rId3">
            <a:alphaModFix/>
          </a:blip>
          <a:stretch>
            <a:fillRect/>
          </a:stretch>
        </p:blipFill>
        <p:spPr>
          <a:xfrm>
            <a:off x="627887" y="979850"/>
            <a:ext cx="8096776" cy="4415324"/>
          </a:xfrm>
          <a:prstGeom prst="rect">
            <a:avLst/>
          </a:prstGeom>
          <a:noFill/>
          <a:ln>
            <a:noFill/>
          </a:ln>
        </p:spPr>
      </p:pic>
      <p:sp>
        <p:nvSpPr>
          <p:cNvPr id="204" name="Google Shape;204;p34"/>
          <p:cNvSpPr txBox="1"/>
          <p:nvPr/>
        </p:nvSpPr>
        <p:spPr>
          <a:xfrm>
            <a:off x="462300" y="5611550"/>
            <a:ext cx="8177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reliability first (proposed approach) outperforms every other approach in terms of profit per request primarily because of the high success rate.</a:t>
            </a:r>
            <a:endParaRPr sz="20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idx="1" type="body"/>
          </p:nvPr>
        </p:nvSpPr>
        <p:spPr>
          <a:xfrm>
            <a:off x="346600" y="349925"/>
            <a:ext cx="7882800" cy="65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100">
                <a:solidFill>
                  <a:srgbClr val="000000"/>
                </a:solidFill>
                <a:latin typeface="Proxima Nova"/>
                <a:ea typeface="Proxima Nova"/>
                <a:cs typeface="Proxima Nova"/>
                <a:sym typeface="Proxima Nova"/>
              </a:rPr>
              <a:t>Success Rate vs Requested Reliability		</a:t>
            </a:r>
            <a:endParaRPr b="1" sz="3100">
              <a:solidFill>
                <a:srgbClr val="000000"/>
              </a:solidFill>
              <a:latin typeface="Proxima Nova"/>
              <a:ea typeface="Proxima Nova"/>
              <a:cs typeface="Proxima Nova"/>
              <a:sym typeface="Proxima Nova"/>
            </a:endParaRPr>
          </a:p>
        </p:txBody>
      </p:sp>
      <p:pic>
        <p:nvPicPr>
          <p:cNvPr id="210" name="Google Shape;210;p35"/>
          <p:cNvPicPr preferRelativeResize="0"/>
          <p:nvPr/>
        </p:nvPicPr>
        <p:blipFill>
          <a:blip r:embed="rId3">
            <a:alphaModFix/>
          </a:blip>
          <a:stretch>
            <a:fillRect/>
          </a:stretch>
        </p:blipFill>
        <p:spPr>
          <a:xfrm>
            <a:off x="545399" y="1008025"/>
            <a:ext cx="8053200" cy="4526875"/>
          </a:xfrm>
          <a:prstGeom prst="rect">
            <a:avLst/>
          </a:prstGeom>
          <a:noFill/>
          <a:ln>
            <a:noFill/>
          </a:ln>
        </p:spPr>
      </p:pic>
      <p:sp>
        <p:nvSpPr>
          <p:cNvPr id="211" name="Google Shape;211;p35"/>
          <p:cNvSpPr txBox="1"/>
          <p:nvPr/>
        </p:nvSpPr>
        <p:spPr>
          <a:xfrm>
            <a:off x="462300" y="5611550"/>
            <a:ext cx="8177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reliability first (proposed approach) outperforms others. </a:t>
            </a:r>
            <a:r>
              <a:rPr lang="en-GB" sz="2000">
                <a:latin typeface="Open Sans"/>
                <a:ea typeface="Open Sans"/>
                <a:cs typeface="Open Sans"/>
                <a:sym typeface="Open Sans"/>
              </a:rPr>
              <a:t>Difference decreases as reliability increases, because gradually all requests are scheduled only on highly reliable servers (&gt;90%).</a:t>
            </a:r>
            <a:r>
              <a:rPr lang="en-GB" sz="2000">
                <a:latin typeface="Open Sans"/>
                <a:ea typeface="Open Sans"/>
                <a:cs typeface="Open Sans"/>
                <a:sym typeface="Open Sans"/>
              </a:rPr>
              <a:t> </a:t>
            </a:r>
            <a:endParaRPr sz="20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1" type="body"/>
          </p:nvPr>
        </p:nvSpPr>
        <p:spPr>
          <a:xfrm>
            <a:off x="525400" y="100775"/>
            <a:ext cx="7800000" cy="79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100">
                <a:solidFill>
                  <a:srgbClr val="000000"/>
                </a:solidFill>
                <a:latin typeface="Proxima Nova"/>
                <a:ea typeface="Proxima Nova"/>
                <a:cs typeface="Proxima Nova"/>
                <a:sym typeface="Proxima Nova"/>
              </a:rPr>
              <a:t>Profit per Request vs </a:t>
            </a:r>
            <a:r>
              <a:rPr b="1" lang="en-GB" sz="3100">
                <a:solidFill>
                  <a:srgbClr val="000000"/>
                </a:solidFill>
                <a:latin typeface="Proxima Nova"/>
                <a:ea typeface="Proxima Nova"/>
                <a:cs typeface="Proxima Nova"/>
                <a:sym typeface="Proxima Nova"/>
              </a:rPr>
              <a:t>Requested</a:t>
            </a:r>
            <a:r>
              <a:rPr b="1" lang="en-GB" sz="3100">
                <a:solidFill>
                  <a:srgbClr val="000000"/>
                </a:solidFill>
                <a:latin typeface="Proxima Nova"/>
                <a:ea typeface="Proxima Nova"/>
                <a:cs typeface="Proxima Nova"/>
                <a:sym typeface="Proxima Nova"/>
              </a:rPr>
              <a:t> Reliability</a:t>
            </a:r>
            <a:endParaRPr b="1" sz="3100">
              <a:solidFill>
                <a:srgbClr val="000000"/>
              </a:solidFill>
              <a:latin typeface="Proxima Nova"/>
              <a:ea typeface="Proxima Nova"/>
              <a:cs typeface="Proxima Nova"/>
              <a:sym typeface="Proxima Nova"/>
            </a:endParaRPr>
          </a:p>
        </p:txBody>
      </p:sp>
      <p:pic>
        <p:nvPicPr>
          <p:cNvPr id="217" name="Google Shape;217;p36"/>
          <p:cNvPicPr preferRelativeResize="0"/>
          <p:nvPr/>
        </p:nvPicPr>
        <p:blipFill>
          <a:blip r:embed="rId3">
            <a:alphaModFix/>
          </a:blip>
          <a:stretch>
            <a:fillRect/>
          </a:stretch>
        </p:blipFill>
        <p:spPr>
          <a:xfrm>
            <a:off x="592513" y="1154500"/>
            <a:ext cx="7958974" cy="4380425"/>
          </a:xfrm>
          <a:prstGeom prst="rect">
            <a:avLst/>
          </a:prstGeom>
          <a:noFill/>
          <a:ln>
            <a:noFill/>
          </a:ln>
        </p:spPr>
      </p:pic>
      <p:sp>
        <p:nvSpPr>
          <p:cNvPr id="218" name="Google Shape;218;p36"/>
          <p:cNvSpPr txBox="1"/>
          <p:nvPr/>
        </p:nvSpPr>
        <p:spPr>
          <a:xfrm>
            <a:off x="462300" y="5611550"/>
            <a:ext cx="817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reliability first (proposed approach) outperforms others but again difference in profit reduces.</a:t>
            </a:r>
            <a:endParaRPr sz="20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idx="1" type="body"/>
          </p:nvPr>
        </p:nvSpPr>
        <p:spPr>
          <a:xfrm>
            <a:off x="410300" y="145925"/>
            <a:ext cx="7752300" cy="7983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b="1" lang="en-GB" sz="3200">
                <a:solidFill>
                  <a:srgbClr val="000000"/>
                </a:solidFill>
                <a:latin typeface="Proxima Nova"/>
                <a:ea typeface="Proxima Nova"/>
                <a:cs typeface="Proxima Nova"/>
                <a:sym typeface="Proxima Nova"/>
              </a:rPr>
              <a:t>Success Rate</a:t>
            </a:r>
            <a:r>
              <a:rPr b="1" lang="en-GB" sz="3200">
                <a:solidFill>
                  <a:srgbClr val="000000"/>
                </a:solidFill>
                <a:latin typeface="Proxima Nova"/>
                <a:ea typeface="Proxima Nova"/>
                <a:cs typeface="Proxima Nova"/>
                <a:sym typeface="Proxima Nova"/>
              </a:rPr>
              <a:t> vs Requested Deadline</a:t>
            </a:r>
            <a:endParaRPr b="1" sz="3200">
              <a:solidFill>
                <a:srgbClr val="000000"/>
              </a:solidFill>
              <a:latin typeface="Proxima Nova"/>
              <a:ea typeface="Proxima Nova"/>
              <a:cs typeface="Proxima Nova"/>
              <a:sym typeface="Proxima Nova"/>
            </a:endParaRPr>
          </a:p>
        </p:txBody>
      </p:sp>
      <p:pic>
        <p:nvPicPr>
          <p:cNvPr id="224" name="Google Shape;224;p37"/>
          <p:cNvPicPr preferRelativeResize="0"/>
          <p:nvPr/>
        </p:nvPicPr>
        <p:blipFill>
          <a:blip r:embed="rId3">
            <a:alphaModFix/>
          </a:blip>
          <a:stretch>
            <a:fillRect/>
          </a:stretch>
        </p:blipFill>
        <p:spPr>
          <a:xfrm>
            <a:off x="837819" y="944225"/>
            <a:ext cx="7468355" cy="4295450"/>
          </a:xfrm>
          <a:prstGeom prst="rect">
            <a:avLst/>
          </a:prstGeom>
          <a:noFill/>
          <a:ln>
            <a:noFill/>
          </a:ln>
        </p:spPr>
      </p:pic>
      <p:sp>
        <p:nvSpPr>
          <p:cNvPr id="225" name="Google Shape;225;p37"/>
          <p:cNvSpPr txBox="1"/>
          <p:nvPr/>
        </p:nvSpPr>
        <p:spPr>
          <a:xfrm>
            <a:off x="462300" y="5611550"/>
            <a:ext cx="817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reliability first (proposed approach) outperforms every other approach in terms of success rate.</a:t>
            </a:r>
            <a:endParaRPr sz="20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idx="1" type="body"/>
          </p:nvPr>
        </p:nvSpPr>
        <p:spPr>
          <a:xfrm>
            <a:off x="346350" y="133100"/>
            <a:ext cx="7943700" cy="7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200">
                <a:solidFill>
                  <a:srgbClr val="000000"/>
                </a:solidFill>
                <a:latin typeface="Proxima Nova"/>
                <a:ea typeface="Proxima Nova"/>
                <a:cs typeface="Proxima Nova"/>
                <a:sym typeface="Proxima Nova"/>
              </a:rPr>
              <a:t> Profit per Request vs Requested Deadline</a:t>
            </a:r>
            <a:endParaRPr b="1" sz="3200">
              <a:solidFill>
                <a:srgbClr val="000000"/>
              </a:solidFill>
              <a:latin typeface="Proxima Nova"/>
              <a:ea typeface="Proxima Nova"/>
              <a:cs typeface="Proxima Nova"/>
              <a:sym typeface="Proxima Nova"/>
            </a:endParaRPr>
          </a:p>
        </p:txBody>
      </p:sp>
      <p:pic>
        <p:nvPicPr>
          <p:cNvPr id="231" name="Google Shape;231;p38"/>
          <p:cNvPicPr preferRelativeResize="0"/>
          <p:nvPr/>
        </p:nvPicPr>
        <p:blipFill>
          <a:blip r:embed="rId3">
            <a:alphaModFix/>
          </a:blip>
          <a:stretch>
            <a:fillRect/>
          </a:stretch>
        </p:blipFill>
        <p:spPr>
          <a:xfrm>
            <a:off x="883725" y="931400"/>
            <a:ext cx="7767300" cy="4396812"/>
          </a:xfrm>
          <a:prstGeom prst="rect">
            <a:avLst/>
          </a:prstGeom>
          <a:noFill/>
          <a:ln>
            <a:noFill/>
          </a:ln>
        </p:spPr>
      </p:pic>
      <p:sp>
        <p:nvSpPr>
          <p:cNvPr id="232" name="Google Shape;232;p38"/>
          <p:cNvSpPr txBox="1"/>
          <p:nvPr/>
        </p:nvSpPr>
        <p:spPr>
          <a:xfrm>
            <a:off x="462300" y="5611550"/>
            <a:ext cx="8177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reliability first (proposed approach) outperforms others and profits decrease with increasing deadline as revenue generated for </a:t>
            </a:r>
            <a:r>
              <a:rPr lang="en-GB" sz="2000">
                <a:latin typeface="Open Sans"/>
                <a:ea typeface="Open Sans"/>
                <a:cs typeface="Open Sans"/>
                <a:sym typeface="Open Sans"/>
              </a:rPr>
              <a:t>executing</a:t>
            </a:r>
            <a:r>
              <a:rPr lang="en-GB" sz="2000">
                <a:latin typeface="Open Sans"/>
                <a:ea typeface="Open Sans"/>
                <a:cs typeface="Open Sans"/>
                <a:sym typeface="Open Sans"/>
              </a:rPr>
              <a:t> a request is inversely proportional to deadline.</a:t>
            </a:r>
            <a:endParaRPr sz="20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285742"/>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Real Dataset</a:t>
            </a:r>
            <a:endParaRPr>
              <a:solidFill>
                <a:srgbClr val="000000"/>
              </a:solidFill>
              <a:latin typeface="Proxima Nova"/>
              <a:ea typeface="Proxima Nova"/>
              <a:cs typeface="Proxima Nova"/>
              <a:sym typeface="Proxima Nova"/>
            </a:endParaRPr>
          </a:p>
        </p:txBody>
      </p:sp>
      <p:sp>
        <p:nvSpPr>
          <p:cNvPr id="238" name="Google Shape;238;p39"/>
          <p:cNvSpPr txBox="1"/>
          <p:nvPr>
            <p:ph idx="1" type="body"/>
          </p:nvPr>
        </p:nvSpPr>
        <p:spPr>
          <a:xfrm>
            <a:off x="235500" y="1228949"/>
            <a:ext cx="8520600" cy="48630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Clr>
                <a:srgbClr val="000000"/>
              </a:buClr>
              <a:buSzPts val="2400"/>
              <a:buChar char="●"/>
            </a:pPr>
            <a:r>
              <a:rPr lang="en-GB" sz="2400">
                <a:solidFill>
                  <a:srgbClr val="000000"/>
                </a:solidFill>
              </a:rPr>
              <a:t>Traces for requests to Netflix and Spotify servers were used.</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Server information is still synthetically generated.</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Tenants have </a:t>
            </a:r>
            <a:r>
              <a:rPr lang="en-GB" sz="2400">
                <a:solidFill>
                  <a:srgbClr val="000000"/>
                </a:solidFill>
              </a:rPr>
              <a:t>deadline and reliability requirements </a:t>
            </a:r>
            <a:r>
              <a:rPr lang="en-GB" sz="2400">
                <a:solidFill>
                  <a:srgbClr val="000000"/>
                </a:solidFill>
              </a:rPr>
              <a:t>:-</a:t>
            </a:r>
            <a:endParaRPr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Netflix -</a:t>
            </a:r>
            <a:endParaRPr sz="2400">
              <a:solidFill>
                <a:srgbClr val="000000"/>
              </a:solidFill>
            </a:endParaRPr>
          </a:p>
          <a:p>
            <a:pPr indent="-381000" lvl="2" marL="1371600" rtl="0" algn="l">
              <a:spcBef>
                <a:spcPts val="0"/>
              </a:spcBef>
              <a:spcAft>
                <a:spcPts val="0"/>
              </a:spcAft>
              <a:buClr>
                <a:srgbClr val="000000"/>
              </a:buClr>
              <a:buSzPts val="2400"/>
              <a:buChar char="■"/>
            </a:pPr>
            <a:r>
              <a:rPr lang="en-GB" sz="2400">
                <a:solidFill>
                  <a:srgbClr val="000000"/>
                </a:solidFill>
              </a:rPr>
              <a:t>Premium (0.6 units, 0.8%), </a:t>
            </a:r>
            <a:endParaRPr sz="2400">
              <a:solidFill>
                <a:srgbClr val="000000"/>
              </a:solidFill>
            </a:endParaRPr>
          </a:p>
          <a:p>
            <a:pPr indent="-381000" lvl="2" marL="1371600" rtl="0" algn="l">
              <a:spcBef>
                <a:spcPts val="0"/>
              </a:spcBef>
              <a:spcAft>
                <a:spcPts val="0"/>
              </a:spcAft>
              <a:buClr>
                <a:srgbClr val="000000"/>
              </a:buClr>
              <a:buSzPts val="2400"/>
              <a:buChar char="■"/>
            </a:pPr>
            <a:r>
              <a:rPr lang="en-GB" sz="2400">
                <a:solidFill>
                  <a:srgbClr val="000000"/>
                </a:solidFill>
              </a:rPr>
              <a:t>Standard (0.75 units, 0.6%), and </a:t>
            </a:r>
            <a:endParaRPr sz="2400">
              <a:solidFill>
                <a:srgbClr val="000000"/>
              </a:solidFill>
            </a:endParaRPr>
          </a:p>
          <a:p>
            <a:pPr indent="-381000" lvl="2" marL="1371600" rtl="0" algn="l">
              <a:spcBef>
                <a:spcPts val="0"/>
              </a:spcBef>
              <a:spcAft>
                <a:spcPts val="0"/>
              </a:spcAft>
              <a:buClr>
                <a:srgbClr val="000000"/>
              </a:buClr>
              <a:buSzPts val="2400"/>
              <a:buChar char="■"/>
            </a:pPr>
            <a:r>
              <a:rPr lang="en-GB" sz="2400">
                <a:solidFill>
                  <a:srgbClr val="000000"/>
                </a:solidFill>
              </a:rPr>
              <a:t>Free (0.9 units, 0.45%) </a:t>
            </a:r>
            <a:endParaRPr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Spotify -</a:t>
            </a:r>
            <a:endParaRPr sz="2400">
              <a:solidFill>
                <a:srgbClr val="000000"/>
              </a:solidFill>
            </a:endParaRPr>
          </a:p>
          <a:p>
            <a:pPr indent="-381000" lvl="2" marL="1371600" rtl="0" algn="l">
              <a:spcBef>
                <a:spcPts val="0"/>
              </a:spcBef>
              <a:spcAft>
                <a:spcPts val="0"/>
              </a:spcAft>
              <a:buClr>
                <a:srgbClr val="000000"/>
              </a:buClr>
              <a:buSzPts val="2400"/>
              <a:buChar char="■"/>
            </a:pPr>
            <a:r>
              <a:rPr lang="en-GB" sz="2400">
                <a:solidFill>
                  <a:srgbClr val="000000"/>
                </a:solidFill>
              </a:rPr>
              <a:t>Premium </a:t>
            </a:r>
            <a:r>
              <a:rPr lang="en-GB" sz="2400">
                <a:solidFill>
                  <a:srgbClr val="000000"/>
                </a:solidFill>
              </a:rPr>
              <a:t>(0.6 units, 0.8%) and </a:t>
            </a:r>
            <a:endParaRPr sz="2400">
              <a:solidFill>
                <a:srgbClr val="000000"/>
              </a:solidFill>
            </a:endParaRPr>
          </a:p>
          <a:p>
            <a:pPr indent="-381000" lvl="2" marL="1371600" rtl="0" algn="l">
              <a:spcBef>
                <a:spcPts val="0"/>
              </a:spcBef>
              <a:spcAft>
                <a:spcPts val="0"/>
              </a:spcAft>
              <a:buClr>
                <a:srgbClr val="000000"/>
              </a:buClr>
              <a:buSzPts val="2400"/>
              <a:buChar char="■"/>
            </a:pPr>
            <a:r>
              <a:rPr lang="en-GB" sz="2400">
                <a:solidFill>
                  <a:srgbClr val="000000"/>
                </a:solidFill>
              </a:rPr>
              <a:t>Free (0.9 units, 0.45%).</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A single day is considered as unit timestamp.  </a:t>
            </a:r>
            <a:endParaRPr sz="2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idx="1" type="body"/>
          </p:nvPr>
        </p:nvSpPr>
        <p:spPr>
          <a:xfrm>
            <a:off x="486800" y="156600"/>
            <a:ext cx="7459200" cy="79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200">
                <a:solidFill>
                  <a:srgbClr val="000000"/>
                </a:solidFill>
                <a:latin typeface="Proxima Nova"/>
                <a:ea typeface="Proxima Nova"/>
                <a:cs typeface="Proxima Nova"/>
                <a:sym typeface="Proxima Nova"/>
              </a:rPr>
              <a:t> Profit per Request for Spotify</a:t>
            </a:r>
            <a:endParaRPr b="1" sz="3200">
              <a:solidFill>
                <a:srgbClr val="000000"/>
              </a:solidFill>
              <a:latin typeface="Proxima Nova"/>
              <a:ea typeface="Proxima Nova"/>
              <a:cs typeface="Proxima Nova"/>
              <a:sym typeface="Proxima Nova"/>
            </a:endParaRPr>
          </a:p>
        </p:txBody>
      </p:sp>
      <p:pic>
        <p:nvPicPr>
          <p:cNvPr id="244" name="Google Shape;244;p40"/>
          <p:cNvPicPr preferRelativeResize="0"/>
          <p:nvPr/>
        </p:nvPicPr>
        <p:blipFill>
          <a:blip r:embed="rId3">
            <a:alphaModFix/>
          </a:blip>
          <a:stretch>
            <a:fillRect/>
          </a:stretch>
        </p:blipFill>
        <p:spPr>
          <a:xfrm>
            <a:off x="435688" y="954900"/>
            <a:ext cx="8170424" cy="4631950"/>
          </a:xfrm>
          <a:prstGeom prst="rect">
            <a:avLst/>
          </a:prstGeom>
          <a:noFill/>
          <a:ln>
            <a:noFill/>
          </a:ln>
        </p:spPr>
      </p:pic>
      <p:sp>
        <p:nvSpPr>
          <p:cNvPr id="245" name="Google Shape;245;p40"/>
          <p:cNvSpPr txBox="1"/>
          <p:nvPr/>
        </p:nvSpPr>
        <p:spPr>
          <a:xfrm>
            <a:off x="462300" y="5611550"/>
            <a:ext cx="817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reliability first (proposed approach) outperforms every other approach in terms of success rate.</a:t>
            </a:r>
            <a:endParaRPr sz="2000">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idx="1" type="body"/>
          </p:nvPr>
        </p:nvSpPr>
        <p:spPr>
          <a:xfrm>
            <a:off x="487725" y="188933"/>
            <a:ext cx="5998800" cy="79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200">
                <a:solidFill>
                  <a:srgbClr val="000000"/>
                </a:solidFill>
                <a:latin typeface="Proxima Nova"/>
                <a:ea typeface="Proxima Nova"/>
                <a:cs typeface="Proxima Nova"/>
                <a:sym typeface="Proxima Nova"/>
              </a:rPr>
              <a:t>Success Rate for Spotify</a:t>
            </a:r>
            <a:endParaRPr b="1" sz="3200">
              <a:solidFill>
                <a:srgbClr val="000000"/>
              </a:solidFill>
              <a:latin typeface="Proxima Nova"/>
              <a:ea typeface="Proxima Nova"/>
              <a:cs typeface="Proxima Nova"/>
              <a:sym typeface="Proxima Nova"/>
            </a:endParaRPr>
          </a:p>
        </p:txBody>
      </p:sp>
      <p:pic>
        <p:nvPicPr>
          <p:cNvPr id="251" name="Google Shape;251;p41"/>
          <p:cNvPicPr preferRelativeResize="0"/>
          <p:nvPr/>
        </p:nvPicPr>
        <p:blipFill>
          <a:blip r:embed="rId3">
            <a:alphaModFix/>
          </a:blip>
          <a:stretch>
            <a:fillRect/>
          </a:stretch>
        </p:blipFill>
        <p:spPr>
          <a:xfrm>
            <a:off x="487725" y="1153825"/>
            <a:ext cx="8168550" cy="4550350"/>
          </a:xfrm>
          <a:prstGeom prst="rect">
            <a:avLst/>
          </a:prstGeom>
          <a:noFill/>
          <a:ln>
            <a:noFill/>
          </a:ln>
        </p:spPr>
      </p:pic>
      <p:sp>
        <p:nvSpPr>
          <p:cNvPr id="252" name="Google Shape;252;p41"/>
          <p:cNvSpPr txBox="1"/>
          <p:nvPr/>
        </p:nvSpPr>
        <p:spPr>
          <a:xfrm>
            <a:off x="784500" y="5704175"/>
            <a:ext cx="7704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a:t>
            </a:r>
            <a:r>
              <a:rPr lang="en-GB" sz="2000">
                <a:latin typeface="Open Sans"/>
                <a:ea typeface="Open Sans"/>
                <a:cs typeface="Open Sans"/>
                <a:sym typeface="Open Sans"/>
              </a:rPr>
              <a:t>reliability</a:t>
            </a:r>
            <a:r>
              <a:rPr lang="en-GB" sz="2000">
                <a:latin typeface="Open Sans"/>
                <a:ea typeface="Open Sans"/>
                <a:cs typeface="Open Sans"/>
                <a:sym typeface="Open Sans"/>
              </a:rPr>
              <a:t> first has a success rate of 0.89 and significantly outperforms other approaches.</a:t>
            </a:r>
            <a:endParaRPr sz="2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260092"/>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Related Work</a:t>
            </a:r>
            <a:endParaRPr>
              <a:solidFill>
                <a:srgbClr val="000000"/>
              </a:solidFill>
              <a:latin typeface="Proxima Nova"/>
              <a:ea typeface="Proxima Nova"/>
              <a:cs typeface="Proxima Nova"/>
              <a:sym typeface="Proxima Nova"/>
            </a:endParaRPr>
          </a:p>
        </p:txBody>
      </p:sp>
      <p:sp>
        <p:nvSpPr>
          <p:cNvPr id="80" name="Google Shape;80;p15"/>
          <p:cNvSpPr txBox="1"/>
          <p:nvPr>
            <p:ph idx="1" type="body"/>
          </p:nvPr>
        </p:nvSpPr>
        <p:spPr>
          <a:xfrm>
            <a:off x="311700" y="1146000"/>
            <a:ext cx="8520600" cy="5345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GB" sz="2400">
                <a:solidFill>
                  <a:srgbClr val="000000"/>
                </a:solidFill>
              </a:rPr>
              <a:t>C</a:t>
            </a:r>
            <a:r>
              <a:rPr lang="en-GB" sz="2400">
                <a:solidFill>
                  <a:srgbClr val="000000"/>
                </a:solidFill>
              </a:rPr>
              <a:t>ritical analysis of 8 recent research works on cloud systems.</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Covering QoS aware scheduling, profit maximization techniques, multi-tier cloud systems and vehicular networks.</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Formulated problem around two.</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Deadline Guaranteed storage service (DGCloud) satisfy requests with SLO satisfying at least a given percentage of requests within a given deadline. </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Reliability aware and Cost effective job scheduling algorithm, TDLSTM predict server reliability.</a:t>
            </a:r>
            <a:endParaRPr sz="2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idx="1" type="body"/>
          </p:nvPr>
        </p:nvSpPr>
        <p:spPr>
          <a:xfrm>
            <a:off x="608475" y="135508"/>
            <a:ext cx="5998800" cy="79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sz="3200">
                <a:solidFill>
                  <a:srgbClr val="000000"/>
                </a:solidFill>
                <a:latin typeface="Proxima Nova"/>
                <a:ea typeface="Proxima Nova"/>
                <a:cs typeface="Proxima Nova"/>
                <a:sym typeface="Proxima Nova"/>
              </a:rPr>
              <a:t>Profit per Request for Netflix</a:t>
            </a:r>
            <a:endParaRPr b="1" sz="3200">
              <a:solidFill>
                <a:srgbClr val="000000"/>
              </a:solidFill>
              <a:latin typeface="Proxima Nova"/>
              <a:ea typeface="Proxima Nova"/>
              <a:cs typeface="Proxima Nova"/>
              <a:sym typeface="Proxima Nova"/>
            </a:endParaRPr>
          </a:p>
        </p:txBody>
      </p:sp>
      <p:pic>
        <p:nvPicPr>
          <p:cNvPr id="258" name="Google Shape;258;p42"/>
          <p:cNvPicPr preferRelativeResize="0"/>
          <p:nvPr/>
        </p:nvPicPr>
        <p:blipFill>
          <a:blip r:embed="rId3">
            <a:alphaModFix/>
          </a:blip>
          <a:stretch>
            <a:fillRect/>
          </a:stretch>
        </p:blipFill>
        <p:spPr>
          <a:xfrm>
            <a:off x="608476" y="1004125"/>
            <a:ext cx="7927049" cy="4517700"/>
          </a:xfrm>
          <a:prstGeom prst="rect">
            <a:avLst/>
          </a:prstGeom>
          <a:noFill/>
          <a:ln>
            <a:noFill/>
          </a:ln>
        </p:spPr>
      </p:pic>
      <p:sp>
        <p:nvSpPr>
          <p:cNvPr id="259" name="Google Shape;259;p42"/>
          <p:cNvSpPr txBox="1"/>
          <p:nvPr/>
        </p:nvSpPr>
        <p:spPr>
          <a:xfrm>
            <a:off x="462300" y="5611550"/>
            <a:ext cx="8177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reliability first (proposed approach) outperforms every other approach in terms of success rate although the difference is close due to higher number of high reliability requests.</a:t>
            </a:r>
            <a:endParaRPr sz="20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idx="1" type="body"/>
          </p:nvPr>
        </p:nvSpPr>
        <p:spPr>
          <a:xfrm>
            <a:off x="844200" y="161183"/>
            <a:ext cx="5998800" cy="7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sz="3200">
                <a:solidFill>
                  <a:srgbClr val="000000"/>
                </a:solidFill>
                <a:latin typeface="Proxima Nova"/>
                <a:ea typeface="Proxima Nova"/>
                <a:cs typeface="Proxima Nova"/>
                <a:sym typeface="Proxima Nova"/>
              </a:rPr>
              <a:t> Success Rate for Netflix</a:t>
            </a:r>
            <a:endParaRPr b="1" sz="3200">
              <a:solidFill>
                <a:srgbClr val="000000"/>
              </a:solidFill>
              <a:latin typeface="Proxima Nova"/>
              <a:ea typeface="Proxima Nova"/>
              <a:cs typeface="Proxima Nova"/>
              <a:sym typeface="Proxima Nova"/>
            </a:endParaRPr>
          </a:p>
        </p:txBody>
      </p:sp>
      <p:pic>
        <p:nvPicPr>
          <p:cNvPr id="265" name="Google Shape;265;p43"/>
          <p:cNvPicPr preferRelativeResize="0"/>
          <p:nvPr/>
        </p:nvPicPr>
        <p:blipFill>
          <a:blip r:embed="rId3">
            <a:alphaModFix/>
          </a:blip>
          <a:stretch>
            <a:fillRect/>
          </a:stretch>
        </p:blipFill>
        <p:spPr>
          <a:xfrm>
            <a:off x="844188" y="1010575"/>
            <a:ext cx="7455624" cy="4191700"/>
          </a:xfrm>
          <a:prstGeom prst="rect">
            <a:avLst/>
          </a:prstGeom>
          <a:noFill/>
          <a:ln>
            <a:noFill/>
          </a:ln>
        </p:spPr>
      </p:pic>
      <p:sp>
        <p:nvSpPr>
          <p:cNvPr id="266" name="Google Shape;266;p43"/>
          <p:cNvSpPr txBox="1"/>
          <p:nvPr/>
        </p:nvSpPr>
        <p:spPr>
          <a:xfrm>
            <a:off x="483300" y="5509400"/>
            <a:ext cx="817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Max reliability first (proposed approach) outperforms every other approach in terms of profit per request.</a:t>
            </a:r>
            <a:endParaRPr sz="2000">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idx="1" type="body"/>
          </p:nvPr>
        </p:nvSpPr>
        <p:spPr>
          <a:xfrm>
            <a:off x="311700" y="1217300"/>
            <a:ext cx="8520600" cy="4875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en-GB" sz="2000">
                <a:solidFill>
                  <a:srgbClr val="000000"/>
                </a:solidFill>
              </a:rPr>
              <a:t>We </a:t>
            </a:r>
            <a:r>
              <a:rPr lang="en-GB" sz="2000">
                <a:solidFill>
                  <a:srgbClr val="000000"/>
                </a:solidFill>
              </a:rPr>
              <a:t>critically</a:t>
            </a:r>
            <a:r>
              <a:rPr lang="en-GB" sz="2000">
                <a:solidFill>
                  <a:srgbClr val="000000"/>
                </a:solidFill>
              </a:rPr>
              <a:t> analysed the l</a:t>
            </a:r>
            <a:r>
              <a:rPr lang="en-GB" sz="2000">
                <a:solidFill>
                  <a:srgbClr val="000000"/>
                </a:solidFill>
              </a:rPr>
              <a:t>iterature survey to formulate the problem with </a:t>
            </a:r>
            <a:r>
              <a:rPr lang="en-GB" sz="2000">
                <a:solidFill>
                  <a:srgbClr val="000000"/>
                </a:solidFill>
              </a:rPr>
              <a:t>maximum</a:t>
            </a:r>
            <a:r>
              <a:rPr lang="en-GB" sz="2000">
                <a:solidFill>
                  <a:srgbClr val="000000"/>
                </a:solidFill>
              </a:rPr>
              <a:t> scope of improvement.</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Problem - </a:t>
            </a:r>
            <a:r>
              <a:rPr b="1" lang="en-GB" sz="2000">
                <a:solidFill>
                  <a:srgbClr val="000000"/>
                </a:solidFill>
              </a:rPr>
              <a:t>Profit Maximization in Reliability Aware and Deadline Guaranteed Cloud Storage Systems</a:t>
            </a:r>
            <a:r>
              <a:rPr lang="en-GB" sz="2000">
                <a:solidFill>
                  <a:srgbClr val="000000"/>
                </a:solidFill>
              </a:rPr>
              <a:t>.</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Proposed Approach - We analysed different approaches and proposed </a:t>
            </a:r>
            <a:r>
              <a:rPr b="1" lang="en-GB" sz="2000">
                <a:solidFill>
                  <a:srgbClr val="000000"/>
                </a:solidFill>
              </a:rPr>
              <a:t>Maximum Reliability First</a:t>
            </a:r>
            <a:r>
              <a:rPr lang="en-GB" sz="2000">
                <a:solidFill>
                  <a:srgbClr val="000000"/>
                </a:solidFill>
              </a:rPr>
              <a:t> approach for request allotment.</a:t>
            </a:r>
            <a:endParaRPr sz="2000">
              <a:solidFill>
                <a:srgbClr val="000000"/>
              </a:solidFill>
            </a:endParaRPr>
          </a:p>
          <a:p>
            <a:pPr indent="-355600" lvl="0" marL="457200" rtl="0" algn="l">
              <a:spcBef>
                <a:spcPts val="0"/>
              </a:spcBef>
              <a:spcAft>
                <a:spcPts val="0"/>
              </a:spcAft>
              <a:buClr>
                <a:srgbClr val="000000"/>
              </a:buClr>
              <a:buSzPts val="2000"/>
              <a:buChar char="●"/>
            </a:pPr>
            <a:r>
              <a:rPr b="1" lang="en-GB" sz="2000">
                <a:solidFill>
                  <a:srgbClr val="000000"/>
                </a:solidFill>
              </a:rPr>
              <a:t>Energy Efficient Solutions - </a:t>
            </a:r>
            <a:r>
              <a:rPr lang="en-GB" sz="2000">
                <a:solidFill>
                  <a:srgbClr val="000000"/>
                </a:solidFill>
              </a:rPr>
              <a:t>Workload consolidation and Server Pairing procedures improve the energy and cost efficiency.</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Experimental Evaluation - Our proposed approach outperformed the benchmark First Fit approach, </a:t>
            </a:r>
            <a:r>
              <a:rPr b="1" lang="en-GB" sz="2000">
                <a:solidFill>
                  <a:srgbClr val="000000"/>
                </a:solidFill>
              </a:rPr>
              <a:t>increasing profits by 6%</a:t>
            </a:r>
            <a:r>
              <a:rPr lang="en-GB" sz="2000">
                <a:solidFill>
                  <a:srgbClr val="000000"/>
                </a:solidFill>
              </a:rPr>
              <a:t> and increasing the success rate from 93.6% to 99.8%.</a:t>
            </a:r>
            <a:endParaRPr sz="2000">
              <a:solidFill>
                <a:srgbClr val="000000"/>
              </a:solidFill>
            </a:endParaRPr>
          </a:p>
        </p:txBody>
      </p:sp>
      <p:sp>
        <p:nvSpPr>
          <p:cNvPr id="272" name="Google Shape;272;p44"/>
          <p:cNvSpPr txBox="1"/>
          <p:nvPr>
            <p:ph type="title"/>
          </p:nvPr>
        </p:nvSpPr>
        <p:spPr>
          <a:xfrm>
            <a:off x="311700" y="274092"/>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Conclusion</a:t>
            </a:r>
            <a:endParaRPr>
              <a:solidFill>
                <a:srgbClr val="000000"/>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000000"/>
                </a:solidFill>
              </a:rPr>
              <a:t>Going forward we aim to :-</a:t>
            </a:r>
            <a:endParaRPr sz="2200">
              <a:solidFill>
                <a:srgbClr val="000000"/>
              </a:solidFill>
            </a:endParaRPr>
          </a:p>
          <a:p>
            <a:pPr indent="-368300" lvl="0" marL="457200" rtl="0" algn="l">
              <a:spcBef>
                <a:spcPts val="1200"/>
              </a:spcBef>
              <a:spcAft>
                <a:spcPts val="0"/>
              </a:spcAft>
              <a:buClr>
                <a:srgbClr val="000000"/>
              </a:buClr>
              <a:buSzPts val="2200"/>
              <a:buAutoNum type="arabicPeriod"/>
            </a:pPr>
            <a:r>
              <a:rPr lang="en-GB" sz="2200">
                <a:solidFill>
                  <a:srgbClr val="000000"/>
                </a:solidFill>
              </a:rPr>
              <a:t>Model our work for M/M/c queuing model.</a:t>
            </a:r>
            <a:endParaRPr sz="2200">
              <a:solidFill>
                <a:srgbClr val="000000"/>
              </a:solidFill>
            </a:endParaRPr>
          </a:p>
          <a:p>
            <a:pPr indent="-368300" lvl="0" marL="457200" rtl="0" algn="l">
              <a:spcBef>
                <a:spcPts val="0"/>
              </a:spcBef>
              <a:spcAft>
                <a:spcPts val="0"/>
              </a:spcAft>
              <a:buClr>
                <a:srgbClr val="000000"/>
              </a:buClr>
              <a:buSzPts val="2200"/>
              <a:buAutoNum type="arabicPeriod"/>
            </a:pPr>
            <a:r>
              <a:rPr lang="en-GB" sz="2200">
                <a:solidFill>
                  <a:srgbClr val="000000"/>
                </a:solidFill>
              </a:rPr>
              <a:t>Include dynamic cancellation of </a:t>
            </a:r>
            <a:r>
              <a:rPr lang="en-GB" sz="2200">
                <a:solidFill>
                  <a:srgbClr val="000000"/>
                </a:solidFill>
              </a:rPr>
              <a:t>requests</a:t>
            </a:r>
            <a:r>
              <a:rPr lang="en-GB" sz="2200">
                <a:solidFill>
                  <a:srgbClr val="000000"/>
                </a:solidFill>
              </a:rPr>
              <a:t> in the system model.</a:t>
            </a:r>
            <a:endParaRPr sz="2200">
              <a:solidFill>
                <a:srgbClr val="000000"/>
              </a:solidFill>
            </a:endParaRPr>
          </a:p>
        </p:txBody>
      </p:sp>
      <p:sp>
        <p:nvSpPr>
          <p:cNvPr id="278" name="Google Shape;278;p4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Future Work</a:t>
            </a:r>
            <a:endParaRPr>
              <a:solidFill>
                <a:srgbClr val="000000"/>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idx="1" type="body"/>
          </p:nvPr>
        </p:nvSpPr>
        <p:spPr>
          <a:xfrm>
            <a:off x="311700" y="1688433"/>
            <a:ext cx="8520600" cy="4403700"/>
          </a:xfrm>
          <a:prstGeom prst="rect">
            <a:avLst/>
          </a:prstGeom>
        </p:spPr>
        <p:txBody>
          <a:bodyPr anchorCtr="0" anchor="t" bIns="91425" lIns="91425" spcFirstLastPara="1" rIns="91425" wrap="square" tIns="91425">
            <a:normAutofit fontScale="55000" lnSpcReduction="20000"/>
          </a:bodyPr>
          <a:lstStyle/>
          <a:p>
            <a:pPr indent="-291465" lvl="0" marL="457200" rtl="0" algn="l">
              <a:spcBef>
                <a:spcPts val="0"/>
              </a:spcBef>
              <a:spcAft>
                <a:spcPts val="0"/>
              </a:spcAft>
              <a:buClr>
                <a:srgbClr val="000000"/>
              </a:buClr>
              <a:buSzPct val="100000"/>
              <a:buAutoNum type="arabicPeriod"/>
            </a:pPr>
            <a:r>
              <a:rPr lang="en-GB">
                <a:solidFill>
                  <a:srgbClr val="000000"/>
                </a:solidFill>
              </a:rPr>
              <a:t>G. Liu, H. Shen, H. Wang and L. Yu, ”Towards Deadline Guaranteed Cloud Storage Services,” in IEEE Transactions on Services Computing, vol. 14, no. 3, pp. 915-929, 1 May-June 2021, doi: 10.1109/TSC.2018.2824831.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C. Peng, M. Kim, Z. Zhang, and H. Lei, “Dynamo: Amazon’s highly available key-value store,” in Proc. ACM SIGOPS Symp. Operating Syst. Principles, 2007, pp. 205–220.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A. K. Singh, X. Cui, B. Cassell, B. Wong, and K. Daudjee, “MicroFuge: A middleware approach to providing performance isolation in cloud storage systems,” in Proc. IEEE Int. Conf. Distrib. Comput. Syst., 2014, pp. 503–513.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A. Cidon, S. Rumble, R. Stutsman, S. Katti, J. Ousterhout, and M. Rosenblum, “Copysets: Reducing the frequency of data loss in cloud storage,” in Proc. USENIX Conf. Annu. Tech. Conf., 2013, pp. 37–48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E. Thereska, A. Donnelly, and D. Narayanan, “Sierra: Practical power-proportionality for data center storage,” in Proc. 6th Conf. Comput. Syst., 2011, pp. 169–182.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A. J. Gonzalez, B. E. Helvik, P. Tiwari, D. M. Becker, and O. J. Wittner, “GEARSHIFT: Guaranteeing availability requirements in SLAs using hybrid fault tolerance,” in Proc. IEEE INFOCOM, 2015, pp. 1373–1381.</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G. L. Stavrinides and H. D. Karatza, ”An energy-efficient, QoSaware and cost-effective scheduling approach for real-time workflow applications in cloud computing systems utilizing DVFS and approximate computations,” Future Generation Computer Systems, vol. 96, pp. 216-226, Jul. 2019.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Tang, Xiaoyong Liu, Yi Zeng, Zeng Veeravalli, Bharadwaj. (2021). Service Cost Effective and Reliability Aware Job Scheduling Algorithm on Cloud Computing Systems. IEEE Transactions on Cloud Computing. PP. 1-1. 10.1109/TCC.2021.3137323.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P.K. Sahoo, C.K. Dehury, and B. Veeravalli, ”LVRM: On the Design of Efficient Link Based Virtual Resource Management Algorithm for Cloud Platforms,” IEEE Trans. Parallel Distributed Syst., vol. 29, no. 4, pp. 887-900, Apr. 2018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S. Long, W. Long, Z. Li, K. Li, Y. Xia, and Z. Tang, ”A Game-Based Approach for Cost-Aware Task Assignment With QoS Constraint in Collaborative Edge and Cloud Environments,” IEEE Trans. Parallel and Distributed Systems, vol. 32, no. 7, pp. 1629-1640, July 2021.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X. Zhu, J. Wang, H. Guo, D. Zhu, L. T. Yang, and L. Liu, ”Fault-Tolerant Scheduling for Real-Time Scientific Workflows with Elastic Resource Provisioning in Virtualized Clouds,” IEEE Trans. Parallel and Distributed Systems, vol. 27, no. 12, pp. 3501- 3517, Dec. 2016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X. Li, Y. Liu, R. Kang, and L. Xiao, ”Service reliability modeling and evaluation of active-active cloud data center based on the IT infrastructure,” Microelectronics Reliability, vol. 75, pp. 271-282, Aug. 2017. </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A. Dogan and F. Ozg¨ner, ”Matching and scheduling algorithms for minimizing execution time and failure probability of applications in heterogeneous computing,” IEEE Trans. Parallel and Distributed Systems, vol. 13, no. 3, pp. 308-323, Mar. 2002.</a:t>
            </a:r>
            <a:endParaRPr>
              <a:solidFill>
                <a:srgbClr val="000000"/>
              </a:solidFill>
            </a:endParaRPr>
          </a:p>
          <a:p>
            <a:pPr indent="-291465" lvl="0" marL="457200" rtl="0" algn="l">
              <a:spcBef>
                <a:spcPts val="0"/>
              </a:spcBef>
              <a:spcAft>
                <a:spcPts val="0"/>
              </a:spcAft>
              <a:buClr>
                <a:srgbClr val="000000"/>
              </a:buClr>
              <a:buSzPct val="100000"/>
              <a:buAutoNum type="arabicPeriod"/>
            </a:pPr>
            <a:r>
              <a:rPr lang="en-GB">
                <a:solidFill>
                  <a:srgbClr val="000000"/>
                </a:solidFill>
              </a:rPr>
              <a:t>X. Tang, K. Li, and G. Liao, ”An effective reliability-driven the technique of allocating tasks on heterogeneous cluster systems,” Cluster Computing, vol. 17, no. 4, pp. 1413- 1425, Dec. 2014.</a:t>
            </a:r>
            <a:endParaRPr>
              <a:solidFill>
                <a:srgbClr val="000000"/>
              </a:solidFill>
            </a:endParaRPr>
          </a:p>
        </p:txBody>
      </p:sp>
      <p:sp>
        <p:nvSpPr>
          <p:cNvPr id="284" name="Google Shape;284;p46"/>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References</a:t>
            </a:r>
            <a:endParaRPr>
              <a:solidFill>
                <a:srgbClr val="000000"/>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311700" y="2665500"/>
            <a:ext cx="8520600" cy="763500"/>
          </a:xfrm>
          <a:prstGeom prst="rect">
            <a:avLst/>
          </a:prstGeom>
        </p:spPr>
        <p:txBody>
          <a:bodyPr anchorCtr="0" anchor="t" bIns="91425" lIns="91425" spcFirstLastPara="1" rIns="91425" wrap="square" tIns="91425">
            <a:normAutofit/>
          </a:bodyPr>
          <a:lstStyle/>
          <a:p>
            <a:pPr indent="0" lvl="0" marL="3200400" rtl="0" algn="l">
              <a:spcBef>
                <a:spcPts val="0"/>
              </a:spcBef>
              <a:spcAft>
                <a:spcPts val="0"/>
              </a:spcAft>
              <a:buNone/>
            </a:pPr>
            <a:r>
              <a:rPr lang="en-GB">
                <a:solidFill>
                  <a:srgbClr val="000000"/>
                </a:solidFill>
                <a:latin typeface="Proxima Nova"/>
                <a:ea typeface="Proxima Nova"/>
                <a:cs typeface="Proxima Nova"/>
                <a:sym typeface="Proxima Nova"/>
              </a:rPr>
              <a:t>Thank You</a:t>
            </a:r>
            <a:endParaRPr>
              <a:solidFill>
                <a:srgbClr val="000000"/>
              </a:solidFill>
              <a:latin typeface="Proxima Nova"/>
              <a:ea typeface="Proxima Nova"/>
              <a:cs typeface="Proxima Nova"/>
              <a:sym typeface="Proxima Nova"/>
            </a:endParaRPr>
          </a:p>
        </p:txBody>
      </p:sp>
      <p:pic>
        <p:nvPicPr>
          <p:cNvPr descr="{&quot;mathml&quot;:&quot;&lt;math style=\&quot;font-family:stix;font-size:16px;\&quot; xmlns=\&quot;http://www.w3.org/1998/Math/MathML\&quot;&gt;&lt;mstyle mathsize=\&quot;16px\&quot;&gt;&lt;msub&gt;&lt;mi&gt;O&lt;/mi&gt;&lt;mrow&gt;&lt;msub&gt;&lt;mi&gt;s&lt;/mi&gt;&lt;mi&gt;i&lt;/mi&gt;&lt;/msub&gt;&lt;msub&gt;&lt;mi&gt;s&lt;/mi&gt;&lt;mi&gt;j&lt;/mi&gt;&lt;/msub&gt;&lt;/mrow&gt;&lt;/msub&gt;&lt;mo&gt;&amp;#xA0;&lt;/mo&gt;&lt;mo&gt;=&lt;/mo&gt;&lt;mfrac&gt;&lt;mfenced open=\&quot;|\&quot; close=\&quot;|\&quot;&gt;&lt;mrow&gt;&lt;msub&gt;&lt;mi&gt;a&lt;/mi&gt;&lt;msub&gt;&lt;mi&gt;s&lt;/mi&gt;&lt;mi&gt;i&lt;/mi&gt;&lt;/msub&gt;&lt;/msub&gt;&lt;mo&gt;&amp;#xA0;&lt;/mo&gt;&lt;mo&gt;-&lt;/mo&gt;&lt;mo&gt;&amp;#xA0;&lt;/mo&gt;&lt;msub&gt;&lt;mi&gt;a&lt;/mi&gt;&lt;msub&gt;&lt;mi&gt;s&lt;/mi&gt;&lt;mi&gt;j&lt;/mi&gt;&lt;/msub&gt;&lt;/msub&gt;&lt;/mrow&gt;&lt;/mfenced&gt;&lt;msub&gt;&lt;mi&gt;D&lt;/mi&gt;&lt;mrow&gt;&lt;msub&gt;&lt;mi&gt;s&lt;/mi&gt;&lt;mi&gt;i&lt;/mi&gt;&lt;/msub&gt;&lt;msub&gt;&lt;mi&gt;s&lt;/mi&gt;&lt;mi&gt;j&lt;/mi&gt;&lt;/msub&gt;&lt;/mrow&gt;&lt;/msub&gt;&lt;/mfrac&gt;&lt;mo&gt;&amp;#xA0;&lt;/mo&gt;&lt;/mstyle&gt;&lt;/math&gt;&quot;,&quot;truncated&quot;:false}" id="290" name="Google Shape;290;p47" title="O subscript s subscript i s subscript j end subscript space equals fraction numerator open vertical bar a subscript s subscript i end subscript space minus space a subscript s subscript j end subscript close vertical bar over denominator D subscript s subscript i s subscript j end subscript end fraction space"/>
          <p:cNvPicPr preferRelativeResize="0"/>
          <p:nvPr/>
        </p:nvPicPr>
        <p:blipFill rotWithShape="1">
          <a:blip r:embed="rId3">
            <a:alphaModFix/>
          </a:blip>
          <a:srcRect b="184329" l="0" r="0" t="-184330"/>
          <a:stretch/>
        </p:blipFill>
        <p:spPr>
          <a:xfrm>
            <a:off x="3684016" y="3046984"/>
            <a:ext cx="1775968" cy="7640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62975" y="20881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Introduction</a:t>
            </a:r>
            <a:endParaRPr>
              <a:solidFill>
                <a:srgbClr val="000000"/>
              </a:solidFill>
              <a:latin typeface="Proxima Nova"/>
              <a:ea typeface="Proxima Nova"/>
              <a:cs typeface="Proxima Nova"/>
              <a:sym typeface="Proxima Nova"/>
            </a:endParaRPr>
          </a:p>
        </p:txBody>
      </p:sp>
      <p:sp>
        <p:nvSpPr>
          <p:cNvPr id="86" name="Google Shape;86;p16"/>
          <p:cNvSpPr txBox="1"/>
          <p:nvPr>
            <p:ph idx="1" type="body"/>
          </p:nvPr>
        </p:nvSpPr>
        <p:spPr>
          <a:xfrm>
            <a:off x="311700" y="1152025"/>
            <a:ext cx="8520600" cy="5439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en-GB" sz="2200">
                <a:solidFill>
                  <a:srgbClr val="000000"/>
                </a:solidFill>
              </a:rPr>
              <a:t>S</a:t>
            </a:r>
            <a:r>
              <a:rPr lang="en-GB" sz="2200">
                <a:solidFill>
                  <a:srgbClr val="000000"/>
                </a:solidFill>
              </a:rPr>
              <a:t>urge in companies moving their </a:t>
            </a:r>
            <a:r>
              <a:rPr lang="en-GB" sz="2200">
                <a:solidFill>
                  <a:srgbClr val="000000"/>
                </a:solidFill>
              </a:rPr>
              <a:t>storage</a:t>
            </a:r>
            <a:r>
              <a:rPr lang="en-GB" sz="2200">
                <a:solidFill>
                  <a:srgbClr val="000000"/>
                </a:solidFill>
              </a:rPr>
              <a:t> to cloud data centers.</a:t>
            </a:r>
            <a:endParaRPr sz="2200">
              <a:solidFill>
                <a:srgbClr val="000000"/>
              </a:solidFill>
            </a:endParaRPr>
          </a:p>
          <a:p>
            <a:pPr indent="-368300" lvl="0" marL="457200" rtl="0" algn="l">
              <a:spcBef>
                <a:spcPts val="0"/>
              </a:spcBef>
              <a:spcAft>
                <a:spcPts val="0"/>
              </a:spcAft>
              <a:buClr>
                <a:srgbClr val="000000"/>
              </a:buClr>
              <a:buSzPts val="2200"/>
              <a:buChar char="●"/>
            </a:pPr>
            <a:r>
              <a:rPr lang="en-GB" sz="2200">
                <a:solidFill>
                  <a:srgbClr val="000000"/>
                </a:solidFill>
              </a:rPr>
              <a:t>P</a:t>
            </a:r>
            <a:r>
              <a:rPr lang="en-GB" sz="2200">
                <a:solidFill>
                  <a:srgbClr val="000000"/>
                </a:solidFill>
              </a:rPr>
              <a:t>roblems faced by the cloud data storage services are </a:t>
            </a:r>
            <a:endParaRPr sz="2200">
              <a:solidFill>
                <a:srgbClr val="000000"/>
              </a:solidFill>
            </a:endParaRPr>
          </a:p>
          <a:p>
            <a:pPr indent="-368300" lvl="1" marL="914400" rtl="0" algn="l">
              <a:spcBef>
                <a:spcPts val="0"/>
              </a:spcBef>
              <a:spcAft>
                <a:spcPts val="0"/>
              </a:spcAft>
              <a:buClr>
                <a:srgbClr val="000000"/>
              </a:buClr>
              <a:buSzPts val="2200"/>
              <a:buChar char="○"/>
            </a:pPr>
            <a:r>
              <a:rPr lang="en-GB" sz="2200">
                <a:solidFill>
                  <a:srgbClr val="000000"/>
                </a:solidFill>
              </a:rPr>
              <a:t>issue of </a:t>
            </a:r>
            <a:r>
              <a:rPr b="1" lang="en-GB" sz="2200">
                <a:solidFill>
                  <a:srgbClr val="000000"/>
                </a:solidFill>
              </a:rPr>
              <a:t>unpredictable performance</a:t>
            </a:r>
            <a:r>
              <a:rPr lang="en-GB" sz="2200">
                <a:solidFill>
                  <a:srgbClr val="000000"/>
                </a:solidFill>
              </a:rPr>
              <a:t> and </a:t>
            </a:r>
            <a:r>
              <a:rPr b="1" lang="en-GB" sz="2200">
                <a:solidFill>
                  <a:srgbClr val="000000"/>
                </a:solidFill>
              </a:rPr>
              <a:t>high data latency</a:t>
            </a:r>
            <a:r>
              <a:rPr lang="en-GB" sz="2200">
                <a:solidFill>
                  <a:srgbClr val="000000"/>
                </a:solidFill>
              </a:rPr>
              <a:t>.</a:t>
            </a:r>
            <a:endParaRPr sz="2200">
              <a:solidFill>
                <a:srgbClr val="000000"/>
              </a:solidFill>
            </a:endParaRPr>
          </a:p>
          <a:p>
            <a:pPr indent="-368300" lvl="0" marL="457200" rtl="0" algn="l">
              <a:spcBef>
                <a:spcPts val="0"/>
              </a:spcBef>
              <a:spcAft>
                <a:spcPts val="0"/>
              </a:spcAft>
              <a:buClr>
                <a:srgbClr val="000000"/>
              </a:buClr>
              <a:buSzPts val="2200"/>
              <a:buChar char="●"/>
            </a:pPr>
            <a:r>
              <a:rPr lang="en-GB" sz="2200">
                <a:solidFill>
                  <a:srgbClr val="000000"/>
                </a:solidFill>
              </a:rPr>
              <a:t>This is due to </a:t>
            </a:r>
            <a:r>
              <a:rPr b="1" lang="en-GB" sz="2200">
                <a:solidFill>
                  <a:srgbClr val="000000"/>
                </a:solidFill>
              </a:rPr>
              <a:t>server overload</a:t>
            </a:r>
            <a:r>
              <a:rPr lang="en-GB" sz="2200">
                <a:solidFill>
                  <a:srgbClr val="000000"/>
                </a:solidFill>
              </a:rPr>
              <a:t> caused by </a:t>
            </a:r>
            <a:endParaRPr sz="2200">
              <a:solidFill>
                <a:srgbClr val="000000"/>
              </a:solidFill>
            </a:endParaRPr>
          </a:p>
          <a:p>
            <a:pPr indent="-368300" lvl="1" marL="914400" rtl="0" algn="l">
              <a:spcBef>
                <a:spcPts val="0"/>
              </a:spcBef>
              <a:spcAft>
                <a:spcPts val="0"/>
              </a:spcAft>
              <a:buClr>
                <a:srgbClr val="000000"/>
              </a:buClr>
              <a:buSzPts val="2200"/>
              <a:buChar char="○"/>
            </a:pPr>
            <a:r>
              <a:rPr lang="en-GB" sz="2200">
                <a:solidFill>
                  <a:srgbClr val="000000"/>
                </a:solidFill>
              </a:rPr>
              <a:t>multiplexing of resources between tenants for higher utilization of servers and network infrastructure.</a:t>
            </a:r>
            <a:endParaRPr sz="2200">
              <a:solidFill>
                <a:srgbClr val="000000"/>
              </a:solidFill>
            </a:endParaRPr>
          </a:p>
          <a:p>
            <a:pPr indent="-368300" lvl="0" marL="457200" rtl="0" algn="l">
              <a:spcBef>
                <a:spcPts val="0"/>
              </a:spcBef>
              <a:spcAft>
                <a:spcPts val="0"/>
              </a:spcAft>
              <a:buClr>
                <a:srgbClr val="000000"/>
              </a:buClr>
              <a:buSzPts val="2200"/>
              <a:buChar char="●"/>
            </a:pPr>
            <a:r>
              <a:rPr b="1" lang="en-GB" sz="2200">
                <a:solidFill>
                  <a:srgbClr val="000000"/>
                </a:solidFill>
              </a:rPr>
              <a:t>Service Level Objective (SLO)</a:t>
            </a:r>
            <a:r>
              <a:rPr lang="en-GB" sz="2200">
                <a:solidFill>
                  <a:srgbClr val="000000"/>
                </a:solidFill>
              </a:rPr>
              <a:t> constrains the percentage of each tenant’s data access requests failing to meet its required deadline below a threshold.</a:t>
            </a:r>
            <a:endParaRPr sz="2200">
              <a:solidFill>
                <a:srgbClr val="000000"/>
              </a:solidFill>
            </a:endParaRPr>
          </a:p>
          <a:p>
            <a:pPr indent="-368300" lvl="0" marL="457200" rtl="0" algn="l">
              <a:spcBef>
                <a:spcPts val="0"/>
              </a:spcBef>
              <a:spcAft>
                <a:spcPts val="0"/>
              </a:spcAft>
              <a:buClr>
                <a:srgbClr val="000000"/>
              </a:buClr>
              <a:buSzPts val="2200"/>
              <a:buChar char="●"/>
            </a:pPr>
            <a:r>
              <a:rPr b="1" lang="en-GB" sz="2200">
                <a:solidFill>
                  <a:srgbClr val="000000"/>
                </a:solidFill>
              </a:rPr>
              <a:t>Aim -</a:t>
            </a:r>
            <a:r>
              <a:rPr b="1" lang="en-GB" sz="2200">
                <a:solidFill>
                  <a:srgbClr val="000000"/>
                </a:solidFill>
              </a:rPr>
              <a:t> </a:t>
            </a:r>
            <a:r>
              <a:rPr b="1" lang="en-GB" sz="2200">
                <a:solidFill>
                  <a:srgbClr val="000000"/>
                </a:solidFill>
              </a:rPr>
              <a:t>maximize the profit</a:t>
            </a:r>
            <a:r>
              <a:rPr lang="en-GB" sz="2200">
                <a:solidFill>
                  <a:srgbClr val="000000"/>
                </a:solidFill>
              </a:rPr>
              <a:t> earned by the cloud service provider while satisfying the SLO.</a:t>
            </a:r>
            <a:endParaRPr sz="2200">
              <a:solidFill>
                <a:srgbClr val="000000"/>
              </a:solidFill>
            </a:endParaRPr>
          </a:p>
          <a:p>
            <a:pPr indent="0" lvl="0" marL="0" rtl="0" algn="l">
              <a:spcBef>
                <a:spcPts val="1200"/>
              </a:spcBef>
              <a:spcAft>
                <a:spcPts val="1200"/>
              </a:spcAft>
              <a:buNone/>
            </a:pPr>
            <a:r>
              <a:t/>
            </a:r>
            <a:endParaRPr sz="2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285742"/>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Introduction</a:t>
            </a:r>
            <a:endParaRPr>
              <a:solidFill>
                <a:srgbClr val="000000"/>
              </a:solidFill>
              <a:latin typeface="Proxima Nova"/>
              <a:ea typeface="Proxima Nova"/>
              <a:cs typeface="Proxima Nova"/>
              <a:sym typeface="Proxima Nova"/>
            </a:endParaRPr>
          </a:p>
        </p:txBody>
      </p:sp>
      <p:sp>
        <p:nvSpPr>
          <p:cNvPr id="92" name="Google Shape;92;p17"/>
          <p:cNvSpPr txBox="1"/>
          <p:nvPr>
            <p:ph idx="1" type="body"/>
          </p:nvPr>
        </p:nvSpPr>
        <p:spPr>
          <a:xfrm>
            <a:off x="311700" y="1228950"/>
            <a:ext cx="4664100" cy="5185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Char char="●"/>
            </a:pPr>
            <a:r>
              <a:rPr lang="en-GB" sz="2100">
                <a:solidFill>
                  <a:srgbClr val="000000"/>
                </a:solidFill>
              </a:rPr>
              <a:t>The systems consists of </a:t>
            </a:r>
            <a:endParaRPr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N tenants each </a:t>
            </a:r>
            <a:endParaRPr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requesting a set of data partitions and</a:t>
            </a:r>
            <a:endParaRPr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different SLO </a:t>
            </a:r>
            <a:r>
              <a:rPr lang="en-GB" sz="2100">
                <a:solidFill>
                  <a:srgbClr val="000000"/>
                </a:solidFill>
              </a:rPr>
              <a:t>requirements.</a:t>
            </a:r>
            <a:endParaRPr sz="2100">
              <a:solidFill>
                <a:srgbClr val="000000"/>
              </a:solidFill>
            </a:endParaRPr>
          </a:p>
          <a:p>
            <a:pPr indent="-361950" lvl="0" marL="457200" rtl="0" algn="l">
              <a:spcBef>
                <a:spcPts val="0"/>
              </a:spcBef>
              <a:spcAft>
                <a:spcPts val="0"/>
              </a:spcAft>
              <a:buClr>
                <a:srgbClr val="000000"/>
              </a:buClr>
              <a:buSzPts val="2100"/>
              <a:buChar char="●"/>
            </a:pPr>
            <a:r>
              <a:rPr lang="en-GB" sz="2100">
                <a:solidFill>
                  <a:srgbClr val="000000"/>
                </a:solidFill>
              </a:rPr>
              <a:t>Cloud storage service provider has</a:t>
            </a:r>
            <a:endParaRPr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M servers each of which </a:t>
            </a:r>
            <a:endParaRPr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stores different set of data partitions and </a:t>
            </a:r>
            <a:endParaRPr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has a reliability associated with storage and network faults. </a:t>
            </a:r>
            <a:endParaRPr sz="2100">
              <a:solidFill>
                <a:srgbClr val="000000"/>
              </a:solidFill>
            </a:endParaRPr>
          </a:p>
        </p:txBody>
      </p:sp>
      <p:pic>
        <p:nvPicPr>
          <p:cNvPr id="93" name="Google Shape;93;p17"/>
          <p:cNvPicPr preferRelativeResize="0"/>
          <p:nvPr/>
        </p:nvPicPr>
        <p:blipFill>
          <a:blip r:embed="rId3">
            <a:alphaModFix/>
          </a:blip>
          <a:stretch>
            <a:fillRect/>
          </a:stretch>
        </p:blipFill>
        <p:spPr>
          <a:xfrm>
            <a:off x="4975800" y="2091111"/>
            <a:ext cx="4013675" cy="267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20881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System Model</a:t>
            </a:r>
            <a:endParaRPr>
              <a:solidFill>
                <a:srgbClr val="000000"/>
              </a:solidFill>
              <a:latin typeface="Proxima Nova"/>
              <a:ea typeface="Proxima Nova"/>
              <a:cs typeface="Proxima Nova"/>
              <a:sym typeface="Proxima Nova"/>
            </a:endParaRPr>
          </a:p>
        </p:txBody>
      </p:sp>
      <p:sp>
        <p:nvSpPr>
          <p:cNvPr id="99" name="Google Shape;99;p18"/>
          <p:cNvSpPr txBox="1"/>
          <p:nvPr>
            <p:ph idx="1" type="body"/>
          </p:nvPr>
        </p:nvSpPr>
        <p:spPr>
          <a:xfrm>
            <a:off x="311700" y="1152025"/>
            <a:ext cx="8520600" cy="5390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GB" sz="2400">
                <a:solidFill>
                  <a:srgbClr val="000000"/>
                </a:solidFill>
              </a:rPr>
              <a:t>Set of M </a:t>
            </a:r>
            <a:r>
              <a:rPr lang="en-GB" sz="2400">
                <a:solidFill>
                  <a:srgbClr val="000000"/>
                </a:solidFill>
              </a:rPr>
              <a:t>data servers {s</a:t>
            </a:r>
            <a:r>
              <a:rPr baseline="-25000" lang="en-GB" sz="2400">
                <a:solidFill>
                  <a:srgbClr val="000000"/>
                </a:solidFill>
              </a:rPr>
              <a:t>1</a:t>
            </a:r>
            <a:r>
              <a:rPr lang="en-GB" sz="2400">
                <a:solidFill>
                  <a:srgbClr val="000000"/>
                </a:solidFill>
              </a:rPr>
              <a:t>,s</a:t>
            </a:r>
            <a:r>
              <a:rPr baseline="-25000" lang="en-GB" sz="2400">
                <a:solidFill>
                  <a:srgbClr val="000000"/>
                </a:solidFill>
              </a:rPr>
              <a:t>2</a:t>
            </a:r>
            <a:r>
              <a:rPr lang="en-GB" sz="2400">
                <a:solidFill>
                  <a:srgbClr val="000000"/>
                </a:solidFill>
              </a:rPr>
              <a:t>… s</a:t>
            </a:r>
            <a:r>
              <a:rPr baseline="-25000" lang="en-GB" sz="2400">
                <a:solidFill>
                  <a:srgbClr val="000000"/>
                </a:solidFill>
              </a:rPr>
              <a:t>m</a:t>
            </a:r>
            <a:r>
              <a:rPr lang="en-GB" sz="2400">
                <a:solidFill>
                  <a:srgbClr val="000000"/>
                </a:solidFill>
              </a:rPr>
              <a:t>} </a:t>
            </a:r>
            <a:endParaRPr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d</a:t>
            </a:r>
            <a:r>
              <a:rPr lang="en-GB" sz="2400">
                <a:solidFill>
                  <a:srgbClr val="000000"/>
                </a:solidFill>
              </a:rPr>
              <a:t>ifferent storage (</a:t>
            </a:r>
            <a:r>
              <a:rPr i="1" lang="en-GB" sz="2400">
                <a:solidFill>
                  <a:srgbClr val="000000"/>
                </a:solidFill>
              </a:rPr>
              <a:t>c</a:t>
            </a:r>
            <a:r>
              <a:rPr baseline="-25000" i="1" lang="en-GB" sz="2400">
                <a:solidFill>
                  <a:srgbClr val="000000"/>
                </a:solidFill>
              </a:rPr>
              <a:t>j</a:t>
            </a:r>
            <a:r>
              <a:rPr lang="en-GB" sz="2400">
                <a:solidFill>
                  <a:srgbClr val="000000"/>
                </a:solidFill>
              </a:rPr>
              <a:t>) and service capacity (</a:t>
            </a:r>
            <a:r>
              <a:rPr lang="en-GB" sz="2400">
                <a:solidFill>
                  <a:srgbClr val="000000"/>
                </a:solidFill>
              </a:rPr>
              <a:t>𝜇</a:t>
            </a:r>
            <a:r>
              <a:rPr baseline="-25000" lang="en-GB" sz="2400">
                <a:solidFill>
                  <a:srgbClr val="000000"/>
                </a:solidFill>
              </a:rPr>
              <a:t>j</a:t>
            </a:r>
            <a:r>
              <a:rPr lang="en-GB" sz="2400">
                <a:solidFill>
                  <a:srgbClr val="000000"/>
                </a:solidFill>
              </a:rPr>
              <a:t>)</a:t>
            </a:r>
            <a:r>
              <a:rPr lang="en-GB" sz="2400">
                <a:solidFill>
                  <a:srgbClr val="000000"/>
                </a:solidFill>
              </a:rPr>
              <a:t>.</a:t>
            </a:r>
            <a:endParaRPr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different reliability and cost, re-evaluated timely. </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Set of N tenants {t</a:t>
            </a:r>
            <a:r>
              <a:rPr baseline="-25000" lang="en-GB" sz="2400">
                <a:solidFill>
                  <a:srgbClr val="000000"/>
                </a:solidFill>
              </a:rPr>
              <a:t>1</a:t>
            </a:r>
            <a:r>
              <a:rPr lang="en-GB" sz="2400">
                <a:solidFill>
                  <a:srgbClr val="000000"/>
                </a:solidFill>
              </a:rPr>
              <a:t>,t</a:t>
            </a:r>
            <a:r>
              <a:rPr baseline="-25000" lang="en-GB" sz="2400">
                <a:solidFill>
                  <a:srgbClr val="000000"/>
                </a:solidFill>
              </a:rPr>
              <a:t>2</a:t>
            </a:r>
            <a:r>
              <a:rPr lang="en-GB" sz="2400">
                <a:solidFill>
                  <a:srgbClr val="000000"/>
                </a:solidFill>
              </a:rPr>
              <a:t> … t</a:t>
            </a:r>
            <a:r>
              <a:rPr baseline="-25000" lang="en-GB" sz="2400">
                <a:solidFill>
                  <a:srgbClr val="000000"/>
                </a:solidFill>
              </a:rPr>
              <a:t>n</a:t>
            </a:r>
            <a:r>
              <a:rPr lang="en-GB" sz="2400">
                <a:solidFill>
                  <a:srgbClr val="000000"/>
                </a:solidFill>
              </a:rPr>
              <a:t> } </a:t>
            </a:r>
            <a:r>
              <a:rPr lang="en-GB" sz="2400">
                <a:solidFill>
                  <a:srgbClr val="000000"/>
                </a:solidFill>
              </a:rPr>
              <a:t>each with a </a:t>
            </a:r>
            <a:endParaRPr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R</a:t>
            </a:r>
            <a:r>
              <a:rPr lang="en-GB" sz="2400">
                <a:solidFill>
                  <a:srgbClr val="000000"/>
                </a:solidFill>
              </a:rPr>
              <a:t>eliability</a:t>
            </a:r>
            <a:r>
              <a:rPr lang="en-GB" sz="2400">
                <a:solidFill>
                  <a:srgbClr val="000000"/>
                </a:solidFill>
              </a:rPr>
              <a:t> </a:t>
            </a:r>
            <a:r>
              <a:rPr lang="en-GB" sz="2400">
                <a:solidFill>
                  <a:srgbClr val="000000"/>
                </a:solidFill>
              </a:rPr>
              <a:t>requirement</a:t>
            </a:r>
            <a:r>
              <a:rPr lang="en-GB" sz="2400">
                <a:solidFill>
                  <a:srgbClr val="000000"/>
                </a:solidFill>
              </a:rPr>
              <a:t> </a:t>
            </a:r>
            <a:r>
              <a:rPr i="1" lang="en-GB" sz="2400">
                <a:solidFill>
                  <a:srgbClr val="000000"/>
                </a:solidFill>
              </a:rPr>
              <a:t>Ɛ</a:t>
            </a:r>
            <a:r>
              <a:rPr baseline="-25000" i="1" lang="en-GB" sz="2400">
                <a:solidFill>
                  <a:srgbClr val="000000"/>
                </a:solidFill>
              </a:rPr>
              <a:t>k</a:t>
            </a:r>
            <a:r>
              <a:rPr lang="en-GB" sz="2400">
                <a:solidFill>
                  <a:srgbClr val="000000"/>
                </a:solidFill>
              </a:rPr>
              <a:t>.</a:t>
            </a:r>
            <a:endParaRPr sz="2400">
              <a:solidFill>
                <a:srgbClr val="000000"/>
              </a:solidFill>
            </a:endParaRPr>
          </a:p>
          <a:p>
            <a:pPr indent="-381000" lvl="1" marL="914400" rtl="0" algn="l">
              <a:spcBef>
                <a:spcPts val="0"/>
              </a:spcBef>
              <a:spcAft>
                <a:spcPts val="0"/>
              </a:spcAft>
              <a:buClr>
                <a:srgbClr val="000000"/>
              </a:buClr>
              <a:buSzPts val="2400"/>
              <a:buChar char="○"/>
            </a:pPr>
            <a:r>
              <a:rPr lang="en-GB" sz="2400">
                <a:solidFill>
                  <a:srgbClr val="000000"/>
                </a:solidFill>
              </a:rPr>
              <a:t>Deadline requirement </a:t>
            </a:r>
            <a:r>
              <a:rPr i="1" lang="en-GB" sz="2400">
                <a:solidFill>
                  <a:srgbClr val="000000"/>
                </a:solidFill>
              </a:rPr>
              <a:t>d</a:t>
            </a:r>
            <a:r>
              <a:rPr baseline="-25000" i="1" lang="en-GB" sz="2400">
                <a:solidFill>
                  <a:srgbClr val="000000"/>
                </a:solidFill>
              </a:rPr>
              <a:t>k</a:t>
            </a:r>
            <a:r>
              <a:rPr lang="en-GB" sz="2400">
                <a:solidFill>
                  <a:srgbClr val="000000"/>
                </a:solidFill>
              </a:rPr>
              <a:t>.</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Every request is characterized by its reliability and deadline requirements.</a:t>
            </a:r>
            <a:endParaRPr sz="2400">
              <a:solidFill>
                <a:srgbClr val="000000"/>
              </a:solidFill>
            </a:endParaRPr>
          </a:p>
          <a:p>
            <a:pPr indent="-381000" lvl="0" marL="457200" rtl="0" algn="l">
              <a:spcBef>
                <a:spcPts val="0"/>
              </a:spcBef>
              <a:spcAft>
                <a:spcPts val="0"/>
              </a:spcAft>
              <a:buClr>
                <a:srgbClr val="000000"/>
              </a:buClr>
              <a:buSzPts val="2400"/>
              <a:buChar char="●"/>
            </a:pPr>
            <a:r>
              <a:rPr lang="en-GB" sz="2400">
                <a:solidFill>
                  <a:srgbClr val="000000"/>
                </a:solidFill>
              </a:rPr>
              <a:t>A request can ask for multiple data partitions and can be scheduled on multiple servers.</a:t>
            </a:r>
            <a:endParaRPr sz="2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75775" y="324342"/>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Servers</a:t>
            </a:r>
            <a:endParaRPr>
              <a:solidFill>
                <a:srgbClr val="000000"/>
              </a:solidFill>
              <a:latin typeface="Proxima Nova"/>
              <a:ea typeface="Proxima Nova"/>
              <a:cs typeface="Proxima Nova"/>
              <a:sym typeface="Proxima Nova"/>
            </a:endParaRPr>
          </a:p>
        </p:txBody>
      </p:sp>
      <p:sp>
        <p:nvSpPr>
          <p:cNvPr id="105" name="Google Shape;105;p19"/>
          <p:cNvSpPr txBox="1"/>
          <p:nvPr>
            <p:ph idx="1" type="body"/>
          </p:nvPr>
        </p:nvSpPr>
        <p:spPr>
          <a:xfrm>
            <a:off x="311700" y="1267549"/>
            <a:ext cx="8520600" cy="53313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rgbClr val="000000"/>
              </a:buClr>
              <a:buSzPts val="2000"/>
              <a:buChar char="●"/>
            </a:pPr>
            <a:r>
              <a:rPr lang="en-GB" sz="2000">
                <a:solidFill>
                  <a:srgbClr val="000000"/>
                </a:solidFill>
              </a:rPr>
              <a:t>Each server has a network fault rate </a:t>
            </a:r>
            <a:r>
              <a:rPr b="1" lang="en-GB" sz="2000">
                <a:solidFill>
                  <a:srgbClr val="FF0000"/>
                </a:solidFill>
              </a:rPr>
              <a:t>(</a:t>
            </a:r>
            <a:r>
              <a:rPr b="1" i="1" lang="en-GB" sz="2000">
                <a:solidFill>
                  <a:srgbClr val="FF0000"/>
                </a:solidFill>
              </a:rPr>
              <a:t>f</a:t>
            </a:r>
            <a:r>
              <a:rPr b="1" baseline="-25000" i="1" lang="en-GB" sz="2000">
                <a:solidFill>
                  <a:srgbClr val="FF0000"/>
                </a:solidFill>
              </a:rPr>
              <a:t>j</a:t>
            </a:r>
            <a:r>
              <a:rPr b="1" baseline="30000" i="1" lang="en-GB" sz="2000">
                <a:solidFill>
                  <a:srgbClr val="FF0000"/>
                </a:solidFill>
              </a:rPr>
              <a:t>net</a:t>
            </a:r>
            <a:r>
              <a:rPr b="1" baseline="-25000" i="1" lang="en-GB" sz="2000">
                <a:solidFill>
                  <a:srgbClr val="FF0000"/>
                </a:solidFill>
              </a:rPr>
              <a:t> </a:t>
            </a:r>
            <a:r>
              <a:rPr b="1" baseline="-25000" lang="en-GB" sz="2000">
                <a:solidFill>
                  <a:srgbClr val="FF0000"/>
                </a:solidFill>
              </a:rPr>
              <a:t> </a:t>
            </a:r>
            <a:r>
              <a:rPr b="1" lang="en-GB" sz="2000">
                <a:solidFill>
                  <a:srgbClr val="FF0000"/>
                </a:solidFill>
              </a:rPr>
              <a:t>)</a:t>
            </a:r>
            <a:r>
              <a:rPr lang="en-GB" sz="2000">
                <a:solidFill>
                  <a:srgbClr val="000000"/>
                </a:solidFill>
              </a:rPr>
              <a:t> and storage fault rate </a:t>
            </a:r>
            <a:r>
              <a:rPr lang="en-GB" sz="2000">
                <a:solidFill>
                  <a:srgbClr val="000000"/>
                </a:solidFill>
              </a:rPr>
              <a:t> </a:t>
            </a:r>
            <a:r>
              <a:rPr b="1" lang="en-GB" sz="2000">
                <a:solidFill>
                  <a:srgbClr val="FF0000"/>
                </a:solidFill>
              </a:rPr>
              <a:t>(</a:t>
            </a:r>
            <a:r>
              <a:rPr b="1" i="1" lang="en-GB" sz="2000">
                <a:solidFill>
                  <a:srgbClr val="FF0000"/>
                </a:solidFill>
              </a:rPr>
              <a:t>f</a:t>
            </a:r>
            <a:r>
              <a:rPr b="1" baseline="-25000" i="1" lang="en-GB" sz="2000">
                <a:solidFill>
                  <a:srgbClr val="FF0000"/>
                </a:solidFill>
              </a:rPr>
              <a:t>j</a:t>
            </a:r>
            <a:r>
              <a:rPr b="1" baseline="30000" i="1" lang="en-GB" sz="2000">
                <a:solidFill>
                  <a:srgbClr val="FF0000"/>
                </a:solidFill>
              </a:rPr>
              <a:t>stor</a:t>
            </a:r>
            <a:r>
              <a:rPr b="1" baseline="-25000" lang="en-GB" sz="2000">
                <a:solidFill>
                  <a:srgbClr val="FF0000"/>
                </a:solidFill>
              </a:rPr>
              <a:t> </a:t>
            </a:r>
            <a:r>
              <a:rPr b="1" lang="en-GB" sz="2000">
                <a:solidFill>
                  <a:srgbClr val="FF0000"/>
                </a:solidFill>
              </a:rPr>
              <a:t>)</a:t>
            </a:r>
            <a:endParaRPr b="1" sz="2000">
              <a:solidFill>
                <a:srgbClr val="FF0000"/>
              </a:solidFill>
            </a:endParaRPr>
          </a:p>
          <a:p>
            <a:pPr indent="-355600" lvl="0" marL="457200" rtl="0" algn="l">
              <a:spcBef>
                <a:spcPts val="0"/>
              </a:spcBef>
              <a:spcAft>
                <a:spcPts val="0"/>
              </a:spcAft>
              <a:buClr>
                <a:srgbClr val="000000"/>
              </a:buClr>
              <a:buSzPts val="2000"/>
              <a:buChar char="●"/>
            </a:pPr>
            <a:r>
              <a:rPr lang="en-GB" sz="2000">
                <a:solidFill>
                  <a:srgbClr val="000000"/>
                </a:solidFill>
              </a:rPr>
              <a:t>Using these fault rates, the server </a:t>
            </a:r>
            <a:r>
              <a:rPr lang="en-GB" sz="2000">
                <a:solidFill>
                  <a:srgbClr val="000000"/>
                </a:solidFill>
              </a:rPr>
              <a:t>reliability</a:t>
            </a:r>
            <a:r>
              <a:rPr lang="en-GB" sz="2000">
                <a:solidFill>
                  <a:srgbClr val="000000"/>
                </a:solidFill>
              </a:rPr>
              <a:t> can be calculated as:-</a:t>
            </a:r>
            <a:endParaRPr sz="20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457200" rtl="0" algn="l">
              <a:spcBef>
                <a:spcPts val="1200"/>
              </a:spcBef>
              <a:spcAft>
                <a:spcPts val="0"/>
              </a:spcAft>
              <a:buNone/>
            </a:pPr>
            <a:r>
              <a:t/>
            </a:r>
            <a:endParaRPr sz="2000">
              <a:solidFill>
                <a:srgbClr val="000000"/>
              </a:solidFill>
            </a:endParaRPr>
          </a:p>
          <a:p>
            <a:pPr indent="-355600" lvl="0" marL="457200" rtl="0" algn="l">
              <a:spcBef>
                <a:spcPts val="1200"/>
              </a:spcBef>
              <a:spcAft>
                <a:spcPts val="0"/>
              </a:spcAft>
              <a:buClr>
                <a:srgbClr val="000000"/>
              </a:buClr>
              <a:buSzPts val="2000"/>
              <a:buChar char="●"/>
            </a:pPr>
            <a:r>
              <a:rPr lang="en-GB" sz="2000">
                <a:solidFill>
                  <a:srgbClr val="000000"/>
                </a:solidFill>
              </a:rPr>
              <a:t>Each server has a maintenance </a:t>
            </a:r>
            <a:r>
              <a:rPr lang="en-GB" sz="2000">
                <a:solidFill>
                  <a:srgbClr val="000000"/>
                </a:solidFill>
              </a:rPr>
              <a:t>cost per request </a:t>
            </a:r>
            <a:r>
              <a:rPr i="1" lang="en-GB" sz="2000">
                <a:solidFill>
                  <a:srgbClr val="000000"/>
                </a:solidFill>
              </a:rPr>
              <a:t>MC</a:t>
            </a:r>
            <a:r>
              <a:rPr baseline="-25000" i="1" lang="en-GB" sz="2000">
                <a:solidFill>
                  <a:srgbClr val="000000"/>
                </a:solidFill>
              </a:rPr>
              <a:t>j </a:t>
            </a:r>
            <a:r>
              <a:rPr lang="en-GB" sz="2000">
                <a:solidFill>
                  <a:srgbClr val="000000"/>
                </a:solidFill>
              </a:rPr>
              <a:t>and a service cost per unit size </a:t>
            </a:r>
            <a:r>
              <a:rPr i="1" lang="en-GB" sz="2000">
                <a:solidFill>
                  <a:srgbClr val="000000"/>
                </a:solidFill>
              </a:rPr>
              <a:t>SC</a:t>
            </a:r>
            <a:r>
              <a:rPr baseline="-25000" i="1" lang="en-GB" sz="2000">
                <a:solidFill>
                  <a:srgbClr val="000000"/>
                </a:solidFill>
              </a:rPr>
              <a:t>j</a:t>
            </a:r>
            <a:r>
              <a:rPr lang="en-GB" sz="2000">
                <a:solidFill>
                  <a:srgbClr val="000000"/>
                </a:solidFill>
              </a:rPr>
              <a:t>.</a:t>
            </a:r>
            <a:endParaRPr sz="2000">
              <a:solidFill>
                <a:srgbClr val="000000"/>
              </a:solidFill>
            </a:endParaRPr>
          </a:p>
          <a:p>
            <a:pPr indent="-355600" lvl="0" marL="457200" rtl="0" algn="l">
              <a:spcBef>
                <a:spcPts val="0"/>
              </a:spcBef>
              <a:spcAft>
                <a:spcPts val="0"/>
              </a:spcAft>
              <a:buClr>
                <a:srgbClr val="000000"/>
              </a:buClr>
              <a:buSzPts val="2000"/>
              <a:buChar char="●"/>
            </a:pPr>
            <a:r>
              <a:rPr lang="en-GB" sz="2000">
                <a:solidFill>
                  <a:srgbClr val="000000"/>
                </a:solidFill>
              </a:rPr>
              <a:t>Using the mathematical model in Liu et. al, we </a:t>
            </a:r>
            <a:r>
              <a:rPr lang="en-GB" sz="2000">
                <a:solidFill>
                  <a:srgbClr val="000000"/>
                </a:solidFill>
              </a:rPr>
              <a:t>calculated</a:t>
            </a:r>
            <a:r>
              <a:rPr lang="en-GB" sz="2000">
                <a:solidFill>
                  <a:srgbClr val="000000"/>
                </a:solidFill>
              </a:rPr>
              <a:t> the deadline-guaranteed request arrival rate for each server 𝜆</a:t>
            </a:r>
            <a:r>
              <a:rPr i="1" lang="en-GB" sz="2000">
                <a:solidFill>
                  <a:srgbClr val="000000"/>
                </a:solidFill>
              </a:rPr>
              <a:t>’</a:t>
            </a:r>
            <a:r>
              <a:rPr baseline="-25000" i="1" lang="en-GB" sz="2000">
                <a:solidFill>
                  <a:srgbClr val="000000"/>
                </a:solidFill>
              </a:rPr>
              <a:t>j</a:t>
            </a:r>
            <a:r>
              <a:rPr lang="en-GB" sz="2000">
                <a:solidFill>
                  <a:srgbClr val="000000"/>
                </a:solidFill>
              </a:rPr>
              <a:t>.</a:t>
            </a:r>
            <a:endParaRPr sz="2000">
              <a:solidFill>
                <a:srgbClr val="000000"/>
              </a:solidFill>
            </a:endParaRPr>
          </a:p>
          <a:p>
            <a:pPr indent="0" lvl="0" marL="457200" rtl="0" algn="l">
              <a:spcBef>
                <a:spcPts val="1200"/>
              </a:spcBef>
              <a:spcAft>
                <a:spcPts val="0"/>
              </a:spcAft>
              <a:buNone/>
            </a:pPr>
            <a:r>
              <a:t/>
            </a:r>
            <a:endParaRPr sz="2000">
              <a:solidFill>
                <a:srgbClr val="000000"/>
              </a:solidFill>
            </a:endParaRPr>
          </a:p>
          <a:p>
            <a:pPr indent="0" lvl="0" marL="457200" rtl="0" algn="l">
              <a:spcBef>
                <a:spcPts val="1200"/>
              </a:spcBef>
              <a:spcAft>
                <a:spcPts val="0"/>
              </a:spcAft>
              <a:buNone/>
            </a:pPr>
            <a:r>
              <a:t/>
            </a:r>
            <a:endParaRPr sz="2000">
              <a:solidFill>
                <a:srgbClr val="000000"/>
              </a:solidFill>
            </a:endParaRPr>
          </a:p>
          <a:p>
            <a:pPr indent="-355600" lvl="0" marL="457200" rtl="0" algn="l">
              <a:spcBef>
                <a:spcPts val="1200"/>
              </a:spcBef>
              <a:spcAft>
                <a:spcPts val="0"/>
              </a:spcAft>
              <a:buClr>
                <a:srgbClr val="000000"/>
              </a:buClr>
              <a:buSzPts val="2000"/>
              <a:buChar char="●"/>
            </a:pPr>
            <a:r>
              <a:rPr lang="en-GB" sz="2000">
                <a:solidFill>
                  <a:srgbClr val="000000"/>
                </a:solidFill>
              </a:rPr>
              <a:t>The value of 𝜆</a:t>
            </a:r>
            <a:r>
              <a:rPr i="1" lang="en-GB" sz="2000">
                <a:solidFill>
                  <a:srgbClr val="000000"/>
                </a:solidFill>
              </a:rPr>
              <a:t>’</a:t>
            </a:r>
            <a:r>
              <a:rPr lang="en-GB" sz="2000">
                <a:solidFill>
                  <a:srgbClr val="000000"/>
                </a:solidFill>
              </a:rPr>
              <a:t> depends on the tenants currently being served by the server and must be recalculated whenever the server serves a request from a new tenant.</a:t>
            </a:r>
            <a:endParaRPr sz="2000">
              <a:solidFill>
                <a:srgbClr val="000000"/>
              </a:solidFill>
            </a:endParaRPr>
          </a:p>
        </p:txBody>
      </p:sp>
      <p:pic>
        <p:nvPicPr>
          <p:cNvPr id="106" name="Google Shape;106;p19"/>
          <p:cNvPicPr preferRelativeResize="0"/>
          <p:nvPr/>
        </p:nvPicPr>
        <p:blipFill>
          <a:blip r:embed="rId3">
            <a:alphaModFix/>
          </a:blip>
          <a:stretch>
            <a:fillRect/>
          </a:stretch>
        </p:blipFill>
        <p:spPr>
          <a:xfrm>
            <a:off x="2993548" y="2347875"/>
            <a:ext cx="3156914" cy="838200"/>
          </a:xfrm>
          <a:prstGeom prst="rect">
            <a:avLst/>
          </a:prstGeom>
          <a:noFill/>
          <a:ln cap="flat" cmpd="sng" w="28575">
            <a:solidFill>
              <a:srgbClr val="FF0000"/>
            </a:solidFill>
            <a:prstDash val="solid"/>
            <a:round/>
            <a:headEnd len="sm" w="sm" type="none"/>
            <a:tailEnd len="sm" w="sm" type="none"/>
          </a:ln>
        </p:spPr>
      </p:pic>
      <p:pic>
        <p:nvPicPr>
          <p:cNvPr id="107" name="Google Shape;107;p19"/>
          <p:cNvPicPr preferRelativeResize="0"/>
          <p:nvPr/>
        </p:nvPicPr>
        <p:blipFill>
          <a:blip r:embed="rId4">
            <a:alphaModFix/>
          </a:blip>
          <a:stretch>
            <a:fillRect/>
          </a:stretch>
        </p:blipFill>
        <p:spPr>
          <a:xfrm>
            <a:off x="1264225" y="4559863"/>
            <a:ext cx="6743700" cy="752475"/>
          </a:xfrm>
          <a:prstGeom prst="rect">
            <a:avLst/>
          </a:prstGeom>
          <a:noFill/>
          <a:ln cap="flat" cmpd="sng" w="28575">
            <a:solidFill>
              <a:srgbClr val="FF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432175" y="272535"/>
            <a:ext cx="7641900" cy="54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3200">
                <a:solidFill>
                  <a:srgbClr val="000000"/>
                </a:solidFill>
                <a:latin typeface="Proxima Nova"/>
                <a:ea typeface="Proxima Nova"/>
                <a:cs typeface="Proxima Nova"/>
                <a:sym typeface="Proxima Nova"/>
              </a:rPr>
              <a:t>In-depth view of system model</a:t>
            </a:r>
            <a:endParaRPr b="1" sz="3200">
              <a:solidFill>
                <a:srgbClr val="000000"/>
              </a:solidFill>
              <a:latin typeface="Proxima Nova"/>
              <a:ea typeface="Proxima Nova"/>
              <a:cs typeface="Proxima Nova"/>
              <a:sym typeface="Proxima Nova"/>
            </a:endParaRPr>
          </a:p>
        </p:txBody>
      </p:sp>
      <p:pic>
        <p:nvPicPr>
          <p:cNvPr id="113" name="Google Shape;113;p20"/>
          <p:cNvPicPr preferRelativeResize="0"/>
          <p:nvPr/>
        </p:nvPicPr>
        <p:blipFill>
          <a:blip r:embed="rId3">
            <a:alphaModFix/>
          </a:blip>
          <a:stretch>
            <a:fillRect/>
          </a:stretch>
        </p:blipFill>
        <p:spPr>
          <a:xfrm>
            <a:off x="673275" y="821825"/>
            <a:ext cx="7815101" cy="564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221975" y="1088474"/>
            <a:ext cx="8520600" cy="4940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GB" sz="2400">
                <a:solidFill>
                  <a:srgbClr val="000000"/>
                </a:solidFill>
              </a:rPr>
              <a:t>Our aim is to :-</a:t>
            </a:r>
            <a:endParaRPr sz="2400">
              <a:solidFill>
                <a:srgbClr val="000000"/>
              </a:solidFill>
            </a:endParaRPr>
          </a:p>
          <a:p>
            <a:pPr indent="-361950" lvl="1" marL="914400" rtl="0" algn="l">
              <a:spcBef>
                <a:spcPts val="0"/>
              </a:spcBef>
              <a:spcAft>
                <a:spcPts val="0"/>
              </a:spcAft>
              <a:buClr>
                <a:srgbClr val="000000"/>
              </a:buClr>
              <a:buSzPts val="2100"/>
              <a:buChar char="○"/>
            </a:pPr>
            <a:r>
              <a:rPr b="1" lang="en-GB" sz="2100">
                <a:solidFill>
                  <a:srgbClr val="000000"/>
                </a:solidFill>
              </a:rPr>
              <a:t>Maximize the profit</a:t>
            </a:r>
            <a:r>
              <a:rPr lang="en-GB" sz="2100">
                <a:solidFill>
                  <a:srgbClr val="000000"/>
                </a:solidFill>
              </a:rPr>
              <a:t> earned by the cloud service provider.</a:t>
            </a:r>
            <a:endParaRPr sz="2100">
              <a:solidFill>
                <a:srgbClr val="000000"/>
              </a:solidFill>
            </a:endParaRPr>
          </a:p>
          <a:p>
            <a:pPr indent="-361950" lvl="1" marL="914400" rtl="0" algn="l">
              <a:spcBef>
                <a:spcPts val="0"/>
              </a:spcBef>
              <a:spcAft>
                <a:spcPts val="0"/>
              </a:spcAft>
              <a:buClr>
                <a:srgbClr val="000000"/>
              </a:buClr>
              <a:buSzPts val="2100"/>
              <a:buChar char="○"/>
            </a:pPr>
            <a:r>
              <a:rPr lang="en-GB" sz="2100">
                <a:solidFill>
                  <a:srgbClr val="000000"/>
                </a:solidFill>
              </a:rPr>
              <a:t>Satisfy the reliability and deadline requirement of all the incoming requests.</a:t>
            </a:r>
            <a:endParaRPr sz="2100">
              <a:solidFill>
                <a:srgbClr val="000000"/>
              </a:solidFill>
            </a:endParaRPr>
          </a:p>
          <a:p>
            <a:pPr indent="-368300" lvl="0" marL="457200" rtl="0" algn="l">
              <a:spcBef>
                <a:spcPts val="0"/>
              </a:spcBef>
              <a:spcAft>
                <a:spcPts val="0"/>
              </a:spcAft>
              <a:buClr>
                <a:srgbClr val="000000"/>
              </a:buClr>
              <a:buSzPts val="2200"/>
              <a:buChar char="●"/>
            </a:pPr>
            <a:r>
              <a:rPr lang="en-GB" sz="2200">
                <a:solidFill>
                  <a:srgbClr val="000000"/>
                </a:solidFill>
              </a:rPr>
              <a:t>The revenue generated by satisfying a request is formulated as:</a:t>
            </a:r>
            <a:endParaRPr sz="2200">
              <a:solidFill>
                <a:srgbClr val="000000"/>
              </a:solidFill>
            </a:endParaRPr>
          </a:p>
          <a:p>
            <a:pPr indent="0" lvl="0" marL="0" rtl="0" algn="l">
              <a:spcBef>
                <a:spcPts val="1200"/>
              </a:spcBef>
              <a:spcAft>
                <a:spcPts val="0"/>
              </a:spcAft>
              <a:buNone/>
            </a:pPr>
            <a:r>
              <a:t/>
            </a:r>
            <a:endParaRPr sz="2200">
              <a:solidFill>
                <a:srgbClr val="000000"/>
              </a:solidFill>
            </a:endParaRPr>
          </a:p>
          <a:p>
            <a:pPr indent="0" lvl="0" marL="0" rtl="0" algn="l">
              <a:spcBef>
                <a:spcPts val="1200"/>
              </a:spcBef>
              <a:spcAft>
                <a:spcPts val="0"/>
              </a:spcAft>
              <a:buNone/>
            </a:pPr>
            <a:r>
              <a:t/>
            </a:r>
            <a:endParaRPr sz="2200">
              <a:solidFill>
                <a:srgbClr val="000000"/>
              </a:solidFill>
            </a:endParaRPr>
          </a:p>
          <a:p>
            <a:pPr indent="-368300" lvl="0" marL="457200" rtl="0" algn="l">
              <a:spcBef>
                <a:spcPts val="1200"/>
              </a:spcBef>
              <a:spcAft>
                <a:spcPts val="0"/>
              </a:spcAft>
              <a:buClr>
                <a:srgbClr val="000000"/>
              </a:buClr>
              <a:buSzPts val="2200"/>
              <a:buChar char="●"/>
            </a:pPr>
            <a:r>
              <a:rPr lang="en-GB" sz="2200">
                <a:solidFill>
                  <a:srgbClr val="000000"/>
                </a:solidFill>
              </a:rPr>
              <a:t>The cost incurred by the front end server to execute the request:-</a:t>
            </a:r>
            <a:endParaRPr sz="2200">
              <a:solidFill>
                <a:srgbClr val="000000"/>
              </a:solidFill>
            </a:endParaRPr>
          </a:p>
          <a:p>
            <a:pPr indent="0" lvl="0" marL="0" rtl="0" algn="l">
              <a:spcBef>
                <a:spcPts val="1200"/>
              </a:spcBef>
              <a:spcAft>
                <a:spcPts val="0"/>
              </a:spcAft>
              <a:buNone/>
            </a:pPr>
            <a:r>
              <a:rPr lang="en-GB">
                <a:solidFill>
                  <a:srgbClr val="000000"/>
                </a:solidFill>
              </a:rPr>
              <a:t>								</a:t>
            </a:r>
            <a:endParaRPr sz="2200">
              <a:solidFill>
                <a:srgbClr val="000000"/>
              </a:solidFill>
            </a:endParaRPr>
          </a:p>
          <a:p>
            <a:pPr indent="0" lvl="0" marL="457200" rtl="0" algn="l">
              <a:spcBef>
                <a:spcPts val="1200"/>
              </a:spcBef>
              <a:spcAft>
                <a:spcPts val="1200"/>
              </a:spcAft>
              <a:buNone/>
            </a:pPr>
            <a:r>
              <a:t/>
            </a:r>
            <a:endParaRPr sz="2200">
              <a:solidFill>
                <a:srgbClr val="000000"/>
              </a:solidFill>
            </a:endParaRPr>
          </a:p>
        </p:txBody>
      </p:sp>
      <p:sp>
        <p:nvSpPr>
          <p:cNvPr id="119" name="Google Shape;119;p21"/>
          <p:cNvSpPr txBox="1"/>
          <p:nvPr>
            <p:ph type="title"/>
          </p:nvPr>
        </p:nvSpPr>
        <p:spPr>
          <a:xfrm>
            <a:off x="311700" y="208817"/>
            <a:ext cx="8520600" cy="9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latin typeface="Proxima Nova"/>
                <a:ea typeface="Proxima Nova"/>
                <a:cs typeface="Proxima Nova"/>
                <a:sym typeface="Proxima Nova"/>
              </a:rPr>
              <a:t>Problem Statement</a:t>
            </a:r>
            <a:endParaRPr>
              <a:solidFill>
                <a:srgbClr val="000000"/>
              </a:solidFill>
              <a:latin typeface="Proxima Nova"/>
              <a:ea typeface="Proxima Nova"/>
              <a:cs typeface="Proxima Nova"/>
              <a:sym typeface="Proxima Nova"/>
            </a:endParaRPr>
          </a:p>
        </p:txBody>
      </p:sp>
      <p:pic>
        <p:nvPicPr>
          <p:cNvPr id="120" name="Google Shape;120;p21"/>
          <p:cNvPicPr preferRelativeResize="0"/>
          <p:nvPr/>
        </p:nvPicPr>
        <p:blipFill>
          <a:blip r:embed="rId3">
            <a:alphaModFix/>
          </a:blip>
          <a:stretch>
            <a:fillRect/>
          </a:stretch>
        </p:blipFill>
        <p:spPr>
          <a:xfrm>
            <a:off x="2767104" y="5189176"/>
            <a:ext cx="3430297" cy="1105100"/>
          </a:xfrm>
          <a:prstGeom prst="rect">
            <a:avLst/>
          </a:prstGeom>
          <a:noFill/>
          <a:ln cap="flat" cmpd="sng" w="28575">
            <a:solidFill>
              <a:srgbClr val="FF0000"/>
            </a:solidFill>
            <a:prstDash val="solid"/>
            <a:round/>
            <a:headEnd len="sm" w="sm" type="none"/>
            <a:tailEnd len="sm" w="sm" type="none"/>
          </a:ln>
        </p:spPr>
      </p:pic>
      <p:pic>
        <p:nvPicPr>
          <p:cNvPr id="121" name="Google Shape;121;p21"/>
          <p:cNvPicPr preferRelativeResize="0"/>
          <p:nvPr/>
        </p:nvPicPr>
        <p:blipFill>
          <a:blip r:embed="rId4">
            <a:alphaModFix/>
          </a:blip>
          <a:stretch>
            <a:fillRect/>
          </a:stretch>
        </p:blipFill>
        <p:spPr>
          <a:xfrm>
            <a:off x="1989412" y="3174851"/>
            <a:ext cx="4985725" cy="1105100"/>
          </a:xfrm>
          <a:prstGeom prst="rect">
            <a:avLst/>
          </a:prstGeom>
          <a:noFill/>
          <a:ln cap="flat" cmpd="sng" w="28575">
            <a:solidFill>
              <a:srgbClr val="FF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