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Sept, 2023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B86A-447C-FE2F-3FD5-77935398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in terms of Label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2BF3E7-393C-6A4F-4AE5-747998133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9" y="2108200"/>
            <a:ext cx="3760788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8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EFE7-E7B3-4C74-CD63-C954FE0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6C2E-DED5-4EBC-C791-E993CD76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The information retrieval model needs to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provide the framework for the system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to work and define the many aspects of the retrieval procedure of the retrieval engines</a:t>
            </a:r>
          </a:p>
          <a:p>
            <a:endParaRPr lang="en-US" dirty="0">
              <a:solidFill>
                <a:srgbClr val="61738E"/>
              </a:solidFill>
              <a:latin typeface="__Source_Sans_Pro_fea366"/>
            </a:endParaRPr>
          </a:p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The IR model has to provide a system for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how the documents in the collection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and user’s queries are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transformed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.</a:t>
            </a:r>
          </a:p>
          <a:p>
            <a:endParaRPr lang="en-US" dirty="0">
              <a:solidFill>
                <a:srgbClr val="61738E"/>
              </a:solidFill>
              <a:latin typeface="__Source_Sans_Pro_fea366"/>
            </a:endParaRPr>
          </a:p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The classical IR systems are designed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based on mathematical concepts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and are the most widely used, simplest, and easy-to-implement systems for information retrieval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85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6973-6A93-9390-4B0F-5ED76DC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Retrieval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22DF-9EFA-78AC-6015-720317B6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The Boolean model in information retrieval is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based on the set theory and </a:t>
            </a:r>
            <a:r>
              <a:rPr lang="en-US" b="1" i="0" dirty="0" err="1">
                <a:solidFill>
                  <a:srgbClr val="61738E"/>
                </a:solidFill>
                <a:effectLst/>
                <a:latin typeface="__Source_Sans_Pro_fea366"/>
              </a:rPr>
              <a:t>boolean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 algebra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. We can pose any query in the form of a Boolean expression of terms where the terms are logically combined using the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Boolean operators AND, OR, and NOT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in the Boolean retrieval model.</a:t>
            </a:r>
          </a:p>
          <a:p>
            <a:b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</a:b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The queries are designed as </a:t>
            </a:r>
            <a:r>
              <a:rPr lang="en-US" b="0" i="0" dirty="0" err="1">
                <a:solidFill>
                  <a:srgbClr val="61738E"/>
                </a:solidFill>
                <a:effectLst/>
                <a:latin typeface="__Source_Sans_Pro_fea366"/>
              </a:rPr>
              <a:t>boolean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 expressions which have precise semantics and the retrieval strategy is based on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binary decision criterion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.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The Boolean model can also be explained well by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mapping the terms in the query with a set of documents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0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73B4-0A85-9FA0-7D73-10E23095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A7BA-77BC-4B86-1EA9-F28B1424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61738E"/>
                </a:solidFill>
                <a:effectLst/>
                <a:latin typeface="__Source_Sans_Pro_fea366"/>
              </a:rPr>
              <a:t>Indexing</a:t>
            </a:r>
          </a:p>
          <a:p>
            <a:r>
              <a:rPr lang="en-IN" b="1" i="0" dirty="0">
                <a:solidFill>
                  <a:srgbClr val="61738E"/>
                </a:solidFill>
                <a:effectLst/>
                <a:latin typeface="__Source_Sans_Pro_fea366"/>
              </a:rPr>
              <a:t>Term-Document Incidence matrix</a:t>
            </a:r>
          </a:p>
          <a:p>
            <a:r>
              <a:rPr lang="en-IN" b="1" i="0" dirty="0">
                <a:solidFill>
                  <a:srgbClr val="61738E"/>
                </a:solidFill>
                <a:effectLst/>
                <a:latin typeface="__Source_Sans_Pro_fea366"/>
              </a:rPr>
              <a:t>Stemming</a:t>
            </a:r>
            <a:endParaRPr lang="en-IN" b="1" dirty="0">
              <a:solidFill>
                <a:srgbClr val="61738E"/>
              </a:solidFill>
              <a:latin typeface="__Source_Sans_Pro_fea366"/>
            </a:endParaRPr>
          </a:p>
          <a:p>
            <a:r>
              <a:rPr lang="en-IN" b="1" dirty="0">
                <a:solidFill>
                  <a:srgbClr val="61738E"/>
                </a:solidFill>
                <a:latin typeface="__Source_Sans_Pro_fea366"/>
              </a:rPr>
              <a:t>D</a:t>
            </a:r>
            <a:r>
              <a:rPr lang="en-IN" b="1" i="0" dirty="0">
                <a:solidFill>
                  <a:srgbClr val="61738E"/>
                </a:solidFill>
                <a:effectLst/>
                <a:latin typeface="__Source_Sans_Pro_fea366"/>
              </a:rPr>
              <a:t>omain-specific dictionary</a:t>
            </a:r>
            <a:r>
              <a:rPr lang="en-IN" b="0" i="0" dirty="0">
                <a:solidFill>
                  <a:srgbClr val="61738E"/>
                </a:solidFill>
                <a:effectLst/>
                <a:latin typeface="__Source_Sans_Pro_fea366"/>
              </a:rPr>
              <a:t> </a:t>
            </a:r>
            <a:endParaRPr lang="en-IN" b="1" dirty="0">
              <a:solidFill>
                <a:srgbClr val="61738E"/>
              </a:solidFill>
              <a:latin typeface="__Source_Sans_Pro_fea366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05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852B-6FF7-9F80-FC20-7B70161C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IN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2B45-F365-CF81-8BCB-2D6C5C37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738E"/>
                </a:solidFill>
                <a:effectLst/>
                <a:latin typeface="__Source_Sans_Pro_fea366"/>
              </a:rPr>
              <a:t>computationally </a:t>
            </a:r>
            <a:r>
              <a:rPr lang="en-IN" b="1" i="0" dirty="0">
                <a:solidFill>
                  <a:srgbClr val="61738E"/>
                </a:solidFill>
                <a:effectLst/>
                <a:latin typeface="__Source_Sans_Pro_fea366"/>
              </a:rPr>
              <a:t>efficient</a:t>
            </a:r>
          </a:p>
          <a:p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great expressive power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and clarity</a:t>
            </a:r>
            <a:endParaRPr lang="en-IN" b="1" dirty="0">
              <a:solidFill>
                <a:srgbClr val="61738E"/>
              </a:solidFill>
              <a:latin typeface="__Source_Sans_Pro_fea366"/>
            </a:endParaRPr>
          </a:p>
          <a:p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difficult to construct effective Boolean queries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</a:t>
            </a:r>
            <a:endParaRPr lang="en-IN" b="1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users will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make errors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when they form a Boolean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26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1328-9F4B-BE38-7C7F-F478CAE7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Source_Sans_Pro_fea366"/>
              </a:rPr>
              <a:t>Vector Space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B998-859C-DE57-AE18-46929F17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The vector space model represents the documents and queries as vectors in a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multidimensional space whose dimensions are the terms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further used to build an index to represent the documents.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based on the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notion of similarity between the search document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and the representative query prepared by the user</a:t>
            </a:r>
            <a:endParaRPr lang="en-IN" b="0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endParaRPr lang="en-IN" dirty="0">
              <a:solidFill>
                <a:srgbClr val="61738E"/>
              </a:solidFill>
              <a:latin typeface="__Source_Sans_Pro_fea366"/>
            </a:endParaRPr>
          </a:p>
          <a:p>
            <a:r>
              <a:rPr lang="en-IN" dirty="0">
                <a:effectLst/>
              </a:rPr>
              <a:t>We can represent both documents and queries with vectors with a t-dimensional vector representation: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61738E"/>
                </a:solidFill>
                <a:effectLst/>
                <a:latin typeface="__Source_Sans_Pro_fea366"/>
              </a:rPr>
              <a:t>dj</a:t>
            </a:r>
            <a:r>
              <a:rPr lang="en-IN" b="0" i="0" dirty="0">
                <a:solidFill>
                  <a:srgbClr val="61738E"/>
                </a:solidFill>
                <a:effectLst/>
                <a:latin typeface="__Source_Sans_Pro_fea366"/>
              </a:rPr>
              <a:t> = (w1,j,w2,j,...,</a:t>
            </a:r>
            <a:r>
              <a:rPr lang="en-IN" b="0" i="0" dirty="0" err="1">
                <a:solidFill>
                  <a:srgbClr val="61738E"/>
                </a:solidFill>
                <a:effectLst/>
                <a:latin typeface="__Source_Sans_Pro_fea366"/>
              </a:rPr>
              <a:t>wt,j</a:t>
            </a:r>
            <a:r>
              <a:rPr lang="en-IN" b="0" i="0" dirty="0">
                <a:solidFill>
                  <a:srgbClr val="61738E"/>
                </a:solidFill>
                <a:effectLst/>
                <a:latin typeface="__Source_Sans_Pro_fea366"/>
              </a:rPr>
              <a:t>) for a document with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1738E"/>
                </a:solidFill>
                <a:effectLst/>
                <a:latin typeface="__Source_Sans_Pro_fea366"/>
              </a:rPr>
              <a:t>q = (w1,q,w2,q,...,</a:t>
            </a:r>
            <a:r>
              <a:rPr lang="en-IN" b="0" i="0" dirty="0" err="1">
                <a:solidFill>
                  <a:srgbClr val="61738E"/>
                </a:solidFill>
                <a:effectLst/>
                <a:latin typeface="__Source_Sans_Pro_fea366"/>
              </a:rPr>
              <a:t>wt,q</a:t>
            </a:r>
            <a:r>
              <a:rPr lang="en-IN" b="0" i="0" dirty="0">
                <a:solidFill>
                  <a:srgbClr val="61738E"/>
                </a:solidFill>
                <a:effectLst/>
                <a:latin typeface="__Source_Sans_Pro_fea366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86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1BA6-8AE8-1911-16E7-55953638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63B2-6DAE-08C7-A72A-81D9F2F6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Angle of deviation between query and document</a:t>
            </a:r>
          </a:p>
          <a:p>
            <a:r>
              <a:rPr lang="en-IN" b="1" i="0" dirty="0">
                <a:solidFill>
                  <a:srgbClr val="61738E"/>
                </a:solidFill>
                <a:effectLst/>
                <a:latin typeface="__Source_Sans_Pro_fea366"/>
              </a:rPr>
              <a:t>Cosine distance as similarity metric</a:t>
            </a:r>
            <a:endParaRPr lang="en-US" b="1" dirty="0">
              <a:solidFill>
                <a:srgbClr val="61738E"/>
              </a:solidFill>
              <a:latin typeface="__Source_Sans_Pro_fea366"/>
            </a:endParaRPr>
          </a:p>
          <a:p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Ranking the results using a similarity metric</a:t>
            </a:r>
          </a:p>
          <a:p>
            <a:r>
              <a:rPr lang="en-IN" b="1" i="0" dirty="0">
                <a:solidFill>
                  <a:srgbClr val="61738E"/>
                </a:solidFill>
                <a:effectLst/>
                <a:latin typeface="__Source_Sans_Pro_fea366"/>
              </a:rPr>
              <a:t>Lexical scanning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6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830D-BD58-3CA1-86B7-42322BE1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7E2D-13F9-DB3D-3D53-86DEBAEE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Long documents are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poorly represented</a:t>
            </a:r>
          </a:p>
          <a:p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precisely designed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to match document terms</a:t>
            </a:r>
            <a:endParaRPr lang="en-US" b="1" dirty="0">
              <a:solidFill>
                <a:srgbClr val="61738E"/>
              </a:solidFill>
              <a:latin typeface="__Source_Sans_Pro_fea366"/>
            </a:endParaRPr>
          </a:p>
          <a:p>
            <a:r>
              <a:rPr lang="en-IN" b="1" i="0" dirty="0">
                <a:solidFill>
                  <a:srgbClr val="61738E"/>
                </a:solidFill>
                <a:effectLst/>
                <a:latin typeface="__Source_Sans_Pro_fea366"/>
              </a:rPr>
              <a:t>false negative matches</a:t>
            </a:r>
            <a:endParaRPr lang="en-US" b="1" i="0" dirty="0">
              <a:solidFill>
                <a:srgbClr val="61738E"/>
              </a:solidFill>
              <a:effectLst/>
              <a:latin typeface="__Source_Sans_Pro_fea366"/>
            </a:endParaRPr>
          </a:p>
          <a:p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problematic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in case of </a:t>
            </a:r>
            <a:r>
              <a:rPr lang="en-US" b="1" i="0" dirty="0">
                <a:solidFill>
                  <a:srgbClr val="61738E"/>
                </a:solidFill>
                <a:effectLst/>
                <a:latin typeface="__Source_Sans_Pro_fea366"/>
              </a:rPr>
              <a:t>incremental updates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ea366"/>
              </a:rPr>
              <a:t> of the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82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A51A-BA92-38DD-4596-12DDE47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Study type prediction &amp;</a:t>
            </a:r>
            <a:br>
              <a:rPr lang="en-IN" dirty="0"/>
            </a:br>
            <a:r>
              <a:rPr lang="en-IN" dirty="0"/>
              <a:t>Intervention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781D-2AED-E233-EDE3-AD791784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Disease prediction was already done.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We needed to make predictions for study type and intervention fields as well, which has been done.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(Files in folder).</a:t>
            </a:r>
          </a:p>
        </p:txBody>
      </p:sp>
    </p:spTree>
    <p:extLst>
      <p:ext uri="{BB962C8B-B14F-4D97-AF65-F5344CB8AC3E}">
        <p14:creationId xmlns:p14="http://schemas.microsoft.com/office/powerpoint/2010/main" val="30073437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{7F5F92E3-D97B-44F5-9193-9250FCFE861C}tf56160789_win32</Template>
  <TotalTime>80</TotalTime>
  <Words>413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__Source_Sans_Pro_fea366</vt:lpstr>
      <vt:lpstr>Arial</vt:lpstr>
      <vt:lpstr>Bookman Old Style</vt:lpstr>
      <vt:lpstr>Calibri</vt:lpstr>
      <vt:lpstr>Franklin Gothic Book</vt:lpstr>
      <vt:lpstr>Custom</vt:lpstr>
      <vt:lpstr>Project Update</vt:lpstr>
      <vt:lpstr>Data Models</vt:lpstr>
      <vt:lpstr>Boolean Retrieval Model</vt:lpstr>
      <vt:lpstr>Key factors</vt:lpstr>
      <vt:lpstr>Pros and Cons</vt:lpstr>
      <vt:lpstr>Vector Space Model</vt:lpstr>
      <vt:lpstr>Imp terms</vt:lpstr>
      <vt:lpstr>Pros and Cons</vt:lpstr>
      <vt:lpstr>Study type prediction &amp; Intervention prediction</vt:lpstr>
      <vt:lpstr>Data Description in terms of Label Distribution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Kartikay Dhall</dc:creator>
  <cp:lastModifiedBy>Kartikay Dhall</cp:lastModifiedBy>
  <cp:revision>3</cp:revision>
  <dcterms:created xsi:type="dcterms:W3CDTF">2023-09-04T20:40:13Z</dcterms:created>
  <dcterms:modified xsi:type="dcterms:W3CDTF">2023-09-04T22:00:24Z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