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6538803de_0_4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6538803de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6538803de_0_4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6538803de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6538803de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6538803d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6538803de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6538803d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6538803de_0_5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6538803de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6538803d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6538803d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6538803de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6538803d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6538803de_0_5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6538803de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6538803d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6538803d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6538803de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d6538803d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6538803de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6538803de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6538803d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6538803d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6538803de_0_5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6538803de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6538803de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6538803de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6538803de_0_2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6538803d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6538803de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6538803d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6538803de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6538803de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6538803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6538803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6538803de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d6538803de_0_2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6538803de_0_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6538803d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6538803de_0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6538803de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6538803de_0_4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6538803d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6538803de_0_4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6538803de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6538803de_0_5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6538803de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6538803de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6538803de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6538803de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6538803de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6538803de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6538803d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1d0ccfe00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31d0ccfe00f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d0ccfe00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1d0ccfe0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d0ccfe00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d0ccfe0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1d0ccfe00f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1d0ccfe0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6538803de_0_5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6538803de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d6538803de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d6538803d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d6538803de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d6538803de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d6538803de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d6538803d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d6538803de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d6538803d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6538803de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6538803d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d6538803de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2d6538803de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6538803de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6538803de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d6538803d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d6538803d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d6538803de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d6538803de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6538803de_0_4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d6538803de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d6538803de_0_4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d6538803d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mailto:kartikaygupt@umass.edu" TargetMode="Externa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Kartikay_Gupta_602_Final</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File created on: 12/3/24 1:31:07 AM 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27500"/>
              <a:buFont typeface="Arial"/>
              <a:buNone/>
            </a:pPr>
            <a:r>
              <a:rPr lang="en-US" sz="4000"/>
              <a:t>Donation by state (map chart) Analysis</a:t>
            </a:r>
            <a:endParaRPr sz="4000"/>
          </a:p>
          <a:p>
            <a:pPr indent="0" lvl="0" marL="0" rtl="0" algn="l">
              <a:spcBef>
                <a:spcPts val="0"/>
              </a:spcBef>
              <a:spcAft>
                <a:spcPts val="0"/>
              </a:spcAft>
              <a:buClr>
                <a:schemeClr val="dk1"/>
              </a:buClr>
              <a:buSzPct val="27500"/>
              <a:buFont typeface="Arial"/>
              <a:buNone/>
            </a:pPr>
            <a:r>
              <a:t/>
            </a:r>
            <a:endParaRPr sz="4000"/>
          </a:p>
          <a:p>
            <a:pPr indent="0" lvl="0" marL="0" rtl="0" algn="l">
              <a:spcBef>
                <a:spcPts val="0"/>
              </a:spcBef>
              <a:spcAft>
                <a:spcPts val="0"/>
              </a:spcAft>
              <a:buNone/>
            </a:pPr>
            <a:r>
              <a:t/>
            </a:r>
            <a:endParaRPr/>
          </a:p>
        </p:txBody>
      </p:sp>
      <p:sp>
        <p:nvSpPr>
          <p:cNvPr id="141" name="Google Shape;141;p22"/>
          <p:cNvSpPr txBox="1"/>
          <p:nvPr>
            <p:ph idx="1" type="body"/>
          </p:nvPr>
        </p:nvSpPr>
        <p:spPr>
          <a:xfrm>
            <a:off x="838200" y="969275"/>
            <a:ext cx="10515600" cy="5207700"/>
          </a:xfrm>
          <a:prstGeom prst="rect">
            <a:avLst/>
          </a:prstGeom>
        </p:spPr>
        <p:txBody>
          <a:bodyPr anchorCtr="0" anchor="t" bIns="45700" lIns="91425" spcFirstLastPara="1" rIns="91425" wrap="square" tIns="45700">
            <a:normAutofit fontScale="92500" lnSpcReduction="20000"/>
          </a:bodyPr>
          <a:lstStyle/>
          <a:p>
            <a:pPr indent="0" lvl="0" marL="0" rtl="0" algn="l">
              <a:lnSpc>
                <a:spcPct val="115000"/>
              </a:lnSpc>
              <a:spcBef>
                <a:spcPts val="1200"/>
              </a:spcBef>
              <a:spcAft>
                <a:spcPts val="0"/>
              </a:spcAft>
              <a:buClr>
                <a:schemeClr val="dk1"/>
              </a:buClr>
              <a:buSzPct val="67266"/>
              <a:buFont typeface="Arial"/>
              <a:buNone/>
            </a:pPr>
            <a:r>
              <a:rPr b="1" lang="en-US" sz="1635">
                <a:latin typeface="Arial"/>
                <a:ea typeface="Arial"/>
                <a:cs typeface="Arial"/>
                <a:sym typeface="Arial"/>
              </a:rPr>
              <a:t>Recommendations for the Advisory Board:</a:t>
            </a:r>
            <a:endParaRPr b="1" sz="1635">
              <a:latin typeface="Arial"/>
              <a:ea typeface="Arial"/>
              <a:cs typeface="Arial"/>
              <a:sym typeface="Arial"/>
            </a:endParaRPr>
          </a:p>
          <a:p>
            <a:pPr indent="-324652" lvl="0" marL="457200" rtl="0" algn="l">
              <a:lnSpc>
                <a:spcPct val="115000"/>
              </a:lnSpc>
              <a:spcBef>
                <a:spcPts val="1200"/>
              </a:spcBef>
              <a:spcAft>
                <a:spcPts val="0"/>
              </a:spcAft>
              <a:buSzPct val="100000"/>
              <a:buAutoNum type="arabicPeriod"/>
            </a:pPr>
            <a:r>
              <a:rPr b="1" lang="en-US" sz="1635">
                <a:latin typeface="Arial"/>
                <a:ea typeface="Arial"/>
                <a:cs typeface="Arial"/>
                <a:sym typeface="Arial"/>
              </a:rPr>
              <a:t>Expand Fundraising Efforts in Top-Contributing States</a:t>
            </a:r>
            <a:r>
              <a:rPr lang="en-US" sz="1635">
                <a:latin typeface="Arial"/>
                <a:ea typeface="Arial"/>
                <a:cs typeface="Arial"/>
                <a:sym typeface="Arial"/>
              </a:rPr>
              <a:t>:</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Focus resources on states like </a:t>
            </a:r>
            <a:r>
              <a:rPr b="1" lang="en-US" sz="1635">
                <a:latin typeface="Arial"/>
                <a:ea typeface="Arial"/>
                <a:cs typeface="Arial"/>
                <a:sym typeface="Arial"/>
              </a:rPr>
              <a:t>Colorado, California, and Texas</a:t>
            </a:r>
            <a:r>
              <a:rPr lang="en-US" sz="1635">
                <a:latin typeface="Arial"/>
                <a:ea typeface="Arial"/>
                <a:cs typeface="Arial"/>
                <a:sym typeface="Arial"/>
              </a:rPr>
              <a:t>, where donation rates are consistently high.</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Build on existing alumni networks and prioritize outreach in these areas.</a:t>
            </a:r>
            <a:endParaRPr sz="1635">
              <a:latin typeface="Arial"/>
              <a:ea typeface="Arial"/>
              <a:cs typeface="Arial"/>
              <a:sym typeface="Arial"/>
            </a:endParaRPr>
          </a:p>
          <a:p>
            <a:pPr indent="-324652" lvl="0" marL="457200" rtl="0" algn="l">
              <a:lnSpc>
                <a:spcPct val="115000"/>
              </a:lnSpc>
              <a:spcBef>
                <a:spcPts val="0"/>
              </a:spcBef>
              <a:spcAft>
                <a:spcPts val="0"/>
              </a:spcAft>
              <a:buSzPct val="100000"/>
              <a:buAutoNum type="arabicPeriod"/>
            </a:pPr>
            <a:r>
              <a:rPr b="1" lang="en-US" sz="1635">
                <a:latin typeface="Arial"/>
                <a:ea typeface="Arial"/>
                <a:cs typeface="Arial"/>
                <a:sym typeface="Arial"/>
              </a:rPr>
              <a:t>Investigate Low-Contribution Regions</a:t>
            </a:r>
            <a:r>
              <a:rPr lang="en-US" sz="1635">
                <a:latin typeface="Arial"/>
                <a:ea typeface="Arial"/>
                <a:cs typeface="Arial"/>
                <a:sym typeface="Arial"/>
              </a:rPr>
              <a:t>:</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Conduct surveys or focus groups in states like </a:t>
            </a:r>
            <a:r>
              <a:rPr b="1" lang="en-US" sz="1635">
                <a:latin typeface="Arial"/>
                <a:ea typeface="Arial"/>
                <a:cs typeface="Arial"/>
                <a:sym typeface="Arial"/>
              </a:rPr>
              <a:t>Montana and Wyoming</a:t>
            </a:r>
            <a:r>
              <a:rPr lang="en-US" sz="1635">
                <a:latin typeface="Arial"/>
                <a:ea typeface="Arial"/>
                <a:cs typeface="Arial"/>
                <a:sym typeface="Arial"/>
              </a:rPr>
              <a:t> to identify barriers to giving.</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Develop strategies (e.g., virtual engagement events or targeted campaigns) to improve contributions from these regions.</a:t>
            </a:r>
            <a:endParaRPr sz="1635">
              <a:latin typeface="Arial"/>
              <a:ea typeface="Arial"/>
              <a:cs typeface="Arial"/>
              <a:sym typeface="Arial"/>
            </a:endParaRPr>
          </a:p>
          <a:p>
            <a:pPr indent="-324652" lvl="0" marL="457200" rtl="0" algn="l">
              <a:lnSpc>
                <a:spcPct val="115000"/>
              </a:lnSpc>
              <a:spcBef>
                <a:spcPts val="0"/>
              </a:spcBef>
              <a:spcAft>
                <a:spcPts val="0"/>
              </a:spcAft>
              <a:buSzPct val="100000"/>
              <a:buAutoNum type="arabicPeriod"/>
            </a:pPr>
            <a:r>
              <a:rPr b="1" lang="en-US" sz="1635">
                <a:latin typeface="Arial"/>
                <a:ea typeface="Arial"/>
                <a:cs typeface="Arial"/>
                <a:sym typeface="Arial"/>
              </a:rPr>
              <a:t>Leverage Regional Success Stories</a:t>
            </a:r>
            <a:r>
              <a:rPr lang="en-US" sz="1635">
                <a:latin typeface="Arial"/>
                <a:ea typeface="Arial"/>
                <a:cs typeface="Arial"/>
                <a:sym typeface="Arial"/>
              </a:rPr>
              <a:t>:</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Highlight successful fundraising campaigns or alumni impact stories from states like </a:t>
            </a:r>
            <a:r>
              <a:rPr b="1" lang="en-US" sz="1635">
                <a:latin typeface="Arial"/>
                <a:ea typeface="Arial"/>
                <a:cs typeface="Arial"/>
                <a:sym typeface="Arial"/>
              </a:rPr>
              <a:t>Colorado</a:t>
            </a:r>
            <a:r>
              <a:rPr lang="en-US" sz="1635">
                <a:latin typeface="Arial"/>
                <a:ea typeface="Arial"/>
                <a:cs typeface="Arial"/>
                <a:sym typeface="Arial"/>
              </a:rPr>
              <a:t> to inspire contributions in lower-performing states.</a:t>
            </a:r>
            <a:endParaRPr sz="1635">
              <a:latin typeface="Arial"/>
              <a:ea typeface="Arial"/>
              <a:cs typeface="Arial"/>
              <a:sym typeface="Arial"/>
            </a:endParaRPr>
          </a:p>
          <a:p>
            <a:pPr indent="-324652" lvl="0" marL="457200" rtl="0" algn="l">
              <a:lnSpc>
                <a:spcPct val="115000"/>
              </a:lnSpc>
              <a:spcBef>
                <a:spcPts val="0"/>
              </a:spcBef>
              <a:spcAft>
                <a:spcPts val="0"/>
              </a:spcAft>
              <a:buSzPct val="100000"/>
              <a:buAutoNum type="arabicPeriod"/>
            </a:pPr>
            <a:r>
              <a:rPr b="1" lang="en-US" sz="1635">
                <a:latin typeface="Arial"/>
                <a:ea typeface="Arial"/>
                <a:cs typeface="Arial"/>
                <a:sym typeface="Arial"/>
              </a:rPr>
              <a:t>Analyze Donor Profiles by Region</a:t>
            </a:r>
            <a:r>
              <a:rPr lang="en-US" sz="1635">
                <a:latin typeface="Arial"/>
                <a:ea typeface="Arial"/>
                <a:cs typeface="Arial"/>
                <a:sym typeface="Arial"/>
              </a:rPr>
              <a:t>:</a:t>
            </a:r>
            <a:endParaRPr sz="1635">
              <a:latin typeface="Arial"/>
              <a:ea typeface="Arial"/>
              <a:cs typeface="Arial"/>
              <a:sym typeface="Arial"/>
            </a:endParaRPr>
          </a:p>
          <a:p>
            <a:pPr indent="-324652" lvl="1" marL="914400" rtl="0" algn="l">
              <a:lnSpc>
                <a:spcPct val="115000"/>
              </a:lnSpc>
              <a:spcBef>
                <a:spcPts val="0"/>
              </a:spcBef>
              <a:spcAft>
                <a:spcPts val="0"/>
              </a:spcAft>
              <a:buSzPct val="100000"/>
              <a:buChar char="○"/>
            </a:pPr>
            <a:r>
              <a:rPr lang="en-US" sz="1635">
                <a:latin typeface="Arial"/>
                <a:ea typeface="Arial"/>
                <a:cs typeface="Arial"/>
                <a:sym typeface="Arial"/>
              </a:rPr>
              <a:t>Assess whether donor demographics or preferences differ significantly by state to tailor marketing and engagement strategies accordingly.</a:t>
            </a:r>
            <a:endParaRPr sz="1635">
              <a:latin typeface="Arial"/>
              <a:ea typeface="Arial"/>
              <a:cs typeface="Arial"/>
              <a:sym typeface="Arial"/>
            </a:endParaRPr>
          </a:p>
          <a:p>
            <a:pPr indent="0" lvl="0" marL="0" rtl="0" algn="l">
              <a:lnSpc>
                <a:spcPct val="115000"/>
              </a:lnSpc>
              <a:spcBef>
                <a:spcPts val="1200"/>
              </a:spcBef>
              <a:spcAft>
                <a:spcPts val="0"/>
              </a:spcAft>
              <a:buNone/>
            </a:pPr>
            <a:r>
              <a:rPr b="1" lang="en-US" sz="1635">
                <a:latin typeface="Arial"/>
                <a:ea typeface="Arial"/>
                <a:cs typeface="Arial"/>
                <a:sym typeface="Arial"/>
              </a:rPr>
              <a:t>Data-Driven Actions:</a:t>
            </a:r>
            <a:endParaRPr b="1" sz="1635">
              <a:latin typeface="Arial"/>
              <a:ea typeface="Arial"/>
              <a:cs typeface="Arial"/>
              <a:sym typeface="Arial"/>
            </a:endParaRPr>
          </a:p>
          <a:p>
            <a:pPr indent="-324652" lvl="0" marL="457200" rtl="0" algn="l">
              <a:lnSpc>
                <a:spcPct val="115000"/>
              </a:lnSpc>
              <a:spcBef>
                <a:spcPts val="1200"/>
              </a:spcBef>
              <a:spcAft>
                <a:spcPts val="0"/>
              </a:spcAft>
              <a:buSzPct val="100000"/>
              <a:buChar char="●"/>
            </a:pPr>
            <a:r>
              <a:rPr lang="en-US" sz="1635">
                <a:latin typeface="Arial"/>
                <a:ea typeface="Arial"/>
                <a:cs typeface="Arial"/>
                <a:sym typeface="Arial"/>
              </a:rPr>
              <a:t>Use geographic and demographic segmentation to design state-specific donation campaigns.</a:t>
            </a:r>
            <a:endParaRPr sz="1635">
              <a:latin typeface="Arial"/>
              <a:ea typeface="Arial"/>
              <a:cs typeface="Arial"/>
              <a:sym typeface="Arial"/>
            </a:endParaRPr>
          </a:p>
          <a:p>
            <a:pPr indent="-324652" lvl="0" marL="457200" rtl="0" algn="l">
              <a:lnSpc>
                <a:spcPct val="115000"/>
              </a:lnSpc>
              <a:spcBef>
                <a:spcPts val="0"/>
              </a:spcBef>
              <a:spcAft>
                <a:spcPts val="0"/>
              </a:spcAft>
              <a:buSzPct val="100000"/>
              <a:buChar char="●"/>
            </a:pPr>
            <a:r>
              <a:rPr lang="en-US" sz="1635">
                <a:latin typeface="Arial"/>
                <a:ea typeface="Arial"/>
                <a:cs typeface="Arial"/>
                <a:sym typeface="Arial"/>
              </a:rPr>
              <a:t>Partner with local institutions or organizations in low-contributing states to increase visibility and build trust.</a:t>
            </a:r>
            <a:endParaRPr sz="1635">
              <a:latin typeface="Arial"/>
              <a:ea typeface="Arial"/>
              <a:cs typeface="Arial"/>
              <a:sym typeface="Arial"/>
            </a:endParaRPr>
          </a:p>
          <a:p>
            <a:pPr indent="-324652" lvl="0" marL="457200" rtl="0" algn="l">
              <a:lnSpc>
                <a:spcPct val="115000"/>
              </a:lnSpc>
              <a:spcBef>
                <a:spcPts val="0"/>
              </a:spcBef>
              <a:spcAft>
                <a:spcPts val="0"/>
              </a:spcAft>
              <a:buSzPct val="100000"/>
              <a:buChar char="●"/>
            </a:pPr>
            <a:r>
              <a:rPr lang="en-US" sz="1635">
                <a:latin typeface="Arial"/>
                <a:ea typeface="Arial"/>
                <a:cs typeface="Arial"/>
                <a:sym typeface="Arial"/>
              </a:rPr>
              <a:t>Optimize resource allocation by prioritizing high-performing states while experimenting with growth strategies in underperforming regions.</a:t>
            </a:r>
            <a:endParaRPr sz="1635">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Q2(</a:t>
            </a:r>
            <a:r>
              <a:rPr lang="en-US" sz="4000">
                <a:latin typeface="Arial"/>
                <a:ea typeface="Arial"/>
                <a:cs typeface="Arial"/>
                <a:sym typeface="Arial"/>
              </a:rPr>
              <a:t>The distribution of donations by the type of colleges) BEGINS FROM NEXT SLIDE</a:t>
            </a: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Distribution of Donations by College Type" id="151" name="Google Shape;151;p24"/>
          <p:cNvPicPr preferRelativeResize="0"/>
          <p:nvPr/>
        </p:nvPicPr>
        <p:blipFill rotWithShape="1">
          <a:blip r:embed="rId3">
            <a:alphaModFix/>
          </a:blip>
          <a:srcRect b="0" l="0" r="0" t="0"/>
          <a:stretch/>
        </p:blipFill>
        <p:spPr>
          <a:xfrm>
            <a:off x="819150" y="1524000"/>
            <a:ext cx="10553700" cy="3810000"/>
          </a:xfrm>
          <a:prstGeom prst="rect">
            <a:avLst/>
          </a:prstGeom>
          <a:noFill/>
          <a:ln>
            <a:noFill/>
          </a:ln>
        </p:spPr>
      </p:pic>
      <p:sp>
        <p:nvSpPr>
          <p:cNvPr id="152" name="Google Shape;152;p24"/>
          <p:cNvSpPr txBox="1"/>
          <p:nvPr/>
        </p:nvSpPr>
        <p:spPr>
          <a:xfrm>
            <a:off x="166425" y="639375"/>
            <a:ext cx="12101400" cy="503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2300">
                <a:solidFill>
                  <a:schemeClr val="dk1"/>
                </a:solidFill>
                <a:latin typeface="Calibri"/>
                <a:ea typeface="Calibri"/>
                <a:cs typeface="Calibri"/>
                <a:sym typeface="Calibri"/>
              </a:rPr>
              <a:t>Distribution of Donations by College Type (horizontal bar graph)</a:t>
            </a:r>
            <a:endParaRPr sz="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990"/>
              <a:buFont typeface="Arial"/>
              <a:buNone/>
            </a:pPr>
            <a:r>
              <a:rPr lang="en-US" sz="5300"/>
              <a:t>Distribution of Donations by College Type (horizontal bar graph)</a:t>
            </a:r>
            <a:endParaRPr sz="5300"/>
          </a:p>
        </p:txBody>
      </p:sp>
      <p:sp>
        <p:nvSpPr>
          <p:cNvPr id="158" name="Google Shape;158;p25"/>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Chart Overview:</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This bar chart represents the total donation amounts received by different colleges, showcasing the financial support distribution across various types of colleges. The chart includes a gradient color scale to emphasize differences in donation amounts.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Filters Applied:</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b="1" lang="en-US" sz="1300">
                <a:latin typeface="Arial"/>
                <a:ea typeface="Arial"/>
                <a:cs typeface="Arial"/>
                <a:sym typeface="Arial"/>
              </a:rPr>
              <a:t>Gift Allocation:</a:t>
            </a:r>
            <a:r>
              <a:rPr lang="en-US" sz="1300">
                <a:latin typeface="Arial"/>
                <a:ea typeface="Arial"/>
                <a:cs typeface="Arial"/>
                <a:sym typeface="Arial"/>
              </a:rPr>
              <a:t> Limited to Campus Resources, Endowment, and Scholarships to focus on impactful allocations.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Key Insights: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lang="en-US" sz="1300">
                <a:latin typeface="Arial"/>
                <a:ea typeface="Arial"/>
                <a:cs typeface="Arial"/>
                <a:sym typeface="Arial"/>
              </a:rPr>
              <a:t>The </a:t>
            </a:r>
            <a:r>
              <a:rPr b="1" lang="en-US" sz="1300">
                <a:latin typeface="Arial"/>
                <a:ea typeface="Arial"/>
                <a:cs typeface="Arial"/>
                <a:sym typeface="Arial"/>
              </a:rPr>
              <a:t>College of Natural Science</a:t>
            </a:r>
            <a:r>
              <a:rPr lang="en-US" sz="1300">
                <a:latin typeface="Arial"/>
                <a:ea typeface="Arial"/>
                <a:cs typeface="Arial"/>
                <a:sym typeface="Arial"/>
              </a:rPr>
              <a:t> leads with approximately </a:t>
            </a:r>
            <a:r>
              <a:rPr b="1" lang="en-US" sz="1300">
                <a:latin typeface="Arial"/>
                <a:ea typeface="Arial"/>
                <a:cs typeface="Arial"/>
                <a:sym typeface="Arial"/>
              </a:rPr>
              <a:t>$5.1 million</a:t>
            </a:r>
            <a:r>
              <a:rPr lang="en-US" sz="1300">
                <a:latin typeface="Arial"/>
                <a:ea typeface="Arial"/>
                <a:cs typeface="Arial"/>
                <a:sym typeface="Arial"/>
              </a:rPr>
              <a:t> in donations.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College of Arts and Sciences</a:t>
            </a:r>
            <a:r>
              <a:rPr lang="en-US" sz="1300">
                <a:latin typeface="Arial"/>
                <a:ea typeface="Arial"/>
                <a:cs typeface="Arial"/>
                <a:sym typeface="Arial"/>
              </a:rPr>
              <a:t> and </a:t>
            </a:r>
            <a:r>
              <a:rPr b="1" lang="en-US" sz="1300">
                <a:latin typeface="Arial"/>
                <a:ea typeface="Arial"/>
                <a:cs typeface="Arial"/>
                <a:sym typeface="Arial"/>
              </a:rPr>
              <a:t>College of Social Sciences</a:t>
            </a:r>
            <a:r>
              <a:rPr lang="en-US" sz="1300">
                <a:latin typeface="Arial"/>
                <a:ea typeface="Arial"/>
                <a:cs typeface="Arial"/>
                <a:sym typeface="Arial"/>
              </a:rPr>
              <a:t> follow with </a:t>
            </a:r>
            <a:r>
              <a:rPr b="1" lang="en-US" sz="1300">
                <a:latin typeface="Arial"/>
                <a:ea typeface="Arial"/>
                <a:cs typeface="Arial"/>
                <a:sym typeface="Arial"/>
              </a:rPr>
              <a:t>$4.7 million</a:t>
            </a:r>
            <a:r>
              <a:rPr lang="en-US" sz="1300">
                <a:latin typeface="Arial"/>
                <a:ea typeface="Arial"/>
                <a:cs typeface="Arial"/>
                <a:sym typeface="Arial"/>
              </a:rPr>
              <a:t> and </a:t>
            </a:r>
            <a:r>
              <a:rPr b="1" lang="en-US" sz="1300">
                <a:latin typeface="Arial"/>
                <a:ea typeface="Arial"/>
                <a:cs typeface="Arial"/>
                <a:sym typeface="Arial"/>
              </a:rPr>
              <a:t>$3.7 million</a:t>
            </a:r>
            <a:r>
              <a:rPr lang="en-US" sz="1300">
                <a:latin typeface="Arial"/>
                <a:ea typeface="Arial"/>
                <a:cs typeface="Arial"/>
                <a:sym typeface="Arial"/>
              </a:rPr>
              <a:t>, respectively.</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lang="en-US" sz="1300">
                <a:latin typeface="Arial"/>
                <a:ea typeface="Arial"/>
                <a:cs typeface="Arial"/>
                <a:sym typeface="Arial"/>
              </a:rPr>
              <a:t>Smaller colleges like the </a:t>
            </a:r>
            <a:r>
              <a:rPr b="1" lang="en-US" sz="1300">
                <a:latin typeface="Arial"/>
                <a:ea typeface="Arial"/>
                <a:cs typeface="Arial"/>
                <a:sym typeface="Arial"/>
              </a:rPr>
              <a:t>College of Veterinary Medicine</a:t>
            </a:r>
            <a:r>
              <a:rPr lang="en-US" sz="1300">
                <a:latin typeface="Arial"/>
                <a:ea typeface="Arial"/>
                <a:cs typeface="Arial"/>
                <a:sym typeface="Arial"/>
              </a:rPr>
              <a:t> received much lower donations, approximately </a:t>
            </a:r>
            <a:r>
              <a:rPr b="1" lang="en-US" sz="1300">
                <a:latin typeface="Arial"/>
                <a:ea typeface="Arial"/>
                <a:cs typeface="Arial"/>
                <a:sym typeface="Arial"/>
              </a:rPr>
              <a:t>$242,598</a:t>
            </a:r>
            <a:r>
              <a:rPr lang="en-US" sz="1300">
                <a:latin typeface="Arial"/>
                <a:ea typeface="Arial"/>
                <a:cs typeface="Arial"/>
                <a:sym typeface="Arial"/>
              </a:rPr>
              <a:t>.</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Discussion Points: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lang="en-US" sz="1300">
                <a:latin typeface="Arial"/>
                <a:ea typeface="Arial"/>
                <a:cs typeface="Arial"/>
                <a:sym typeface="Arial"/>
              </a:rPr>
              <a:t>The dominance of science and arts-related colleges highlights donor interest in these fields, suggesting a strong alignment with societal priorities like innovation and education.</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lang="en-US" sz="1300">
                <a:latin typeface="Arial"/>
                <a:ea typeface="Arial"/>
                <a:cs typeface="Arial"/>
                <a:sym typeface="Arial"/>
              </a:rPr>
              <a:t>Underfunded colleges such as </a:t>
            </a:r>
            <a:r>
              <a:rPr b="1" lang="en-US" sz="1300">
                <a:latin typeface="Arial"/>
                <a:ea typeface="Arial"/>
                <a:cs typeface="Arial"/>
                <a:sym typeface="Arial"/>
              </a:rPr>
              <a:t>Veterinary Medicine</a:t>
            </a:r>
            <a:r>
              <a:rPr lang="en-US" sz="1300">
                <a:latin typeface="Arial"/>
                <a:ea typeface="Arial"/>
                <a:cs typeface="Arial"/>
                <a:sym typeface="Arial"/>
              </a:rPr>
              <a:t> and </a:t>
            </a:r>
            <a:r>
              <a:rPr b="1" lang="en-US" sz="1300">
                <a:latin typeface="Arial"/>
                <a:ea typeface="Arial"/>
                <a:cs typeface="Arial"/>
                <a:sym typeface="Arial"/>
              </a:rPr>
              <a:t>Communication</a:t>
            </a:r>
            <a:r>
              <a:rPr lang="en-US" sz="1300">
                <a:latin typeface="Arial"/>
                <a:ea typeface="Arial"/>
                <a:cs typeface="Arial"/>
                <a:sym typeface="Arial"/>
              </a:rPr>
              <a:t> reflect gaps in donor engagement or visibility.</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lang="en-US" sz="1300">
                <a:latin typeface="Arial"/>
                <a:ea typeface="Arial"/>
                <a:cs typeface="Arial"/>
                <a:sym typeface="Arial"/>
              </a:rPr>
              <a:t>The filter application emphasizes the significance of scholarships and endowments in influencing donor behavior.</a:t>
            </a:r>
            <a:endParaRPr sz="1300">
              <a:latin typeface="Arial"/>
              <a:ea typeface="Arial"/>
              <a:cs typeface="Arial"/>
              <a:sym typeface="Arial"/>
            </a:endParaRPr>
          </a:p>
          <a:p>
            <a:pPr indent="-311150" lvl="0" marL="457200" rtl="0" algn="l">
              <a:lnSpc>
                <a:spcPct val="115000"/>
              </a:lnSpc>
              <a:spcBef>
                <a:spcPts val="0"/>
              </a:spcBef>
              <a:spcAft>
                <a:spcPts val="0"/>
              </a:spcAft>
              <a:buSzPts val="1300"/>
              <a:buFont typeface="Arial"/>
              <a:buAutoNum type="arabicPeriod"/>
            </a:pPr>
            <a:r>
              <a:rPr lang="en-US" sz="1300">
                <a:latin typeface="Arial"/>
                <a:ea typeface="Arial"/>
                <a:cs typeface="Arial"/>
                <a:sym typeface="Arial"/>
              </a:rPr>
              <a:t>The College of Natural Science likely leads in donations due to higher alumni participation in targeted outreach programs.</a:t>
            </a:r>
            <a:endParaRPr sz="1300">
              <a:latin typeface="Arial"/>
              <a:ea typeface="Arial"/>
              <a:cs typeface="Arial"/>
              <a:sym typeface="Arial"/>
            </a:endParaRPr>
          </a:p>
          <a:p>
            <a:pPr indent="0" lvl="0" marL="0" rtl="0" algn="ctr">
              <a:spcBef>
                <a:spcPts val="1200"/>
              </a:spcBef>
              <a:spcAft>
                <a:spcPts val="0"/>
              </a:spcAft>
              <a:buNone/>
            </a:pPr>
            <a:r>
              <a:t/>
            </a:r>
            <a:endParaRPr/>
          </a:p>
        </p:txBody>
      </p:sp>
      <p:pic>
        <p:nvPicPr>
          <p:cNvPr id="159" name="Google Shape;159;p25"/>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ctrTitle"/>
          </p:nvPr>
        </p:nvSpPr>
        <p:spPr>
          <a:xfrm>
            <a:off x="166350" y="868375"/>
            <a:ext cx="11859300" cy="8541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sz="5300"/>
              <a:t>Distribution of Donations by College Type (horizontal bar graph)</a:t>
            </a:r>
            <a:r>
              <a:rPr lang="en-US"/>
              <a:t> Continued</a:t>
            </a:r>
            <a:endParaRPr/>
          </a:p>
        </p:txBody>
      </p:sp>
      <p:sp>
        <p:nvSpPr>
          <p:cNvPr id="165" name="Google Shape;165;p26"/>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0"/>
              </a:spcBef>
              <a:spcAft>
                <a:spcPts val="0"/>
              </a:spcAft>
              <a:buNone/>
            </a:pPr>
            <a:r>
              <a:rPr b="1" lang="en-US" sz="1500">
                <a:latin typeface="Arial"/>
                <a:ea typeface="Arial"/>
                <a:cs typeface="Arial"/>
                <a:sym typeface="Arial"/>
              </a:rPr>
              <a:t>Recommendations for the Advisory Board:</a:t>
            </a:r>
            <a:endParaRPr b="1" sz="1100">
              <a:latin typeface="Arial"/>
              <a:ea typeface="Arial"/>
              <a:cs typeface="Arial"/>
              <a:sym typeface="Arial"/>
            </a:endParaRPr>
          </a:p>
          <a:p>
            <a:pPr indent="-323850" lvl="0" marL="457200" rtl="0" algn="l">
              <a:lnSpc>
                <a:spcPct val="115000"/>
              </a:lnSpc>
              <a:spcBef>
                <a:spcPts val="1200"/>
              </a:spcBef>
              <a:spcAft>
                <a:spcPts val="0"/>
              </a:spcAft>
              <a:buSzPts val="1500"/>
              <a:buAutoNum type="arabicPeriod"/>
            </a:pPr>
            <a:r>
              <a:rPr b="1" lang="en-US" sz="1500">
                <a:latin typeface="Arial"/>
                <a:ea typeface="Arial"/>
                <a:cs typeface="Arial"/>
                <a:sym typeface="Arial"/>
              </a:rPr>
              <a:t>Expand Visibility for Smaller Colleges:</a:t>
            </a:r>
            <a:endParaRPr b="1"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Increase outreach efforts for underfunded colleges like </a:t>
            </a:r>
            <a:r>
              <a:rPr b="1" lang="en-US" sz="1500">
                <a:latin typeface="Arial"/>
                <a:ea typeface="Arial"/>
                <a:cs typeface="Arial"/>
                <a:sym typeface="Arial"/>
              </a:rPr>
              <a:t>Veterinary Medicine</a:t>
            </a:r>
            <a:r>
              <a:rPr lang="en-US" sz="1500">
                <a:latin typeface="Arial"/>
                <a:ea typeface="Arial"/>
                <a:cs typeface="Arial"/>
                <a:sym typeface="Arial"/>
              </a:rPr>
              <a:t> and </a:t>
            </a:r>
            <a:r>
              <a:rPr b="1" lang="en-US" sz="1500">
                <a:latin typeface="Arial"/>
                <a:ea typeface="Arial"/>
                <a:cs typeface="Arial"/>
                <a:sym typeface="Arial"/>
              </a:rPr>
              <a:t>Communication</a:t>
            </a:r>
            <a:r>
              <a:rPr lang="en-US" sz="1500">
                <a:latin typeface="Arial"/>
                <a:ea typeface="Arial"/>
                <a:cs typeface="Arial"/>
                <a:sym typeface="Arial"/>
              </a:rPr>
              <a:t>, emphasizing their unique programs and critical needs.</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AutoNum type="arabicPeriod"/>
            </a:pPr>
            <a:r>
              <a:rPr b="1" lang="en-US" sz="1500">
                <a:latin typeface="Arial"/>
                <a:ea typeface="Arial"/>
                <a:cs typeface="Arial"/>
                <a:sym typeface="Arial"/>
              </a:rPr>
              <a:t>Highlight the Impact of Donations:</a:t>
            </a:r>
            <a:endParaRPr b="1"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Share success stories from top-funded colleges like </a:t>
            </a:r>
            <a:r>
              <a:rPr b="1" lang="en-US" sz="1500">
                <a:latin typeface="Arial"/>
                <a:ea typeface="Arial"/>
                <a:cs typeface="Arial"/>
                <a:sym typeface="Arial"/>
              </a:rPr>
              <a:t>Natural Science</a:t>
            </a:r>
            <a:r>
              <a:rPr lang="en-US" sz="1500">
                <a:latin typeface="Arial"/>
                <a:ea typeface="Arial"/>
                <a:cs typeface="Arial"/>
                <a:sym typeface="Arial"/>
              </a:rPr>
              <a:t> to demonstrate donation impact and inspire broader contributions.</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sz="1500">
              <a:latin typeface="Arial"/>
              <a:ea typeface="Arial"/>
              <a:cs typeface="Arial"/>
              <a:sym typeface="Arial"/>
            </a:endParaRPr>
          </a:p>
          <a:p>
            <a:pPr indent="-323850" lvl="0" marL="457200" rtl="0" algn="l">
              <a:lnSpc>
                <a:spcPct val="115000"/>
              </a:lnSpc>
              <a:spcBef>
                <a:spcPts val="1200"/>
              </a:spcBef>
              <a:spcAft>
                <a:spcPts val="0"/>
              </a:spcAft>
              <a:buSzPts val="1500"/>
              <a:buAutoNum type="arabicPeriod"/>
            </a:pPr>
            <a:r>
              <a:rPr b="1" lang="en-US" sz="1500">
                <a:latin typeface="Arial"/>
                <a:ea typeface="Arial"/>
                <a:cs typeface="Arial"/>
                <a:sym typeface="Arial"/>
              </a:rPr>
              <a:t>Encourage Balanced Giving:</a:t>
            </a:r>
            <a:endParaRPr b="1" sz="1500">
              <a:latin typeface="Arial"/>
              <a:ea typeface="Arial"/>
              <a:cs typeface="Arial"/>
              <a:sym typeface="Arial"/>
            </a:endParaRPr>
          </a:p>
          <a:p>
            <a:pPr indent="-323850" lvl="1" marL="914400" rtl="0" algn="l">
              <a:lnSpc>
                <a:spcPct val="115000"/>
              </a:lnSpc>
              <a:spcBef>
                <a:spcPts val="0"/>
              </a:spcBef>
              <a:spcAft>
                <a:spcPts val="0"/>
              </a:spcAft>
              <a:buSzPts val="1500"/>
              <a:buChar char="○"/>
            </a:pPr>
            <a:r>
              <a:rPr lang="en-US" sz="1500">
                <a:latin typeface="Arial"/>
                <a:ea typeface="Arial"/>
                <a:cs typeface="Arial"/>
                <a:sym typeface="Arial"/>
              </a:rPr>
              <a:t>Launch campaigns that invite donors to contribute a portion of their donations to colleges with less funding, promoting equitable development.</a:t>
            </a:r>
            <a:endParaRPr sz="1500">
              <a:latin typeface="Arial"/>
              <a:ea typeface="Arial"/>
              <a:cs typeface="Arial"/>
              <a:sym typeface="Arial"/>
            </a:endParaRPr>
          </a:p>
          <a:p>
            <a:pPr indent="-323850" lvl="1" marL="914400" rtl="0" algn="l">
              <a:lnSpc>
                <a:spcPct val="115000"/>
              </a:lnSpc>
              <a:spcBef>
                <a:spcPts val="0"/>
              </a:spcBef>
              <a:spcAft>
                <a:spcPts val="0"/>
              </a:spcAft>
              <a:buSzPts val="1500"/>
              <a:buFont typeface="Arial"/>
              <a:buChar char="○"/>
            </a:pPr>
            <a:r>
              <a:rPr lang="en-US" sz="1500">
                <a:latin typeface="Arial"/>
                <a:ea typeface="Arial"/>
                <a:cs typeface="Arial"/>
                <a:sym typeface="Arial"/>
              </a:rPr>
              <a:t>Promote campaigns inviting donors to support less-funded colleges, fostering equitable development across institutions.</a:t>
            </a:r>
            <a:endParaRPr sz="1500">
              <a:latin typeface="Arial"/>
              <a:ea typeface="Arial"/>
              <a:cs typeface="Arial"/>
              <a:sym typeface="Arial"/>
            </a:endParaRPr>
          </a:p>
          <a:p>
            <a:pPr indent="0" lvl="0" marL="0" rtl="0" algn="l">
              <a:lnSpc>
                <a:spcPct val="115000"/>
              </a:lnSpc>
              <a:spcBef>
                <a:spcPts val="1200"/>
              </a:spcBef>
              <a:spcAft>
                <a:spcPts val="0"/>
              </a:spcAft>
              <a:buNone/>
            </a:pPr>
            <a:r>
              <a:t/>
            </a:r>
            <a:endParaRPr b="1" sz="1500">
              <a:latin typeface="Arial"/>
              <a:ea typeface="Arial"/>
              <a:cs typeface="Arial"/>
              <a:sym typeface="Arial"/>
            </a:endParaRPr>
          </a:p>
          <a:p>
            <a:pPr indent="0" lvl="0" marL="0" rtl="0" algn="ctr">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4000"/>
              <a:t>Q3(</a:t>
            </a:r>
            <a:r>
              <a:rPr lang="en-US" sz="4000">
                <a:latin typeface="Arial"/>
                <a:ea typeface="Arial"/>
                <a:cs typeface="Arial"/>
                <a:sym typeface="Arial"/>
              </a:rPr>
              <a:t>The distribution of donations by academic majors</a:t>
            </a:r>
            <a:r>
              <a:rPr lang="en-US" sz="4000">
                <a:latin typeface="Arial"/>
                <a:ea typeface="Arial"/>
                <a:cs typeface="Arial"/>
                <a:sym typeface="Arial"/>
              </a:rPr>
              <a:t>) BEGINS FROM NEXT SLIDE</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Distribution of Donations by Academic Majors" id="175" name="Google Shape;175;p28"/>
          <p:cNvPicPr preferRelativeResize="0"/>
          <p:nvPr/>
        </p:nvPicPr>
        <p:blipFill rotWithShape="1">
          <a:blip r:embed="rId3">
            <a:alphaModFix/>
          </a:blip>
          <a:srcRect b="0" l="0" r="0" t="0"/>
          <a:stretch/>
        </p:blipFill>
        <p:spPr>
          <a:xfrm>
            <a:off x="0" y="1845947"/>
            <a:ext cx="12192000" cy="3166104"/>
          </a:xfrm>
          <a:prstGeom prst="rect">
            <a:avLst/>
          </a:prstGeom>
          <a:noFill/>
          <a:ln>
            <a:noFill/>
          </a:ln>
        </p:spPr>
      </p:pic>
      <p:sp>
        <p:nvSpPr>
          <p:cNvPr id="176" name="Google Shape;176;p28"/>
          <p:cNvSpPr txBox="1"/>
          <p:nvPr/>
        </p:nvSpPr>
        <p:spPr>
          <a:xfrm>
            <a:off x="0" y="0"/>
            <a:ext cx="12066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D</a:t>
            </a:r>
            <a:r>
              <a:rPr b="1" lang="en-US" sz="3000">
                <a:solidFill>
                  <a:schemeClr val="dk1"/>
                </a:solidFill>
              </a:rPr>
              <a:t>istribution of donations by academic majors</a:t>
            </a:r>
            <a:r>
              <a:rPr b="1" lang="en-US" sz="3000">
                <a:solidFill>
                  <a:schemeClr val="dk1"/>
                </a:solidFill>
              </a:rPr>
              <a:t> (Pareto chart)</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latin typeface="Arial"/>
                <a:ea typeface="Arial"/>
                <a:cs typeface="Arial"/>
                <a:sym typeface="Arial"/>
              </a:rPr>
              <a:t>Distribution of donations by academic majors</a:t>
            </a:r>
            <a:r>
              <a:rPr b="1" lang="en-US" sz="4000"/>
              <a:t> ( Pareto graph)</a:t>
            </a:r>
            <a:endParaRPr b="1" sz="4000"/>
          </a:p>
        </p:txBody>
      </p:sp>
      <p:sp>
        <p:nvSpPr>
          <p:cNvPr id="182" name="Google Shape;182;p29"/>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US" sz="1300">
                <a:latin typeface="Arial"/>
                <a:ea typeface="Arial"/>
                <a:cs typeface="Arial"/>
                <a:sym typeface="Arial"/>
              </a:rPr>
              <a:t>Chart Overview:</a:t>
            </a:r>
            <a:endParaRPr b="1" sz="13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US" sz="1300">
                <a:latin typeface="Arial"/>
                <a:ea typeface="Arial"/>
                <a:cs typeface="Arial"/>
                <a:sym typeface="Arial"/>
              </a:rPr>
              <a:t>The Pareto chart illustrates the </a:t>
            </a:r>
            <a:r>
              <a:rPr b="1" lang="en-US" sz="1300">
                <a:latin typeface="Arial"/>
                <a:ea typeface="Arial"/>
                <a:cs typeface="Arial"/>
                <a:sym typeface="Arial"/>
              </a:rPr>
              <a:t>distribution of donations by academic majors</a:t>
            </a:r>
            <a:r>
              <a:rPr lang="en-US" sz="1300">
                <a:latin typeface="Arial"/>
                <a:ea typeface="Arial"/>
                <a:cs typeface="Arial"/>
                <a:sym typeface="Arial"/>
              </a:rPr>
              <a:t> through a combination of a bar graph and a cumulative line chart. The bars display the contribution of individual academic majors to the total donation amount, while the cumulative line shows the running total of donations across all majors. This visualization emphasizes the most impactful contributors.</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Filters Applied:</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b="1" lang="en-US" sz="1300">
                <a:latin typeface="Arial"/>
                <a:ea typeface="Arial"/>
                <a:cs typeface="Arial"/>
                <a:sym typeface="Arial"/>
              </a:rPr>
              <a:t>Donor's Major</a:t>
            </a:r>
            <a:r>
              <a:rPr lang="en-US" sz="1300">
                <a:latin typeface="Arial"/>
                <a:ea typeface="Arial"/>
                <a:cs typeface="Arial"/>
                <a:sym typeface="Arial"/>
              </a:rPr>
              <a:t>: This filter enables customization of the chart by including or excluding specific academic majors for focused analysis.</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Key Insights:</a:t>
            </a:r>
            <a:endParaRPr b="1" sz="1300">
              <a:latin typeface="Arial"/>
              <a:ea typeface="Arial"/>
              <a:cs typeface="Arial"/>
              <a:sym typeface="Arial"/>
            </a:endParaRPr>
          </a:p>
          <a:p>
            <a:pPr indent="-323850" lvl="0" marL="457200" rtl="0" algn="l">
              <a:lnSpc>
                <a:spcPct val="115000"/>
              </a:lnSpc>
              <a:spcBef>
                <a:spcPts val="1200"/>
              </a:spcBef>
              <a:spcAft>
                <a:spcPts val="0"/>
              </a:spcAft>
              <a:buSzPts val="1500"/>
              <a:buAutoNum type="arabicPeriod"/>
            </a:pPr>
            <a:r>
              <a:rPr b="1" lang="en-US" sz="1300">
                <a:latin typeface="Arial"/>
                <a:ea typeface="Arial"/>
                <a:cs typeface="Arial"/>
                <a:sym typeface="Arial"/>
              </a:rPr>
              <a:t>Major Contributors</a:t>
            </a:r>
            <a:r>
              <a:rPr lang="en-US" sz="1300">
                <a:latin typeface="Arial"/>
                <a:ea typeface="Arial"/>
                <a:cs typeface="Arial"/>
                <a:sym typeface="Arial"/>
              </a:rPr>
              <a:t>: Fields such as Engineering (No Major), Composition, and Mathematics rank as the top three contributors, with each generating donations of over $400,000.</a:t>
            </a:r>
            <a:endParaRPr sz="15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Pareto Principle in Action</a:t>
            </a:r>
            <a:r>
              <a:rPr lang="en-US" sz="1300">
                <a:latin typeface="Arial"/>
                <a:ea typeface="Arial"/>
                <a:cs typeface="Arial"/>
                <a:sym typeface="Arial"/>
              </a:rPr>
              <a:t>: A substantial share of the total donations comes from a small number of academic majors, aligning with the 80/20 rule.</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Gradual Decline</a:t>
            </a:r>
            <a:r>
              <a:rPr lang="en-US" sz="1300">
                <a:latin typeface="Arial"/>
                <a:ea typeface="Arial"/>
                <a:cs typeface="Arial"/>
                <a:sym typeface="Arial"/>
              </a:rPr>
              <a:t>: Beyond the top contributors, donation amounts steadily decrease, signifying a broader distribution among other majors.</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Discussion Points: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b="1" lang="en-US" sz="1300">
                <a:latin typeface="Arial"/>
                <a:ea typeface="Arial"/>
                <a:cs typeface="Arial"/>
                <a:sym typeface="Arial"/>
              </a:rPr>
              <a:t>Skewed Contributions</a:t>
            </a:r>
            <a:r>
              <a:rPr lang="en-US" sz="1300">
                <a:latin typeface="Arial"/>
                <a:ea typeface="Arial"/>
                <a:cs typeface="Arial"/>
                <a:sym typeface="Arial"/>
              </a:rPr>
              <a:t>: The top academic majors dominate donation figures, highlighting strong alumni engagement or loyalty within these fields.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Broad Base</a:t>
            </a:r>
            <a:r>
              <a:rPr lang="en-US" sz="1300">
                <a:latin typeface="Arial"/>
                <a:ea typeface="Arial"/>
                <a:cs typeface="Arial"/>
                <a:sym typeface="Arial"/>
              </a:rPr>
              <a:t>: While smaller contributions are spread across numerous majors, collectively, they provide valuable support but might need targeted strategies for improvement.</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Growth Potential</a:t>
            </a:r>
            <a:r>
              <a:rPr lang="en-US" sz="1300">
                <a:latin typeface="Arial"/>
                <a:ea typeface="Arial"/>
                <a:cs typeface="Arial"/>
                <a:sym typeface="Arial"/>
              </a:rPr>
              <a:t>: Academic majors with moderate contributions represent an opportunity for growth through focused engagement.</a:t>
            </a:r>
            <a:endParaRPr sz="1300">
              <a:latin typeface="Arial"/>
              <a:ea typeface="Arial"/>
              <a:cs typeface="Arial"/>
              <a:sym typeface="Arial"/>
            </a:endParaRPr>
          </a:p>
          <a:p>
            <a:pPr indent="0" lvl="0" marL="0" rtl="0" algn="ctr">
              <a:spcBef>
                <a:spcPts val="1200"/>
              </a:spcBef>
              <a:spcAft>
                <a:spcPts val="0"/>
              </a:spcAft>
              <a:buNone/>
            </a:pPr>
            <a:r>
              <a:t/>
            </a:r>
            <a:endParaRPr/>
          </a:p>
        </p:txBody>
      </p:sp>
      <p:pic>
        <p:nvPicPr>
          <p:cNvPr id="183" name="Google Shape;183;p29"/>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3600">
                <a:latin typeface="Arial"/>
                <a:ea typeface="Arial"/>
                <a:cs typeface="Arial"/>
                <a:sym typeface="Arial"/>
              </a:rPr>
              <a:t>Distribution of donations by academic majors</a:t>
            </a:r>
            <a:r>
              <a:rPr b="1" lang="en-US" sz="3600"/>
              <a:t> ( Pareto graph)</a:t>
            </a:r>
            <a:r>
              <a:rPr b="1" lang="en-US" sz="3600"/>
              <a:t> Continued</a:t>
            </a:r>
            <a:endParaRPr b="1" sz="3600"/>
          </a:p>
        </p:txBody>
      </p:sp>
      <p:sp>
        <p:nvSpPr>
          <p:cNvPr id="189" name="Google Shape;189;p30"/>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None/>
            </a:pPr>
            <a:r>
              <a:rPr b="1" lang="en-US" sz="6400">
                <a:latin typeface="Arial"/>
                <a:ea typeface="Arial"/>
                <a:cs typeface="Arial"/>
                <a:sym typeface="Arial"/>
              </a:rPr>
              <a:t>Recommendations for the Advisory Board:</a:t>
            </a:r>
            <a:endParaRPr b="1" sz="6400">
              <a:latin typeface="Arial"/>
              <a:ea typeface="Arial"/>
              <a:cs typeface="Arial"/>
              <a:sym typeface="Arial"/>
            </a:endParaRPr>
          </a:p>
          <a:p>
            <a:pPr indent="-311150" lvl="0" marL="457200" rtl="0" algn="l">
              <a:lnSpc>
                <a:spcPct val="115000"/>
              </a:lnSpc>
              <a:spcBef>
                <a:spcPts val="1200"/>
              </a:spcBef>
              <a:spcAft>
                <a:spcPts val="0"/>
              </a:spcAft>
              <a:buSzPct val="100000"/>
              <a:buAutoNum type="arabicPeriod"/>
            </a:pPr>
            <a:r>
              <a:rPr b="1" lang="en-US" sz="5200">
                <a:latin typeface="Arial"/>
                <a:ea typeface="Arial"/>
                <a:cs typeface="Arial"/>
                <a:sym typeface="Arial"/>
              </a:rPr>
              <a:t>Focus on High-Contributing Majors</a:t>
            </a:r>
            <a:r>
              <a:rPr lang="en-US" sz="5200">
                <a:latin typeface="Arial"/>
                <a:ea typeface="Arial"/>
                <a:cs typeface="Arial"/>
                <a:sym typeface="Arial"/>
              </a:rPr>
              <a:t>: Prioritize building stronger relationships with donors from leading academic majors such as </a:t>
            </a:r>
            <a:r>
              <a:rPr b="1" lang="en-US" sz="5200">
                <a:latin typeface="Arial"/>
                <a:ea typeface="Arial"/>
                <a:cs typeface="Arial"/>
                <a:sym typeface="Arial"/>
              </a:rPr>
              <a:t>Engineering (No Major)</a:t>
            </a:r>
            <a:r>
              <a:rPr lang="en-US" sz="5200">
                <a:latin typeface="Arial"/>
                <a:ea typeface="Arial"/>
                <a:cs typeface="Arial"/>
                <a:sym typeface="Arial"/>
              </a:rPr>
              <a:t>, </a:t>
            </a:r>
            <a:r>
              <a:rPr b="1" lang="en-US" sz="5200">
                <a:latin typeface="Arial"/>
                <a:ea typeface="Arial"/>
                <a:cs typeface="Arial"/>
                <a:sym typeface="Arial"/>
              </a:rPr>
              <a:t>Composition</a:t>
            </a:r>
            <a:r>
              <a:rPr lang="en-US" sz="5200">
                <a:latin typeface="Arial"/>
                <a:ea typeface="Arial"/>
                <a:cs typeface="Arial"/>
                <a:sym typeface="Arial"/>
              </a:rPr>
              <a:t>, and </a:t>
            </a:r>
            <a:r>
              <a:rPr b="1" lang="en-US" sz="5200">
                <a:latin typeface="Arial"/>
                <a:ea typeface="Arial"/>
                <a:cs typeface="Arial"/>
                <a:sym typeface="Arial"/>
              </a:rPr>
              <a:t>Mathematics</a:t>
            </a:r>
            <a:r>
              <a:rPr lang="en-US" sz="5200">
                <a:latin typeface="Arial"/>
                <a:ea typeface="Arial"/>
                <a:cs typeface="Arial"/>
                <a:sym typeface="Arial"/>
              </a:rPr>
              <a:t>, as these areas have demonstrated substantial contributions.</a:t>
            </a:r>
            <a:endParaRPr sz="5200">
              <a:latin typeface="Arial"/>
              <a:ea typeface="Arial"/>
              <a:cs typeface="Arial"/>
              <a:sym typeface="Arial"/>
            </a:endParaRPr>
          </a:p>
          <a:p>
            <a:pPr indent="0" lvl="0" marL="457200" rtl="0" algn="l">
              <a:lnSpc>
                <a:spcPct val="115000"/>
              </a:lnSpc>
              <a:spcBef>
                <a:spcPts val="1200"/>
              </a:spcBef>
              <a:spcAft>
                <a:spcPts val="0"/>
              </a:spcAft>
              <a:buNone/>
            </a:pPr>
            <a:r>
              <a:rPr b="1" lang="en-US" sz="5200">
                <a:latin typeface="Arial"/>
                <a:ea typeface="Arial"/>
                <a:cs typeface="Arial"/>
                <a:sym typeface="Arial"/>
              </a:rPr>
              <a:t>Action</a:t>
            </a:r>
            <a:r>
              <a:rPr lang="en-US" sz="5200">
                <a:latin typeface="Arial"/>
                <a:ea typeface="Arial"/>
                <a:cs typeface="Arial"/>
                <a:sym typeface="Arial"/>
              </a:rPr>
              <a:t>: Organize exclusive donor appreciation events and targeted communications for these major contributors to maintain and grow their support.</a:t>
            </a:r>
            <a:endParaRPr sz="5200">
              <a:latin typeface="Arial"/>
              <a:ea typeface="Arial"/>
              <a:cs typeface="Arial"/>
              <a:sym typeface="Arial"/>
            </a:endParaRPr>
          </a:p>
          <a:p>
            <a:pPr indent="-311150" lvl="0" marL="457200" rtl="0" algn="l">
              <a:lnSpc>
                <a:spcPct val="115000"/>
              </a:lnSpc>
              <a:spcBef>
                <a:spcPts val="1200"/>
              </a:spcBef>
              <a:spcAft>
                <a:spcPts val="0"/>
              </a:spcAft>
              <a:buSzPct val="100000"/>
              <a:buAutoNum type="arabicPeriod"/>
            </a:pPr>
            <a:r>
              <a:rPr b="1" lang="en-US" sz="5200">
                <a:latin typeface="Arial"/>
                <a:ea typeface="Arial"/>
                <a:cs typeface="Arial"/>
                <a:sym typeface="Arial"/>
              </a:rPr>
              <a:t>Engage Emerging Donors</a:t>
            </a:r>
            <a:r>
              <a:rPr lang="en-US" sz="5200">
                <a:latin typeface="Arial"/>
                <a:ea typeface="Arial"/>
                <a:cs typeface="Arial"/>
                <a:sym typeface="Arial"/>
              </a:rPr>
              <a:t>: Direct efforts toward engaging donors from promising majors like </a:t>
            </a:r>
            <a:r>
              <a:rPr b="1" lang="en-US" sz="5200">
                <a:latin typeface="Arial"/>
                <a:ea typeface="Arial"/>
                <a:cs typeface="Arial"/>
                <a:sym typeface="Arial"/>
              </a:rPr>
              <a:t>Interior Design</a:t>
            </a:r>
            <a:r>
              <a:rPr lang="en-US" sz="5200">
                <a:latin typeface="Arial"/>
                <a:ea typeface="Arial"/>
                <a:cs typeface="Arial"/>
                <a:sym typeface="Arial"/>
              </a:rPr>
              <a:t>, </a:t>
            </a:r>
            <a:r>
              <a:rPr b="1" lang="en-US" sz="5200">
                <a:latin typeface="Arial"/>
                <a:ea typeface="Arial"/>
                <a:cs typeface="Arial"/>
                <a:sym typeface="Arial"/>
              </a:rPr>
              <a:t>Kinesiology</a:t>
            </a:r>
            <a:r>
              <a:rPr lang="en-US" sz="5200">
                <a:latin typeface="Arial"/>
                <a:ea typeface="Arial"/>
                <a:cs typeface="Arial"/>
                <a:sym typeface="Arial"/>
              </a:rPr>
              <a:t>, and </a:t>
            </a:r>
            <a:r>
              <a:rPr b="1" lang="en-US" sz="5200">
                <a:latin typeface="Arial"/>
                <a:ea typeface="Arial"/>
                <a:cs typeface="Arial"/>
                <a:sym typeface="Arial"/>
              </a:rPr>
              <a:t>Neuroscience</a:t>
            </a:r>
            <a:r>
              <a:rPr lang="en-US" sz="5200">
                <a:latin typeface="Arial"/>
                <a:ea typeface="Arial"/>
                <a:cs typeface="Arial"/>
                <a:sym typeface="Arial"/>
              </a:rPr>
              <a:t>, which show moderate contributions but significant growth potential.</a:t>
            </a:r>
            <a:endParaRPr sz="5200">
              <a:latin typeface="Arial"/>
              <a:ea typeface="Arial"/>
              <a:cs typeface="Arial"/>
              <a:sym typeface="Arial"/>
            </a:endParaRPr>
          </a:p>
          <a:p>
            <a:pPr indent="0" lvl="0" marL="457200" rtl="0" algn="l">
              <a:lnSpc>
                <a:spcPct val="115000"/>
              </a:lnSpc>
              <a:spcBef>
                <a:spcPts val="1200"/>
              </a:spcBef>
              <a:spcAft>
                <a:spcPts val="0"/>
              </a:spcAft>
              <a:buNone/>
            </a:pPr>
            <a:r>
              <a:rPr b="1" lang="en-US" sz="5200">
                <a:latin typeface="Arial"/>
                <a:ea typeface="Arial"/>
                <a:cs typeface="Arial"/>
                <a:sym typeface="Arial"/>
              </a:rPr>
              <a:t>Action</a:t>
            </a:r>
            <a:r>
              <a:rPr lang="en-US" sz="5200">
                <a:latin typeface="Arial"/>
                <a:ea typeface="Arial"/>
                <a:cs typeface="Arial"/>
                <a:sym typeface="Arial"/>
              </a:rPr>
              <a:t>: Launch tailored alumni outreach campaigns showcasing the impact of their contributions on students and programs in these majors.</a:t>
            </a:r>
            <a:endParaRPr sz="5200">
              <a:latin typeface="Arial"/>
              <a:ea typeface="Arial"/>
              <a:cs typeface="Arial"/>
              <a:sym typeface="Arial"/>
            </a:endParaRPr>
          </a:p>
          <a:p>
            <a:pPr indent="-311150" lvl="0" marL="457200" rtl="0" algn="l">
              <a:lnSpc>
                <a:spcPct val="115000"/>
              </a:lnSpc>
              <a:spcBef>
                <a:spcPts val="1200"/>
              </a:spcBef>
              <a:spcAft>
                <a:spcPts val="0"/>
              </a:spcAft>
              <a:buSzPct val="100000"/>
              <a:buAutoNum type="arabicPeriod"/>
            </a:pPr>
            <a:r>
              <a:rPr b="1" lang="en-US" sz="5200">
                <a:latin typeface="Arial"/>
                <a:ea typeface="Arial"/>
                <a:cs typeface="Arial"/>
                <a:sym typeface="Arial"/>
              </a:rPr>
              <a:t>Strategic Resource Allocation</a:t>
            </a:r>
            <a:r>
              <a:rPr lang="en-US" sz="5200">
                <a:latin typeface="Arial"/>
                <a:ea typeface="Arial"/>
                <a:cs typeface="Arial"/>
                <a:sym typeface="Arial"/>
              </a:rPr>
              <a:t>: Allocate resources effectively to sustain contributions from top-performing majors while enhancing outreach to areas like </a:t>
            </a:r>
            <a:r>
              <a:rPr b="1" lang="en-US" sz="5200">
                <a:latin typeface="Arial"/>
                <a:ea typeface="Arial"/>
                <a:cs typeface="Arial"/>
                <a:sym typeface="Arial"/>
              </a:rPr>
              <a:t>Media and Information</a:t>
            </a:r>
            <a:r>
              <a:rPr lang="en-US" sz="5200">
                <a:latin typeface="Arial"/>
                <a:ea typeface="Arial"/>
                <a:cs typeface="Arial"/>
                <a:sym typeface="Arial"/>
              </a:rPr>
              <a:t> and </a:t>
            </a:r>
            <a:r>
              <a:rPr b="1" lang="en-US" sz="5200">
                <a:latin typeface="Arial"/>
                <a:ea typeface="Arial"/>
                <a:cs typeface="Arial"/>
                <a:sym typeface="Arial"/>
              </a:rPr>
              <a:t>Animal Science</a:t>
            </a:r>
            <a:r>
              <a:rPr lang="en-US" sz="5200">
                <a:latin typeface="Arial"/>
                <a:ea typeface="Arial"/>
                <a:cs typeface="Arial"/>
                <a:sym typeface="Arial"/>
              </a:rPr>
              <a:t>, which exhibit steady contributions.</a:t>
            </a:r>
            <a:endParaRPr sz="5200">
              <a:latin typeface="Arial"/>
              <a:ea typeface="Arial"/>
              <a:cs typeface="Arial"/>
              <a:sym typeface="Arial"/>
            </a:endParaRPr>
          </a:p>
          <a:p>
            <a:pPr indent="0" lvl="0" marL="457200" rtl="0" algn="l">
              <a:lnSpc>
                <a:spcPct val="115000"/>
              </a:lnSpc>
              <a:spcBef>
                <a:spcPts val="1200"/>
              </a:spcBef>
              <a:spcAft>
                <a:spcPts val="0"/>
              </a:spcAft>
              <a:buNone/>
            </a:pPr>
            <a:r>
              <a:rPr b="1" lang="en-US" sz="5200">
                <a:latin typeface="Arial"/>
                <a:ea typeface="Arial"/>
                <a:cs typeface="Arial"/>
                <a:sym typeface="Arial"/>
              </a:rPr>
              <a:t>Action</a:t>
            </a:r>
            <a:r>
              <a:rPr lang="en-US" sz="5200">
                <a:latin typeface="Arial"/>
                <a:ea typeface="Arial"/>
                <a:cs typeface="Arial"/>
                <a:sym typeface="Arial"/>
              </a:rPr>
              <a:t>: Conduct donor satisfaction surveys in these segments to identify areas for improved engagement and retention.</a:t>
            </a:r>
            <a:endParaRPr sz="5200">
              <a:latin typeface="Arial"/>
              <a:ea typeface="Arial"/>
              <a:cs typeface="Arial"/>
              <a:sym typeface="Arial"/>
            </a:endParaRPr>
          </a:p>
          <a:p>
            <a:pPr indent="-311150" lvl="0" marL="457200" rtl="0" algn="l">
              <a:lnSpc>
                <a:spcPct val="115000"/>
              </a:lnSpc>
              <a:spcBef>
                <a:spcPts val="1200"/>
              </a:spcBef>
              <a:spcAft>
                <a:spcPts val="0"/>
              </a:spcAft>
              <a:buSzPct val="100000"/>
              <a:buAutoNum type="arabicPeriod"/>
            </a:pPr>
            <a:r>
              <a:rPr b="1" lang="en-US" sz="5200">
                <a:latin typeface="Arial"/>
                <a:ea typeface="Arial"/>
                <a:cs typeface="Arial"/>
                <a:sym typeface="Arial"/>
              </a:rPr>
              <a:t>Customized Fundraising Initiatives</a:t>
            </a:r>
            <a:r>
              <a:rPr lang="en-US" sz="5200">
                <a:latin typeface="Arial"/>
                <a:ea typeface="Arial"/>
                <a:cs typeface="Arial"/>
                <a:sym typeface="Arial"/>
              </a:rPr>
              <a:t>: Develop specialized campaigns for majors such as </a:t>
            </a:r>
            <a:r>
              <a:rPr b="1" lang="en-US" sz="5200">
                <a:latin typeface="Arial"/>
                <a:ea typeface="Arial"/>
                <a:cs typeface="Arial"/>
                <a:sym typeface="Arial"/>
              </a:rPr>
              <a:t>Biochemistry and Molecular Biology</a:t>
            </a:r>
            <a:r>
              <a:rPr lang="en-US" sz="5200">
                <a:latin typeface="Arial"/>
                <a:ea typeface="Arial"/>
                <a:cs typeface="Arial"/>
                <a:sym typeface="Arial"/>
              </a:rPr>
              <a:t>, </a:t>
            </a:r>
            <a:r>
              <a:rPr b="1" lang="en-US" sz="5200">
                <a:latin typeface="Arial"/>
                <a:ea typeface="Arial"/>
                <a:cs typeface="Arial"/>
                <a:sym typeface="Arial"/>
              </a:rPr>
              <a:t>Interdisciplinary Humanities</a:t>
            </a:r>
            <a:r>
              <a:rPr lang="en-US" sz="5200">
                <a:latin typeface="Arial"/>
                <a:ea typeface="Arial"/>
                <a:cs typeface="Arial"/>
                <a:sym typeface="Arial"/>
              </a:rPr>
              <a:t>, and </a:t>
            </a:r>
            <a:r>
              <a:rPr b="1" lang="en-US" sz="5200">
                <a:latin typeface="Arial"/>
                <a:ea typeface="Arial"/>
                <a:cs typeface="Arial"/>
                <a:sym typeface="Arial"/>
              </a:rPr>
              <a:t>Public Policy</a:t>
            </a:r>
            <a:r>
              <a:rPr lang="en-US" sz="5200">
                <a:latin typeface="Arial"/>
                <a:ea typeface="Arial"/>
                <a:cs typeface="Arial"/>
                <a:sym typeface="Arial"/>
              </a:rPr>
              <a:t> to boost donor participation and contributions.</a:t>
            </a:r>
            <a:endParaRPr sz="5200">
              <a:latin typeface="Arial"/>
              <a:ea typeface="Arial"/>
              <a:cs typeface="Arial"/>
              <a:sym typeface="Arial"/>
            </a:endParaRPr>
          </a:p>
          <a:p>
            <a:pPr indent="0" lvl="0" marL="457200" rtl="0" algn="l">
              <a:lnSpc>
                <a:spcPct val="115000"/>
              </a:lnSpc>
              <a:spcBef>
                <a:spcPts val="1200"/>
              </a:spcBef>
              <a:spcAft>
                <a:spcPts val="0"/>
              </a:spcAft>
              <a:buNone/>
            </a:pPr>
            <a:r>
              <a:rPr b="1" lang="en-US" sz="5200">
                <a:latin typeface="Arial"/>
                <a:ea typeface="Arial"/>
                <a:cs typeface="Arial"/>
                <a:sym typeface="Arial"/>
              </a:rPr>
              <a:t>Action</a:t>
            </a:r>
            <a:r>
              <a:rPr lang="en-US" sz="5200">
                <a:latin typeface="Arial"/>
                <a:ea typeface="Arial"/>
                <a:cs typeface="Arial"/>
                <a:sym typeface="Arial"/>
              </a:rPr>
              <a:t>: Develop data-driven marketing strategies highlighting specific needs and outcomes to attract more donors from these areas.</a:t>
            </a:r>
            <a:endParaRPr sz="5200">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lang="en-US" sz="5200">
                <a:latin typeface="Arial"/>
                <a:ea typeface="Arial"/>
                <a:cs typeface="Arial"/>
                <a:sym typeface="Arial"/>
              </a:rPr>
              <a:t>  5.	</a:t>
            </a:r>
            <a:r>
              <a:rPr b="1" lang="en-US" sz="5200">
                <a:latin typeface="Arial"/>
                <a:ea typeface="Arial"/>
                <a:cs typeface="Arial"/>
                <a:sym typeface="Arial"/>
              </a:rPr>
              <a:t>Leverage Data Analytics</a:t>
            </a:r>
            <a:r>
              <a:rPr lang="en-US" sz="5200">
                <a:latin typeface="Arial"/>
                <a:ea typeface="Arial"/>
                <a:cs typeface="Arial"/>
                <a:sym typeface="Arial"/>
              </a:rPr>
              <a:t>: Use predictive analytics to identify trends and donor preferences, allowing the institution to personalize outreach strategies effectively.</a:t>
            </a:r>
            <a:endParaRPr sz="5200">
              <a:latin typeface="Arial"/>
              <a:ea typeface="Arial"/>
              <a:cs typeface="Arial"/>
              <a:sym typeface="Arial"/>
            </a:endParaRPr>
          </a:p>
          <a:p>
            <a:pPr indent="457200" lvl="0" marL="0" rtl="0" algn="l">
              <a:lnSpc>
                <a:spcPct val="115000"/>
              </a:lnSpc>
              <a:spcBef>
                <a:spcPts val="1200"/>
              </a:spcBef>
              <a:spcAft>
                <a:spcPts val="0"/>
              </a:spcAft>
              <a:buNone/>
            </a:pPr>
            <a:r>
              <a:rPr b="1" lang="en-US" sz="5200">
                <a:latin typeface="Arial"/>
                <a:ea typeface="Arial"/>
                <a:cs typeface="Arial"/>
                <a:sym typeface="Arial"/>
              </a:rPr>
              <a:t>Action</a:t>
            </a:r>
            <a:r>
              <a:rPr lang="en-US" sz="5200">
                <a:latin typeface="Arial"/>
                <a:ea typeface="Arial"/>
                <a:cs typeface="Arial"/>
                <a:sym typeface="Arial"/>
              </a:rPr>
              <a:t>: Implement a donor segmentation model based on gift history, major, and engagement levels to optimize fundraising efforts and ROI.</a:t>
            </a:r>
            <a:endParaRPr sz="52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3900"/>
              <a:t>Q4(</a:t>
            </a:r>
            <a:r>
              <a:rPr lang="en-US" sz="3900">
                <a:latin typeface="Arial"/>
                <a:ea typeface="Arial"/>
                <a:cs typeface="Arial"/>
                <a:sym typeface="Arial"/>
              </a:rPr>
              <a:t>The distribution of donations by graduation years) BEGINS FROM NEXT SLIDE</a:t>
            </a:r>
            <a:endParaRPr sz="3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239750" y="921447"/>
            <a:ext cx="9144000" cy="5784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i="1" lang="en-US" sz="4000">
                <a:latin typeface="Arial"/>
                <a:ea typeface="Arial"/>
                <a:cs typeface="Arial"/>
                <a:sym typeface="Arial"/>
              </a:rPr>
              <a:t>College Donations Analysis (Cover Page)</a:t>
            </a:r>
            <a:endParaRPr/>
          </a:p>
        </p:txBody>
      </p:sp>
      <p:sp>
        <p:nvSpPr>
          <p:cNvPr id="91" name="Google Shape;91;p14"/>
          <p:cNvSpPr txBox="1"/>
          <p:nvPr>
            <p:ph idx="1" type="subTitle"/>
          </p:nvPr>
        </p:nvSpPr>
        <p:spPr>
          <a:xfrm>
            <a:off x="580475" y="1676688"/>
            <a:ext cx="9144000" cy="35046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b="1" lang="en-US"/>
              <a:t>Name</a:t>
            </a:r>
            <a:r>
              <a:rPr lang="en-US"/>
              <a:t>: Kartikay Gupta</a:t>
            </a:r>
            <a:br>
              <a:rPr lang="en-US"/>
            </a:br>
            <a:r>
              <a:rPr b="1" lang="en-US"/>
              <a:t>Spire Id: </a:t>
            </a:r>
            <a:r>
              <a:rPr lang="en-US"/>
              <a:t>34038896</a:t>
            </a:r>
            <a:endParaRPr/>
          </a:p>
          <a:p>
            <a:pPr indent="0" lvl="0" marL="0" rtl="0" algn="ctr">
              <a:spcBef>
                <a:spcPts val="1000"/>
              </a:spcBef>
              <a:spcAft>
                <a:spcPts val="0"/>
              </a:spcAft>
              <a:buNone/>
            </a:pPr>
            <a:r>
              <a:rPr b="1" lang="en-US"/>
              <a:t>EmailId:</a:t>
            </a:r>
            <a:r>
              <a:rPr lang="en-US"/>
              <a:t> </a:t>
            </a:r>
            <a:r>
              <a:rPr lang="en-US" u="sng">
                <a:solidFill>
                  <a:schemeClr val="hlink"/>
                </a:solidFill>
                <a:hlinkClick r:id="rId3"/>
              </a:rPr>
              <a:t>kartikaygupt@umass.edu</a:t>
            </a:r>
            <a:endParaRPr/>
          </a:p>
          <a:p>
            <a:pPr indent="0" lvl="0" marL="0" rtl="0" algn="ctr">
              <a:spcBef>
                <a:spcPts val="1000"/>
              </a:spcBef>
              <a:spcAft>
                <a:spcPts val="0"/>
              </a:spcAft>
              <a:buNone/>
            </a:pPr>
            <a:r>
              <a:rPr b="1" lang="en-US"/>
              <a:t>Date:</a:t>
            </a:r>
            <a:r>
              <a:rPr lang="en-US"/>
              <a:t>  12/3/2024</a:t>
            </a:r>
            <a:endParaRPr/>
          </a:p>
          <a:p>
            <a:pPr indent="457200" lvl="0" marL="1828800" rtl="0" algn="l">
              <a:spcBef>
                <a:spcPts val="1000"/>
              </a:spcBef>
              <a:spcAft>
                <a:spcPts val="0"/>
              </a:spcAft>
              <a:buNone/>
            </a:pPr>
            <a:r>
              <a:rPr b="1" lang="en-US"/>
              <a:t>Tools Used:</a:t>
            </a:r>
            <a:r>
              <a:rPr lang="en-US"/>
              <a:t> Tableau(for analysis)</a:t>
            </a:r>
            <a:endParaRPr/>
          </a:p>
          <a:p>
            <a:pPr indent="0" lvl="0" marL="0" rtl="0" algn="ctr">
              <a:spcBef>
                <a:spcPts val="1000"/>
              </a:spcBef>
              <a:spcAft>
                <a:spcPts val="0"/>
              </a:spcAft>
              <a:buClr>
                <a:schemeClr val="dk1"/>
              </a:buClr>
              <a:buSzPts val="1100"/>
              <a:buFont typeface="Arial"/>
              <a:buNone/>
            </a:pPr>
            <a:r>
              <a:t/>
            </a:r>
            <a:endParaRPr/>
          </a:p>
        </p:txBody>
      </p:sp>
      <p:pic>
        <p:nvPicPr>
          <p:cNvPr id="92" name="Google Shape;92;p14"/>
          <p:cNvPicPr preferRelativeResize="0"/>
          <p:nvPr/>
        </p:nvPicPr>
        <p:blipFill>
          <a:blip r:embed="rId4">
            <a:alphaModFix/>
          </a:blip>
          <a:stretch>
            <a:fillRect/>
          </a:stretch>
        </p:blipFill>
        <p:spPr>
          <a:xfrm>
            <a:off x="9615775" y="248150"/>
            <a:ext cx="1826125" cy="1839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descr="Distribution of Donations by Graduation Year" id="199" name="Google Shape;199;p32"/>
          <p:cNvPicPr preferRelativeResize="0"/>
          <p:nvPr/>
        </p:nvPicPr>
        <p:blipFill rotWithShape="1">
          <a:blip r:embed="rId3">
            <a:alphaModFix/>
          </a:blip>
          <a:srcRect b="0" l="0" r="0" t="0"/>
          <a:stretch/>
        </p:blipFill>
        <p:spPr>
          <a:xfrm>
            <a:off x="1284600" y="356250"/>
            <a:ext cx="10135877" cy="6473174"/>
          </a:xfrm>
          <a:prstGeom prst="rect">
            <a:avLst/>
          </a:prstGeom>
          <a:noFill/>
          <a:ln>
            <a:noFill/>
          </a:ln>
        </p:spPr>
      </p:pic>
      <p:sp>
        <p:nvSpPr>
          <p:cNvPr id="200" name="Google Shape;200;p32"/>
          <p:cNvSpPr txBox="1"/>
          <p:nvPr/>
        </p:nvSpPr>
        <p:spPr>
          <a:xfrm>
            <a:off x="1284600" y="105100"/>
            <a:ext cx="10247700" cy="323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000">
                <a:solidFill>
                  <a:schemeClr val="dk1"/>
                </a:solidFill>
              </a:rPr>
              <a:t>Distribution of Donations by Graduation Year</a:t>
            </a:r>
            <a:r>
              <a:rPr lang="en-US" sz="1000">
                <a:solidFill>
                  <a:schemeClr val="dk1"/>
                </a:solidFill>
              </a:rPr>
              <a:t>,</a:t>
            </a:r>
            <a:r>
              <a:rPr b="1" lang="en-US" sz="1000">
                <a:solidFill>
                  <a:schemeClr val="dk1"/>
                </a:solidFill>
                <a:latin typeface="Calibri"/>
                <a:ea typeface="Calibri"/>
                <a:cs typeface="Calibri"/>
                <a:sym typeface="Calibri"/>
              </a:rPr>
              <a:t> (Line Chart)</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3"/>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latin typeface="Arial"/>
                <a:ea typeface="Arial"/>
                <a:cs typeface="Arial"/>
                <a:sym typeface="Arial"/>
              </a:rPr>
              <a:t>Distribution of Donations by Graduation Year</a:t>
            </a:r>
            <a:r>
              <a:rPr lang="en-US" sz="4000">
                <a:latin typeface="Arial"/>
                <a:ea typeface="Arial"/>
                <a:cs typeface="Arial"/>
                <a:sym typeface="Arial"/>
              </a:rPr>
              <a:t>,</a:t>
            </a:r>
            <a:r>
              <a:rPr b="1" lang="en-US" sz="4000"/>
              <a:t> (Line Chart)</a:t>
            </a:r>
            <a:endParaRPr b="1" sz="4000"/>
          </a:p>
        </p:txBody>
      </p:sp>
      <p:sp>
        <p:nvSpPr>
          <p:cNvPr id="206" name="Google Shape;206;p33"/>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200"/>
              </a:spcBef>
              <a:spcAft>
                <a:spcPts val="0"/>
              </a:spcAft>
              <a:buNone/>
            </a:pPr>
            <a:r>
              <a:rPr b="1" lang="en-US" sz="1300">
                <a:latin typeface="Arial"/>
                <a:ea typeface="Arial"/>
                <a:cs typeface="Arial"/>
                <a:sym typeface="Arial"/>
              </a:rPr>
              <a:t>Chart Overview:</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This line chart showcases the </a:t>
            </a:r>
            <a:r>
              <a:rPr b="1" lang="en-US" sz="1300">
                <a:latin typeface="Arial"/>
                <a:ea typeface="Arial"/>
                <a:cs typeface="Arial"/>
                <a:sym typeface="Arial"/>
              </a:rPr>
              <a:t>Distribution of Donations by Graduation Year</a:t>
            </a:r>
            <a:r>
              <a:rPr lang="en-US" sz="1300">
                <a:latin typeface="Arial"/>
                <a:ea typeface="Arial"/>
                <a:cs typeface="Arial"/>
                <a:sym typeface="Arial"/>
              </a:rPr>
              <a:t>, highlighting the total gift amounts contributed by alumni from 1960 to 2009. The chart reveals donation trends, emphasizing significant peaks and declines over the years.</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Filters Applied:</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b="1" lang="en-US" sz="1300">
                <a:latin typeface="Arial"/>
                <a:ea typeface="Arial"/>
                <a:cs typeface="Arial"/>
                <a:sym typeface="Arial"/>
              </a:rPr>
              <a:t>Year of Graduation</a:t>
            </a:r>
            <a:r>
              <a:rPr lang="en-US" sz="1300">
                <a:latin typeface="Arial"/>
                <a:ea typeface="Arial"/>
                <a:cs typeface="Arial"/>
                <a:sym typeface="Arial"/>
              </a:rPr>
              <a:t>: A filter was applied to display data from </a:t>
            </a:r>
            <a:r>
              <a:rPr b="1" lang="en-US" sz="1300">
                <a:latin typeface="Arial"/>
                <a:ea typeface="Arial"/>
                <a:cs typeface="Arial"/>
                <a:sym typeface="Arial"/>
              </a:rPr>
              <a:t>1960 to 2009</a:t>
            </a:r>
            <a:r>
              <a:rPr lang="en-US" sz="1300">
                <a:latin typeface="Arial"/>
                <a:ea typeface="Arial"/>
                <a:cs typeface="Arial"/>
                <a:sym typeface="Arial"/>
              </a:rPr>
              <a:t>.</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Key Insights: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b="1" lang="en-US" sz="1300">
                <a:latin typeface="Arial"/>
                <a:ea typeface="Arial"/>
                <a:cs typeface="Arial"/>
                <a:sym typeface="Arial"/>
              </a:rPr>
              <a:t>Major Peaks</a:t>
            </a:r>
            <a:r>
              <a:rPr lang="en-US" sz="1300">
                <a:latin typeface="Arial"/>
                <a:ea typeface="Arial"/>
                <a:cs typeface="Arial"/>
                <a:sym typeface="Arial"/>
              </a:rPr>
              <a:t>: Donations reached their highest points in </a:t>
            </a:r>
            <a:r>
              <a:rPr b="1" lang="en-US" sz="1300">
                <a:latin typeface="Arial"/>
                <a:ea typeface="Arial"/>
                <a:cs typeface="Arial"/>
                <a:sym typeface="Arial"/>
              </a:rPr>
              <a:t>1985 (1.75M)</a:t>
            </a:r>
            <a:r>
              <a:rPr lang="en-US" sz="1300">
                <a:latin typeface="Arial"/>
                <a:ea typeface="Arial"/>
                <a:cs typeface="Arial"/>
                <a:sym typeface="Arial"/>
              </a:rPr>
              <a:t> and </a:t>
            </a:r>
            <a:r>
              <a:rPr b="1" lang="en-US" sz="1300">
                <a:latin typeface="Arial"/>
                <a:ea typeface="Arial"/>
                <a:cs typeface="Arial"/>
                <a:sym typeface="Arial"/>
              </a:rPr>
              <a:t>1990 (1.66M)</a:t>
            </a:r>
            <a:r>
              <a:rPr lang="en-US" sz="1300">
                <a:latin typeface="Arial"/>
                <a:ea typeface="Arial"/>
                <a:cs typeface="Arial"/>
                <a:sym typeface="Arial"/>
              </a:rPr>
              <a:t>, demonstrating strong alumni engagement during these years.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Post-1990 Decline</a:t>
            </a:r>
            <a:r>
              <a:rPr lang="en-US" sz="1300">
                <a:latin typeface="Arial"/>
                <a:ea typeface="Arial"/>
                <a:cs typeface="Arial"/>
                <a:sym typeface="Arial"/>
              </a:rPr>
              <a:t>: Contributions began to steadily decline after 1995, dropping below 1M in the early 2000s.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Early Growth</a:t>
            </a:r>
            <a:r>
              <a:rPr lang="en-US" sz="1300">
                <a:latin typeface="Arial"/>
                <a:ea typeface="Arial"/>
                <a:cs typeface="Arial"/>
                <a:sym typeface="Arial"/>
              </a:rPr>
              <a:t>: Donation amounts saw gradual growth from 1960 to 1980, leading up to the major peaks in later years</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Discussion Points: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b="1" lang="en-US" sz="1300">
                <a:latin typeface="Arial"/>
                <a:ea typeface="Arial"/>
                <a:cs typeface="Arial"/>
                <a:sym typeface="Arial"/>
              </a:rPr>
              <a:t>Strong Contribution Periods</a:t>
            </a:r>
            <a:r>
              <a:rPr lang="en-US" sz="1300">
                <a:latin typeface="Arial"/>
                <a:ea typeface="Arial"/>
                <a:cs typeface="Arial"/>
                <a:sym typeface="Arial"/>
              </a:rPr>
              <a:t>: The 1980s and early 1990s were marked by high alumni giving, likely driven by effective campaigns or favorable economic conditions.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Declining Trends Post-1995</a:t>
            </a:r>
            <a:r>
              <a:rPr lang="en-US" sz="1300">
                <a:latin typeface="Arial"/>
                <a:ea typeface="Arial"/>
                <a:cs typeface="Arial"/>
                <a:sym typeface="Arial"/>
              </a:rPr>
              <a:t>: Contributions decreased significantly after 1995, possibly due to changing priorities or reduced donor engagement.</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Underutilized Early Years</a:t>
            </a:r>
            <a:r>
              <a:rPr lang="en-US" sz="1300">
                <a:latin typeface="Arial"/>
                <a:ea typeface="Arial"/>
                <a:cs typeface="Arial"/>
                <a:sym typeface="Arial"/>
              </a:rPr>
              <a:t>: Alumni from pre-1970 graduating classes contributed less, indicating an opportunity for greater engagement.</a:t>
            </a:r>
            <a:endParaRPr sz="1300">
              <a:latin typeface="Arial"/>
              <a:ea typeface="Arial"/>
              <a:cs typeface="Arial"/>
              <a:sym typeface="Arial"/>
            </a:endParaRPr>
          </a:p>
          <a:p>
            <a:pPr indent="0" lvl="0" marL="0" rtl="0" algn="ctr">
              <a:spcBef>
                <a:spcPts val="1200"/>
              </a:spcBef>
              <a:spcAft>
                <a:spcPts val="0"/>
              </a:spcAft>
              <a:buNone/>
            </a:pPr>
            <a:r>
              <a:t/>
            </a:r>
            <a:endParaRPr/>
          </a:p>
        </p:txBody>
      </p:sp>
      <p:pic>
        <p:nvPicPr>
          <p:cNvPr id="207" name="Google Shape;207;p33"/>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Distribution of Donations by Graduation Year</a:t>
            </a:r>
            <a:r>
              <a:rPr lang="en-US" sz="4000">
                <a:latin typeface="Arial"/>
                <a:ea typeface="Arial"/>
                <a:cs typeface="Arial"/>
                <a:sym typeface="Arial"/>
              </a:rPr>
              <a:t>,</a:t>
            </a:r>
            <a:r>
              <a:rPr b="1" lang="en-US" sz="4000"/>
              <a:t> (Line Chart) </a:t>
            </a:r>
            <a:r>
              <a:rPr b="1" lang="en-US" sz="3600"/>
              <a:t>Continued</a:t>
            </a:r>
            <a:endParaRPr b="1" sz="3600"/>
          </a:p>
        </p:txBody>
      </p:sp>
      <p:sp>
        <p:nvSpPr>
          <p:cNvPr id="213" name="Google Shape;213;p34"/>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fontScale="32500"/>
          </a:bodyPr>
          <a:lstStyle/>
          <a:p>
            <a:pPr indent="0" lvl="0" marL="0" rtl="0" algn="l">
              <a:lnSpc>
                <a:spcPct val="115000"/>
              </a:lnSpc>
              <a:spcBef>
                <a:spcPts val="0"/>
              </a:spcBef>
              <a:spcAft>
                <a:spcPts val="0"/>
              </a:spcAft>
              <a:buNone/>
            </a:pPr>
            <a:r>
              <a:rPr b="1" lang="en-US" sz="6400">
                <a:latin typeface="Arial"/>
                <a:ea typeface="Arial"/>
                <a:cs typeface="Arial"/>
                <a:sym typeface="Arial"/>
              </a:rPr>
              <a:t>Recommendations for the Advisory Board:</a:t>
            </a:r>
            <a:endParaRPr b="1" sz="6400">
              <a:latin typeface="Arial"/>
              <a:ea typeface="Arial"/>
              <a:cs typeface="Arial"/>
              <a:sym typeface="Arial"/>
            </a:endParaRPr>
          </a:p>
          <a:p>
            <a:pPr indent="0" lvl="0" marL="0" rtl="0" algn="l">
              <a:lnSpc>
                <a:spcPct val="115000"/>
              </a:lnSpc>
              <a:spcBef>
                <a:spcPts val="1200"/>
              </a:spcBef>
              <a:spcAft>
                <a:spcPts val="0"/>
              </a:spcAft>
              <a:buNone/>
            </a:pPr>
            <a:r>
              <a:rPr b="1" lang="en-US" sz="5166">
                <a:latin typeface="Arial"/>
                <a:ea typeface="Arial"/>
                <a:cs typeface="Arial"/>
                <a:sym typeface="Arial"/>
              </a:rPr>
              <a:t>1.	Re-engage Post-1995 Alumni</a:t>
            </a:r>
            <a:r>
              <a:rPr lang="en-US" sz="5166">
                <a:latin typeface="Arial"/>
                <a:ea typeface="Arial"/>
                <a:cs typeface="Arial"/>
                <a:sym typeface="Arial"/>
              </a:rPr>
              <a:t>:</a:t>
            </a:r>
            <a:endParaRPr sz="5166">
              <a:latin typeface="Arial"/>
              <a:ea typeface="Arial"/>
              <a:cs typeface="Arial"/>
              <a:sym typeface="Arial"/>
            </a:endParaRPr>
          </a:p>
          <a:p>
            <a:pPr indent="-335224" lvl="0" marL="457200" rtl="0" algn="l">
              <a:lnSpc>
                <a:spcPct val="115000"/>
              </a:lnSpc>
              <a:spcBef>
                <a:spcPts val="1200"/>
              </a:spcBef>
              <a:spcAft>
                <a:spcPts val="0"/>
              </a:spcAft>
              <a:buSzPct val="100000"/>
              <a:buFont typeface="Arial"/>
              <a:buChar char="●"/>
            </a:pPr>
            <a:r>
              <a:rPr lang="en-US" sz="5166">
                <a:latin typeface="Arial"/>
                <a:ea typeface="Arial"/>
                <a:cs typeface="Arial"/>
                <a:sym typeface="Arial"/>
              </a:rPr>
              <a:t>Create campaigns targeting graduates from 1995 to 2005 to renew their connection with the institution.</a:t>
            </a:r>
            <a:endParaRPr sz="5166">
              <a:latin typeface="Arial"/>
              <a:ea typeface="Arial"/>
              <a:cs typeface="Arial"/>
              <a:sym typeface="Arial"/>
            </a:endParaRPr>
          </a:p>
          <a:p>
            <a:pPr indent="-335224" lvl="0" marL="457200" rtl="0" algn="l">
              <a:lnSpc>
                <a:spcPct val="115000"/>
              </a:lnSpc>
              <a:spcBef>
                <a:spcPts val="0"/>
              </a:spcBef>
              <a:spcAft>
                <a:spcPts val="0"/>
              </a:spcAft>
              <a:buSzPct val="100000"/>
              <a:buFont typeface="Arial"/>
              <a:buChar char="●"/>
            </a:pPr>
            <a:r>
              <a:rPr lang="en-US" sz="5166">
                <a:latin typeface="Arial"/>
                <a:ea typeface="Arial"/>
                <a:cs typeface="Arial"/>
                <a:sym typeface="Arial"/>
              </a:rPr>
              <a:t>Emphasize impactful initiatives that resonate with their experiences.</a:t>
            </a:r>
            <a:endParaRPr b="1" sz="5166">
              <a:latin typeface="Arial"/>
              <a:ea typeface="Arial"/>
              <a:cs typeface="Arial"/>
              <a:sym typeface="Arial"/>
            </a:endParaRPr>
          </a:p>
          <a:p>
            <a:pPr indent="0" lvl="0" marL="0" rtl="0" algn="l">
              <a:lnSpc>
                <a:spcPct val="115000"/>
              </a:lnSpc>
              <a:spcBef>
                <a:spcPts val="1200"/>
              </a:spcBef>
              <a:spcAft>
                <a:spcPts val="0"/>
              </a:spcAft>
              <a:buNone/>
            </a:pPr>
            <a:r>
              <a:rPr b="1" lang="en-US" sz="5166">
                <a:latin typeface="Arial"/>
                <a:ea typeface="Arial"/>
                <a:cs typeface="Arial"/>
                <a:sym typeface="Arial"/>
              </a:rPr>
              <a:t>2. 	Celebrate High-Impact Cohorts</a:t>
            </a:r>
            <a:r>
              <a:rPr lang="en-US" sz="5166">
                <a:latin typeface="Arial"/>
                <a:ea typeface="Arial"/>
                <a:cs typeface="Arial"/>
                <a:sym typeface="Arial"/>
              </a:rPr>
              <a:t>:</a:t>
            </a:r>
            <a:endParaRPr sz="5166">
              <a:latin typeface="Arial"/>
              <a:ea typeface="Arial"/>
              <a:cs typeface="Arial"/>
              <a:sym typeface="Arial"/>
            </a:endParaRPr>
          </a:p>
          <a:p>
            <a:pPr indent="-335224" lvl="0" marL="457200" rtl="0" algn="l">
              <a:lnSpc>
                <a:spcPct val="115000"/>
              </a:lnSpc>
              <a:spcBef>
                <a:spcPts val="1200"/>
              </a:spcBef>
              <a:spcAft>
                <a:spcPts val="0"/>
              </a:spcAft>
              <a:buSzPct val="100000"/>
              <a:buChar char="●"/>
            </a:pPr>
            <a:r>
              <a:rPr lang="en-US" sz="5166">
                <a:latin typeface="Arial"/>
                <a:ea typeface="Arial"/>
                <a:cs typeface="Arial"/>
                <a:sym typeface="Arial"/>
              </a:rPr>
              <a:t>Highlight achievements of alumni from the 1980s and 1990s to motivate other cohorts to contribute.</a:t>
            </a:r>
            <a:endParaRPr sz="5166">
              <a:latin typeface="Arial"/>
              <a:ea typeface="Arial"/>
              <a:cs typeface="Arial"/>
              <a:sym typeface="Arial"/>
            </a:endParaRPr>
          </a:p>
          <a:p>
            <a:pPr indent="0" lvl="0" marL="0" rtl="0" algn="l">
              <a:lnSpc>
                <a:spcPct val="115000"/>
              </a:lnSpc>
              <a:spcBef>
                <a:spcPts val="1200"/>
              </a:spcBef>
              <a:spcAft>
                <a:spcPts val="0"/>
              </a:spcAft>
              <a:buNone/>
            </a:pPr>
            <a:r>
              <a:rPr b="1" lang="en-US" sz="5166">
                <a:latin typeface="Arial"/>
                <a:ea typeface="Arial"/>
                <a:cs typeface="Arial"/>
                <a:sym typeface="Arial"/>
              </a:rPr>
              <a:t>3. 	Reconnect with Early Graduates</a:t>
            </a:r>
            <a:r>
              <a:rPr lang="en-US" sz="5166">
                <a:latin typeface="Arial"/>
                <a:ea typeface="Arial"/>
                <a:cs typeface="Arial"/>
                <a:sym typeface="Arial"/>
              </a:rPr>
              <a:t>:</a:t>
            </a:r>
            <a:endParaRPr sz="5166">
              <a:latin typeface="Arial"/>
              <a:ea typeface="Arial"/>
              <a:cs typeface="Arial"/>
              <a:sym typeface="Arial"/>
            </a:endParaRPr>
          </a:p>
          <a:p>
            <a:pPr indent="-335224" lvl="0" marL="457200" rtl="0" algn="l">
              <a:lnSpc>
                <a:spcPct val="115000"/>
              </a:lnSpc>
              <a:spcBef>
                <a:spcPts val="1200"/>
              </a:spcBef>
              <a:spcAft>
                <a:spcPts val="0"/>
              </a:spcAft>
              <a:buSzPct val="100000"/>
              <a:buChar char="●"/>
            </a:pPr>
            <a:r>
              <a:rPr lang="en-US" sz="5166">
                <a:latin typeface="Arial"/>
                <a:ea typeface="Arial"/>
                <a:cs typeface="Arial"/>
                <a:sym typeface="Arial"/>
              </a:rPr>
              <a:t>Focus on engaging alumni from the 1960–1970 era through legacy programs and personalized outreach efforts.</a:t>
            </a:r>
            <a:endParaRPr sz="5166">
              <a:latin typeface="Arial"/>
              <a:ea typeface="Arial"/>
              <a:cs typeface="Arial"/>
              <a:sym typeface="Arial"/>
            </a:endParaRPr>
          </a:p>
          <a:p>
            <a:pPr indent="0" lvl="0" marL="0" rtl="0" algn="l">
              <a:lnSpc>
                <a:spcPct val="115000"/>
              </a:lnSpc>
              <a:spcBef>
                <a:spcPts val="1200"/>
              </a:spcBef>
              <a:spcAft>
                <a:spcPts val="0"/>
              </a:spcAft>
              <a:buNone/>
            </a:pPr>
            <a:r>
              <a:t/>
            </a:r>
            <a:endParaRPr b="1" sz="5200">
              <a:latin typeface="Arial"/>
              <a:ea typeface="Arial"/>
              <a:cs typeface="Arial"/>
              <a:sym typeface="Arial"/>
            </a:endParaRPr>
          </a:p>
          <a:p>
            <a:pPr indent="0" lvl="0" marL="0" rtl="0" algn="l">
              <a:lnSpc>
                <a:spcPct val="115000"/>
              </a:lnSpc>
              <a:spcBef>
                <a:spcPts val="1200"/>
              </a:spcBef>
              <a:spcAft>
                <a:spcPts val="0"/>
              </a:spcAft>
              <a:buNone/>
            </a:pPr>
            <a:r>
              <a:t/>
            </a:r>
            <a:endParaRPr sz="52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Distribution of Donations by Graduation Year</a:t>
            </a:r>
            <a:r>
              <a:rPr lang="en-US" sz="4000">
                <a:latin typeface="Arial"/>
                <a:ea typeface="Arial"/>
                <a:cs typeface="Arial"/>
                <a:sym typeface="Arial"/>
              </a:rPr>
              <a:t>,</a:t>
            </a:r>
            <a:r>
              <a:rPr b="1" lang="en-US" sz="4000"/>
              <a:t> (Line Chart) </a:t>
            </a:r>
            <a:r>
              <a:rPr b="1" lang="en-US" sz="3600"/>
              <a:t>Continued</a:t>
            </a:r>
            <a:endParaRPr b="1" sz="3600"/>
          </a:p>
        </p:txBody>
      </p:sp>
      <p:sp>
        <p:nvSpPr>
          <p:cNvPr id="219" name="Google Shape;219;p35"/>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fontScale="40000" lnSpcReduction="20000"/>
          </a:bodyPr>
          <a:lstStyle/>
          <a:p>
            <a:pPr indent="0" lvl="0" marL="0" rtl="0" algn="l">
              <a:lnSpc>
                <a:spcPct val="115000"/>
              </a:lnSpc>
              <a:spcBef>
                <a:spcPts val="0"/>
              </a:spcBef>
              <a:spcAft>
                <a:spcPts val="0"/>
              </a:spcAft>
              <a:buNone/>
            </a:pPr>
            <a:r>
              <a:rPr b="1" lang="en-US" sz="6400">
                <a:latin typeface="Arial"/>
                <a:ea typeface="Arial"/>
                <a:cs typeface="Arial"/>
                <a:sym typeface="Arial"/>
              </a:rPr>
              <a:t>Data-Driven Actions</a:t>
            </a:r>
            <a:endParaRPr b="1" sz="6400">
              <a:latin typeface="Arial"/>
              <a:ea typeface="Arial"/>
              <a:cs typeface="Arial"/>
              <a:sym typeface="Arial"/>
            </a:endParaRPr>
          </a:p>
          <a:p>
            <a:pPr indent="0" lvl="0" marL="0" rtl="0" algn="l">
              <a:lnSpc>
                <a:spcPct val="115000"/>
              </a:lnSpc>
              <a:spcBef>
                <a:spcPts val="1200"/>
              </a:spcBef>
              <a:spcAft>
                <a:spcPts val="0"/>
              </a:spcAft>
              <a:buNone/>
            </a:pPr>
            <a:r>
              <a:rPr b="1" lang="en-US" sz="4900">
                <a:latin typeface="Arial"/>
                <a:ea typeface="Arial"/>
                <a:cs typeface="Arial"/>
                <a:sym typeface="Arial"/>
              </a:rPr>
              <a:t>1.	</a:t>
            </a:r>
            <a:r>
              <a:rPr b="1" lang="en-US" sz="4900">
                <a:latin typeface="Arial"/>
                <a:ea typeface="Arial"/>
                <a:cs typeface="Arial"/>
                <a:sym typeface="Arial"/>
              </a:rPr>
              <a:t>Identify Barriers</a:t>
            </a:r>
            <a:r>
              <a:rPr lang="en-US" sz="4900">
                <a:latin typeface="Arial"/>
                <a:ea typeface="Arial"/>
                <a:cs typeface="Arial"/>
                <a:sym typeface="Arial"/>
              </a:rPr>
              <a:t>:</a:t>
            </a:r>
            <a:endParaRPr sz="4900">
              <a:latin typeface="Arial"/>
              <a:ea typeface="Arial"/>
              <a:cs typeface="Arial"/>
              <a:sym typeface="Arial"/>
            </a:endParaRPr>
          </a:p>
          <a:p>
            <a:pPr indent="-410210" lvl="0" marL="457200" rtl="0" algn="l">
              <a:lnSpc>
                <a:spcPct val="115000"/>
              </a:lnSpc>
              <a:spcBef>
                <a:spcPts val="1200"/>
              </a:spcBef>
              <a:spcAft>
                <a:spcPts val="0"/>
              </a:spcAft>
              <a:buSzPct val="100000"/>
              <a:buChar char="●"/>
            </a:pPr>
            <a:r>
              <a:rPr lang="en-US" sz="4900">
                <a:latin typeface="Arial"/>
                <a:ea typeface="Arial"/>
                <a:cs typeface="Arial"/>
                <a:sym typeface="Arial"/>
              </a:rPr>
              <a:t>Conduct alumni surveys to understand why donations declined post-1995 and adapt strategies to address these concerns.</a:t>
            </a:r>
            <a:endParaRPr sz="4900">
              <a:latin typeface="Arial"/>
              <a:ea typeface="Arial"/>
              <a:cs typeface="Arial"/>
              <a:sym typeface="Arial"/>
            </a:endParaRPr>
          </a:p>
          <a:p>
            <a:pPr indent="0" lvl="0" marL="0" rtl="0" algn="l">
              <a:lnSpc>
                <a:spcPct val="115000"/>
              </a:lnSpc>
              <a:spcBef>
                <a:spcPts val="1200"/>
              </a:spcBef>
              <a:spcAft>
                <a:spcPts val="0"/>
              </a:spcAft>
              <a:buNone/>
            </a:pPr>
            <a:r>
              <a:rPr b="1" lang="en-US" sz="4300">
                <a:latin typeface="Arial"/>
                <a:ea typeface="Arial"/>
                <a:cs typeface="Arial"/>
                <a:sym typeface="Arial"/>
              </a:rPr>
              <a:t>2. 	</a:t>
            </a:r>
            <a:r>
              <a:rPr b="1" lang="en-US" sz="4300">
                <a:latin typeface="Arial"/>
                <a:ea typeface="Arial"/>
                <a:cs typeface="Arial"/>
                <a:sym typeface="Arial"/>
              </a:rPr>
              <a:t>Tailored Campaigns</a:t>
            </a:r>
            <a:r>
              <a:rPr lang="en-US" sz="4300">
                <a:latin typeface="Arial"/>
                <a:ea typeface="Arial"/>
                <a:cs typeface="Arial"/>
                <a:sym typeface="Arial"/>
              </a:rPr>
              <a:t>:</a:t>
            </a:r>
            <a:endParaRPr sz="4300">
              <a:latin typeface="Arial"/>
              <a:ea typeface="Arial"/>
              <a:cs typeface="Arial"/>
              <a:sym typeface="Arial"/>
            </a:endParaRPr>
          </a:p>
          <a:p>
            <a:pPr indent="-337820" lvl="0" marL="457200" rtl="0" algn="l">
              <a:lnSpc>
                <a:spcPct val="115000"/>
              </a:lnSpc>
              <a:spcBef>
                <a:spcPts val="1200"/>
              </a:spcBef>
              <a:spcAft>
                <a:spcPts val="0"/>
              </a:spcAft>
              <a:buSzPct val="100000"/>
              <a:buChar char="●"/>
            </a:pPr>
            <a:r>
              <a:rPr lang="en-US" sz="4300">
                <a:latin typeface="Arial"/>
                <a:ea typeface="Arial"/>
                <a:cs typeface="Arial"/>
                <a:sym typeface="Arial"/>
              </a:rPr>
              <a:t>Develop initiatives that align with the milestones and interests of high-contributing years, like the 1980s.</a:t>
            </a:r>
            <a:endParaRPr sz="4300">
              <a:latin typeface="Arial"/>
              <a:ea typeface="Arial"/>
              <a:cs typeface="Arial"/>
              <a:sym typeface="Arial"/>
            </a:endParaRPr>
          </a:p>
          <a:p>
            <a:pPr indent="0" lvl="0" marL="0" rtl="0" algn="l">
              <a:lnSpc>
                <a:spcPct val="115000"/>
              </a:lnSpc>
              <a:spcBef>
                <a:spcPts val="1200"/>
              </a:spcBef>
              <a:spcAft>
                <a:spcPts val="0"/>
              </a:spcAft>
              <a:buNone/>
            </a:pPr>
            <a:r>
              <a:rPr b="1" lang="en-US" sz="4300">
                <a:latin typeface="Arial"/>
                <a:ea typeface="Arial"/>
                <a:cs typeface="Arial"/>
                <a:sym typeface="Arial"/>
              </a:rPr>
              <a:t>3. 	</a:t>
            </a:r>
            <a:r>
              <a:rPr b="1" lang="en-US" sz="4300">
                <a:latin typeface="Arial"/>
                <a:ea typeface="Arial"/>
                <a:cs typeface="Arial"/>
                <a:sym typeface="Arial"/>
              </a:rPr>
              <a:t>Rebuild Relationships</a:t>
            </a:r>
            <a:r>
              <a:rPr lang="en-US" sz="4300">
                <a:latin typeface="Arial"/>
                <a:ea typeface="Arial"/>
                <a:cs typeface="Arial"/>
                <a:sym typeface="Arial"/>
              </a:rPr>
              <a:t>:</a:t>
            </a:r>
            <a:endParaRPr sz="4300">
              <a:latin typeface="Arial"/>
              <a:ea typeface="Arial"/>
              <a:cs typeface="Arial"/>
              <a:sym typeface="Arial"/>
            </a:endParaRPr>
          </a:p>
          <a:p>
            <a:pPr indent="-337820" lvl="0" marL="457200" rtl="0" algn="l">
              <a:lnSpc>
                <a:spcPct val="115000"/>
              </a:lnSpc>
              <a:spcBef>
                <a:spcPts val="1200"/>
              </a:spcBef>
              <a:spcAft>
                <a:spcPts val="0"/>
              </a:spcAft>
              <a:buSzPct val="100000"/>
              <a:buChar char="●"/>
            </a:pPr>
            <a:r>
              <a:rPr lang="en-US" sz="4300">
                <a:latin typeface="Arial"/>
                <a:ea typeface="Arial"/>
                <a:cs typeface="Arial"/>
                <a:sym typeface="Arial"/>
              </a:rPr>
              <a:t>Organize events or virtual meet-ups specifically for earlier alumni to strengthen ties and encourage giving.</a:t>
            </a:r>
            <a:endParaRPr sz="4300">
              <a:latin typeface="Arial"/>
              <a:ea typeface="Arial"/>
              <a:cs typeface="Arial"/>
              <a:sym typeface="Arial"/>
            </a:endParaRPr>
          </a:p>
          <a:p>
            <a:pPr indent="0" lvl="0" marL="0" rtl="0" algn="l">
              <a:lnSpc>
                <a:spcPct val="115000"/>
              </a:lnSpc>
              <a:spcBef>
                <a:spcPts val="1200"/>
              </a:spcBef>
              <a:spcAft>
                <a:spcPts val="0"/>
              </a:spcAft>
              <a:buNone/>
            </a:pPr>
            <a:r>
              <a:t/>
            </a:r>
            <a:endParaRPr b="1" sz="5200">
              <a:latin typeface="Arial"/>
              <a:ea typeface="Arial"/>
              <a:cs typeface="Arial"/>
              <a:sym typeface="Arial"/>
            </a:endParaRPr>
          </a:p>
          <a:p>
            <a:pPr indent="0" lvl="0" marL="0" rtl="0" algn="l">
              <a:lnSpc>
                <a:spcPct val="115000"/>
              </a:lnSpc>
              <a:spcBef>
                <a:spcPts val="1200"/>
              </a:spcBef>
              <a:spcAft>
                <a:spcPts val="0"/>
              </a:spcAft>
              <a:buNone/>
            </a:pPr>
            <a:r>
              <a:t/>
            </a:r>
            <a:endParaRPr sz="52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838200" y="4999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000"/>
              <a:t>Q5(</a:t>
            </a:r>
            <a:r>
              <a:rPr lang="en-US" sz="4000">
                <a:latin typeface="Arial"/>
                <a:ea typeface="Arial"/>
                <a:cs typeface="Arial"/>
                <a:sym typeface="Arial"/>
              </a:rPr>
              <a:t>Top majors of the donors) BEGINS FROM NEXT SLIDE</a:t>
            </a:r>
            <a:endParaRPr sz="4000"/>
          </a:p>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Top majors of the donors" id="229" name="Google Shape;229;p37"/>
          <p:cNvPicPr preferRelativeResize="0"/>
          <p:nvPr/>
        </p:nvPicPr>
        <p:blipFill rotWithShape="1">
          <a:blip r:embed="rId3">
            <a:alphaModFix/>
          </a:blip>
          <a:srcRect b="0" l="0" r="0" t="0"/>
          <a:stretch/>
        </p:blipFill>
        <p:spPr>
          <a:xfrm>
            <a:off x="1240800" y="379400"/>
            <a:ext cx="9201577" cy="6478599"/>
          </a:xfrm>
          <a:prstGeom prst="rect">
            <a:avLst/>
          </a:prstGeom>
          <a:noFill/>
          <a:ln>
            <a:noFill/>
          </a:ln>
        </p:spPr>
      </p:pic>
      <p:sp>
        <p:nvSpPr>
          <p:cNvPr id="230" name="Google Shape;230;p37"/>
          <p:cNvSpPr txBox="1"/>
          <p:nvPr/>
        </p:nvSpPr>
        <p:spPr>
          <a:xfrm>
            <a:off x="0" y="0"/>
            <a:ext cx="10936500" cy="446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1700">
                <a:solidFill>
                  <a:schemeClr val="dk1"/>
                </a:solidFill>
              </a:rPr>
              <a:t>Top majors of the donors( </a:t>
            </a:r>
            <a:r>
              <a:rPr b="1" lang="en-US" sz="1700">
                <a:solidFill>
                  <a:schemeClr val="dk1"/>
                </a:solidFill>
              </a:rPr>
              <a:t>Bubble</a:t>
            </a:r>
            <a:r>
              <a:rPr b="1" lang="en-US" sz="1700">
                <a:solidFill>
                  <a:schemeClr val="dk1"/>
                </a:solidFill>
              </a:rPr>
              <a:t> chart)</a:t>
            </a:r>
            <a:endParaRPr b="1"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4000">
                <a:latin typeface="Arial"/>
                <a:ea typeface="Arial"/>
                <a:cs typeface="Arial"/>
                <a:sym typeface="Arial"/>
              </a:rPr>
              <a:t>Top majors of the donors(Bubble chart)</a:t>
            </a:r>
            <a:endParaRPr b="1" sz="4000"/>
          </a:p>
        </p:txBody>
      </p:sp>
      <p:sp>
        <p:nvSpPr>
          <p:cNvPr id="236" name="Google Shape;236;p38"/>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US" sz="1600">
                <a:latin typeface="Arial"/>
                <a:ea typeface="Arial"/>
                <a:cs typeface="Arial"/>
                <a:sym typeface="Arial"/>
              </a:rPr>
              <a:t>Chart Overview:</a:t>
            </a:r>
            <a:endParaRPr b="1" sz="1600">
              <a:latin typeface="Arial"/>
              <a:ea typeface="Arial"/>
              <a:cs typeface="Arial"/>
              <a:sym typeface="Arial"/>
            </a:endParaRPr>
          </a:p>
          <a:p>
            <a:pPr indent="-330200" lvl="0" marL="457200" rtl="0" algn="l">
              <a:lnSpc>
                <a:spcPct val="115000"/>
              </a:lnSpc>
              <a:spcBef>
                <a:spcPts val="200"/>
              </a:spcBef>
              <a:spcAft>
                <a:spcPts val="0"/>
              </a:spcAft>
              <a:buSzPts val="1600"/>
              <a:buChar char="●"/>
            </a:pPr>
            <a:r>
              <a:rPr lang="en-US" sz="1600">
                <a:latin typeface="Arial"/>
                <a:ea typeface="Arial"/>
                <a:cs typeface="Arial"/>
                <a:sym typeface="Arial"/>
              </a:rPr>
              <a:t>This bubble chart highlights the top 10 donor majors contributing the most to the total donation amount.</a:t>
            </a:r>
            <a:endParaRPr sz="1600">
              <a:latin typeface="Arial"/>
              <a:ea typeface="Arial"/>
              <a:cs typeface="Arial"/>
              <a:sym typeface="Arial"/>
            </a:endParaRPr>
          </a:p>
          <a:p>
            <a:pPr indent="-330200" lvl="0" marL="457200" rtl="0" algn="l">
              <a:lnSpc>
                <a:spcPct val="115000"/>
              </a:lnSpc>
              <a:spcBef>
                <a:spcPts val="0"/>
              </a:spcBef>
              <a:spcAft>
                <a:spcPts val="0"/>
              </a:spcAft>
              <a:buSzPts val="1600"/>
              <a:buChar char="●"/>
            </a:pPr>
            <a:r>
              <a:rPr lang="en-US" sz="1600">
                <a:latin typeface="Arial"/>
                <a:ea typeface="Arial"/>
                <a:cs typeface="Arial"/>
                <a:sym typeface="Arial"/>
              </a:rPr>
              <a:t>Each bubble represents a donor major, with the size indicating the total donation amount and the color distinguishing different majors.</a:t>
            </a: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Filters Applied:</a:t>
            </a:r>
            <a:endParaRPr b="1" sz="1600">
              <a:latin typeface="Arial"/>
              <a:ea typeface="Arial"/>
              <a:cs typeface="Arial"/>
              <a:sym typeface="Arial"/>
            </a:endParaRPr>
          </a:p>
          <a:p>
            <a:pPr indent="-330200" lvl="0" marL="457200" rtl="0" algn="l">
              <a:lnSpc>
                <a:spcPct val="115000"/>
              </a:lnSpc>
              <a:spcBef>
                <a:spcPts val="200"/>
              </a:spcBef>
              <a:spcAft>
                <a:spcPts val="0"/>
              </a:spcAft>
              <a:buSzPts val="1600"/>
              <a:buChar char="●"/>
            </a:pPr>
            <a:r>
              <a:rPr b="1" lang="en-US" sz="1200">
                <a:latin typeface="Arial"/>
                <a:ea typeface="Arial"/>
                <a:cs typeface="Arial"/>
                <a:sym typeface="Arial"/>
              </a:rPr>
              <a:t>Donor's Major</a:t>
            </a:r>
            <a:r>
              <a:rPr lang="en-US" sz="1200">
                <a:latin typeface="Arial"/>
                <a:ea typeface="Arial"/>
                <a:cs typeface="Arial"/>
                <a:sym typeface="Arial"/>
              </a:rPr>
              <a:t>: Limited to the top 10 donor majors based on donation amounts.</a:t>
            </a:r>
            <a:endParaRPr sz="1200">
              <a:latin typeface="Arial"/>
              <a:ea typeface="Arial"/>
              <a:cs typeface="Arial"/>
              <a:sym typeface="Arial"/>
            </a:endParaRPr>
          </a:p>
          <a:p>
            <a:pPr indent="-330200" lvl="0" marL="457200" rtl="0" algn="l">
              <a:lnSpc>
                <a:spcPct val="115000"/>
              </a:lnSpc>
              <a:spcBef>
                <a:spcPts val="0"/>
              </a:spcBef>
              <a:spcAft>
                <a:spcPts val="0"/>
              </a:spcAft>
              <a:buSzPts val="1600"/>
              <a:buChar char="●"/>
            </a:pPr>
            <a:r>
              <a:rPr b="1" lang="en-US" sz="1200">
                <a:latin typeface="Arial"/>
                <a:ea typeface="Arial"/>
                <a:cs typeface="Arial"/>
                <a:sym typeface="Arial"/>
              </a:rPr>
              <a:t>Gift Amount Range</a:t>
            </a:r>
            <a:r>
              <a:rPr lang="en-US" sz="1200">
                <a:latin typeface="Arial"/>
                <a:ea typeface="Arial"/>
                <a:cs typeface="Arial"/>
                <a:sym typeface="Arial"/>
              </a:rPr>
              <a:t>: Adjusted between $69,337 and $562,519 to focus on significant contributions.</a:t>
            </a:r>
            <a:endParaRPr b="1"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Key Insights:</a:t>
            </a:r>
            <a:endParaRPr b="1" sz="1600">
              <a:latin typeface="Arial"/>
              <a:ea typeface="Arial"/>
              <a:cs typeface="Arial"/>
              <a:sym typeface="Arial"/>
            </a:endParaRPr>
          </a:p>
          <a:p>
            <a:pPr indent="-304800" lvl="0" marL="457200" rtl="0" algn="l">
              <a:lnSpc>
                <a:spcPct val="115000"/>
              </a:lnSpc>
              <a:spcBef>
                <a:spcPts val="200"/>
              </a:spcBef>
              <a:spcAft>
                <a:spcPts val="0"/>
              </a:spcAft>
              <a:buSzPts val="1200"/>
              <a:buFont typeface="Arial"/>
              <a:buAutoNum type="arabicPeriod"/>
            </a:pPr>
            <a:r>
              <a:rPr b="1" lang="en-US" sz="1200">
                <a:latin typeface="Arial"/>
                <a:ea typeface="Arial"/>
                <a:cs typeface="Arial"/>
                <a:sym typeface="Arial"/>
              </a:rPr>
              <a:t>Top-Contributing Majors</a:t>
            </a:r>
            <a:r>
              <a:rPr lang="en-US" sz="1200">
                <a:latin typeface="Arial"/>
                <a:ea typeface="Arial"/>
                <a:cs typeface="Arial"/>
                <a:sym typeface="Arial"/>
              </a:rPr>
              <a:t>:</a:t>
            </a:r>
            <a:endParaRPr sz="1200">
              <a:latin typeface="Arial"/>
              <a:ea typeface="Arial"/>
              <a:cs typeface="Arial"/>
              <a:sym typeface="Arial"/>
            </a:endParaRPr>
          </a:p>
          <a:p>
            <a:pPr indent="-133350" lvl="0" marL="514350" rtl="0" algn="l">
              <a:lnSpc>
                <a:spcPct val="115000"/>
              </a:lnSpc>
              <a:spcBef>
                <a:spcPts val="0"/>
              </a:spcBef>
              <a:spcAft>
                <a:spcPts val="0"/>
              </a:spcAft>
              <a:buSzPts val="1200"/>
              <a:buFont typeface="Arial"/>
              <a:buChar char="●"/>
            </a:pPr>
            <a:r>
              <a:rPr b="1" lang="en-US" sz="1200">
                <a:latin typeface="Arial"/>
                <a:ea typeface="Arial"/>
                <a:cs typeface="Arial"/>
                <a:sym typeface="Arial"/>
              </a:rPr>
              <a:t>   Composition</a:t>
            </a:r>
            <a:r>
              <a:rPr lang="en-US" sz="1200">
                <a:latin typeface="Arial"/>
                <a:ea typeface="Arial"/>
                <a:cs typeface="Arial"/>
                <a:sym typeface="Arial"/>
              </a:rPr>
              <a:t> leads with $434,049 in total donations, showing strong donor support for this field.</a:t>
            </a:r>
            <a:endParaRPr sz="1200">
              <a:latin typeface="Arial"/>
              <a:ea typeface="Arial"/>
              <a:cs typeface="Arial"/>
              <a:sym typeface="Arial"/>
            </a:endParaRPr>
          </a:p>
          <a:p>
            <a:pPr indent="-76200" lvl="0" marL="457200" rtl="0" algn="l">
              <a:lnSpc>
                <a:spcPct val="115000"/>
              </a:lnSpc>
              <a:spcBef>
                <a:spcPts val="0"/>
              </a:spcBef>
              <a:spcAft>
                <a:spcPts val="0"/>
              </a:spcAft>
              <a:buSzPts val="1200"/>
              <a:buFont typeface="Arial"/>
              <a:buChar char="●"/>
            </a:pPr>
            <a:r>
              <a:rPr lang="en-US" sz="1200">
                <a:latin typeface="Arial"/>
                <a:ea typeface="Arial"/>
                <a:cs typeface="Arial"/>
                <a:sym typeface="Arial"/>
              </a:rPr>
              <a:t>     Other significant contributors include </a:t>
            </a:r>
            <a:r>
              <a:rPr b="1" lang="en-US" sz="1200">
                <a:latin typeface="Arial"/>
                <a:ea typeface="Arial"/>
                <a:cs typeface="Arial"/>
                <a:sym typeface="Arial"/>
              </a:rPr>
              <a:t>Arabic</a:t>
            </a:r>
            <a:r>
              <a:rPr lang="en-US" sz="1200">
                <a:latin typeface="Arial"/>
                <a:ea typeface="Arial"/>
                <a:cs typeface="Arial"/>
                <a:sym typeface="Arial"/>
              </a:rPr>
              <a:t> ($324,517), </a:t>
            </a:r>
            <a:r>
              <a:rPr b="1" lang="en-US" sz="1200">
                <a:latin typeface="Arial"/>
                <a:ea typeface="Arial"/>
                <a:cs typeface="Arial"/>
                <a:sym typeface="Arial"/>
              </a:rPr>
              <a:t>Kinesiology</a:t>
            </a:r>
            <a:r>
              <a:rPr lang="en-US" sz="1200">
                <a:latin typeface="Arial"/>
                <a:ea typeface="Arial"/>
                <a:cs typeface="Arial"/>
                <a:sym typeface="Arial"/>
              </a:rPr>
              <a:t> ($319,228), and </a:t>
            </a:r>
            <a:r>
              <a:rPr b="1" lang="en-US" sz="1200">
                <a:latin typeface="Arial"/>
                <a:ea typeface="Arial"/>
                <a:cs typeface="Arial"/>
                <a:sym typeface="Arial"/>
              </a:rPr>
              <a:t>Interior Design</a:t>
            </a:r>
            <a:r>
              <a:rPr lang="en-US" sz="1200">
                <a:latin typeface="Arial"/>
                <a:ea typeface="Arial"/>
                <a:cs typeface="Arial"/>
                <a:sym typeface="Arial"/>
              </a:rPr>
              <a:t>($313,991).</a:t>
            </a:r>
            <a:endParaRPr sz="1200">
              <a:latin typeface="Arial"/>
              <a:ea typeface="Arial"/>
              <a:cs typeface="Arial"/>
              <a:sym typeface="Arial"/>
            </a:endParaRPr>
          </a:p>
          <a:p>
            <a:pPr indent="0" lvl="0" marL="171450" rtl="0" algn="l">
              <a:lnSpc>
                <a:spcPct val="115000"/>
              </a:lnSpc>
              <a:spcBef>
                <a:spcPts val="1200"/>
              </a:spcBef>
              <a:spcAft>
                <a:spcPts val="0"/>
              </a:spcAft>
              <a:buNone/>
            </a:pPr>
            <a:r>
              <a:rPr b="1" lang="en-US" sz="1200">
                <a:latin typeface="Arial"/>
                <a:ea typeface="Arial"/>
                <a:cs typeface="Arial"/>
                <a:sym typeface="Arial"/>
              </a:rPr>
              <a:t>2.	Moderate Contributions</a:t>
            </a:r>
            <a:r>
              <a:rPr lang="en-US" sz="1200">
                <a:latin typeface="Arial"/>
                <a:ea typeface="Arial"/>
                <a:cs typeface="Arial"/>
                <a:sym typeface="Arial"/>
              </a:rPr>
              <a:t>:</a:t>
            </a:r>
            <a:endParaRPr sz="1200">
              <a:latin typeface="Arial"/>
              <a:ea typeface="Arial"/>
              <a:cs typeface="Arial"/>
              <a:sym typeface="Arial"/>
            </a:endParaRPr>
          </a:p>
          <a:p>
            <a:pPr indent="-190500" lvl="0" marL="571500" rtl="0" algn="l">
              <a:lnSpc>
                <a:spcPct val="115000"/>
              </a:lnSpc>
              <a:spcBef>
                <a:spcPts val="1200"/>
              </a:spcBef>
              <a:spcAft>
                <a:spcPts val="0"/>
              </a:spcAft>
              <a:buSzPts val="1200"/>
              <a:buFont typeface="Arial"/>
              <a:buChar char="●"/>
            </a:pPr>
            <a:r>
              <a:rPr lang="en-US" sz="1200">
                <a:latin typeface="Arial"/>
                <a:ea typeface="Arial"/>
                <a:cs typeface="Arial"/>
                <a:sym typeface="Arial"/>
              </a:rPr>
              <a:t>Majors like </a:t>
            </a:r>
            <a:r>
              <a:rPr b="1" lang="en-US" sz="1200">
                <a:latin typeface="Arial"/>
                <a:ea typeface="Arial"/>
                <a:cs typeface="Arial"/>
                <a:sym typeface="Arial"/>
              </a:rPr>
              <a:t>Human Biology</a:t>
            </a:r>
            <a:r>
              <a:rPr lang="en-US" sz="1200">
                <a:latin typeface="Arial"/>
                <a:ea typeface="Arial"/>
                <a:cs typeface="Arial"/>
                <a:sym typeface="Arial"/>
              </a:rPr>
              <a:t> ($303,319) and </a:t>
            </a:r>
            <a:r>
              <a:rPr b="1" lang="en-US" sz="1200">
                <a:latin typeface="Arial"/>
                <a:ea typeface="Arial"/>
                <a:cs typeface="Arial"/>
                <a:sym typeface="Arial"/>
              </a:rPr>
              <a:t>Neuroscience</a:t>
            </a:r>
            <a:r>
              <a:rPr lang="en-US" sz="1200">
                <a:latin typeface="Arial"/>
                <a:ea typeface="Arial"/>
                <a:cs typeface="Arial"/>
                <a:sym typeface="Arial"/>
              </a:rPr>
              <a:t> ($297,518) fall into a moderate range, reflecting stable donor engagemen</a:t>
            </a:r>
            <a:endParaRPr sz="1200">
              <a:latin typeface="Arial"/>
              <a:ea typeface="Arial"/>
              <a:cs typeface="Arial"/>
              <a:sym typeface="Arial"/>
            </a:endParaRPr>
          </a:p>
          <a:p>
            <a:pPr indent="0" lvl="0" marL="171450" rtl="0" algn="l">
              <a:lnSpc>
                <a:spcPct val="115000"/>
              </a:lnSpc>
              <a:spcBef>
                <a:spcPts val="1200"/>
              </a:spcBef>
              <a:spcAft>
                <a:spcPts val="0"/>
              </a:spcAft>
              <a:buNone/>
            </a:pPr>
            <a:r>
              <a:rPr b="1" lang="en-US" sz="1200">
                <a:latin typeface="Arial"/>
                <a:ea typeface="Arial"/>
                <a:cs typeface="Arial"/>
                <a:sym typeface="Arial"/>
              </a:rPr>
              <a:t>3.	Emerging Donor Interests</a:t>
            </a:r>
            <a:r>
              <a:rPr lang="en-US" sz="1200">
                <a:latin typeface="Arial"/>
                <a:ea typeface="Arial"/>
                <a:cs typeface="Arial"/>
                <a:sym typeface="Arial"/>
              </a:rPr>
              <a:t>:</a:t>
            </a:r>
            <a:endParaRPr sz="1200">
              <a:latin typeface="Arial"/>
              <a:ea typeface="Arial"/>
              <a:cs typeface="Arial"/>
              <a:sym typeface="Arial"/>
            </a:endParaRPr>
          </a:p>
          <a:p>
            <a:pPr indent="-247650" lvl="0" marL="628650" rtl="0" algn="l">
              <a:lnSpc>
                <a:spcPct val="100000"/>
              </a:lnSpc>
              <a:spcBef>
                <a:spcPts val="1200"/>
              </a:spcBef>
              <a:spcAft>
                <a:spcPts val="0"/>
              </a:spcAft>
              <a:buSzPts val="1200"/>
              <a:buChar char="●"/>
            </a:pPr>
            <a:r>
              <a:rPr lang="en-US" sz="1200">
                <a:latin typeface="Arial"/>
                <a:ea typeface="Arial"/>
                <a:cs typeface="Arial"/>
                <a:sym typeface="Arial"/>
              </a:rPr>
              <a:t>Fields such as </a:t>
            </a:r>
            <a:r>
              <a:rPr b="1" lang="en-US" sz="1200">
                <a:latin typeface="Arial"/>
                <a:ea typeface="Arial"/>
                <a:cs typeface="Arial"/>
                <a:sym typeface="Arial"/>
              </a:rPr>
              <a:t>Media and Information</a:t>
            </a:r>
            <a:r>
              <a:rPr lang="en-US" sz="1200">
                <a:latin typeface="Arial"/>
                <a:ea typeface="Arial"/>
                <a:cs typeface="Arial"/>
                <a:sym typeface="Arial"/>
              </a:rPr>
              <a:t> and </a:t>
            </a:r>
            <a:r>
              <a:rPr b="1" lang="en-US" sz="1200">
                <a:latin typeface="Arial"/>
                <a:ea typeface="Arial"/>
                <a:cs typeface="Arial"/>
                <a:sym typeface="Arial"/>
              </a:rPr>
              <a:t>Animal Science</a:t>
            </a:r>
            <a:r>
              <a:rPr lang="en-US" sz="1200">
                <a:latin typeface="Arial"/>
                <a:ea typeface="Arial"/>
                <a:cs typeface="Arial"/>
                <a:sym typeface="Arial"/>
              </a:rPr>
              <a:t>, with contributions around $282,396 and $288,150 respectively, demonstrate potential for growth through targeted engagement strategies.</a:t>
            </a:r>
            <a:endParaRPr sz="1600">
              <a:latin typeface="Arial"/>
              <a:ea typeface="Arial"/>
              <a:cs typeface="Arial"/>
              <a:sym typeface="Arial"/>
            </a:endParaRPr>
          </a:p>
          <a:p>
            <a:pPr indent="0" lvl="0" marL="0" rtl="0" algn="ctr">
              <a:spcBef>
                <a:spcPts val="1200"/>
              </a:spcBef>
              <a:spcAft>
                <a:spcPts val="0"/>
              </a:spcAft>
              <a:buNone/>
            </a:pPr>
            <a:r>
              <a:t/>
            </a:r>
            <a:endParaRPr/>
          </a:p>
        </p:txBody>
      </p:sp>
      <p:pic>
        <p:nvPicPr>
          <p:cNvPr id="237" name="Google Shape;237;p38"/>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donors(Bubble chart)</a:t>
            </a:r>
            <a:endParaRPr b="1" sz="4000"/>
          </a:p>
        </p:txBody>
      </p:sp>
      <p:sp>
        <p:nvSpPr>
          <p:cNvPr id="243" name="Google Shape;243;p39"/>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Discussion Points:</a:t>
            </a:r>
            <a:endParaRPr b="1" sz="1900">
              <a:latin typeface="Arial"/>
              <a:ea typeface="Arial"/>
              <a:cs typeface="Arial"/>
              <a:sym typeface="Arial"/>
            </a:endParaRPr>
          </a:p>
          <a:p>
            <a:pPr indent="-349250" lvl="0" marL="457200" rtl="0" algn="l">
              <a:lnSpc>
                <a:spcPct val="115000"/>
              </a:lnSpc>
              <a:spcBef>
                <a:spcPts val="1200"/>
              </a:spcBef>
              <a:spcAft>
                <a:spcPts val="0"/>
              </a:spcAft>
              <a:buSzPts val="1900"/>
              <a:buAutoNum type="arabicPeriod"/>
            </a:pPr>
            <a:r>
              <a:rPr b="1" lang="en-US" sz="1900">
                <a:latin typeface="Arial"/>
                <a:ea typeface="Arial"/>
                <a:cs typeface="Arial"/>
                <a:sym typeface="Arial"/>
              </a:rPr>
              <a:t>Diverse Donor Preferences</a:t>
            </a:r>
            <a:r>
              <a:rPr lang="en-US" sz="1900">
                <a:latin typeface="Arial"/>
                <a:ea typeface="Arial"/>
                <a:cs typeface="Arial"/>
                <a:sym typeface="Arial"/>
              </a:rPr>
              <a:t>:</a:t>
            </a:r>
            <a:endParaRPr sz="1900">
              <a:latin typeface="Arial"/>
              <a:ea typeface="Arial"/>
              <a:cs typeface="Arial"/>
              <a:sym typeface="Arial"/>
            </a:endParaRPr>
          </a:p>
          <a:p>
            <a:pPr indent="-349250" lvl="1" marL="914400" rtl="0" algn="l">
              <a:lnSpc>
                <a:spcPct val="115000"/>
              </a:lnSpc>
              <a:spcBef>
                <a:spcPts val="0"/>
              </a:spcBef>
              <a:spcAft>
                <a:spcPts val="0"/>
              </a:spcAft>
              <a:buSzPts val="1900"/>
              <a:buChar char="○"/>
            </a:pPr>
            <a:r>
              <a:rPr lang="en-US" sz="1900">
                <a:latin typeface="Arial"/>
                <a:ea typeface="Arial"/>
                <a:cs typeface="Arial"/>
                <a:sym typeface="Arial"/>
              </a:rPr>
              <a:t>Donations are distributed across a variety of fields, reflecting diverse interests among alumni and other donors.</a:t>
            </a:r>
            <a:endParaRPr sz="1900">
              <a:latin typeface="Arial"/>
              <a:ea typeface="Arial"/>
              <a:cs typeface="Arial"/>
              <a:sym typeface="Arial"/>
            </a:endParaRPr>
          </a:p>
          <a:p>
            <a:pPr indent="-349250" lvl="0" marL="457200" rtl="0" algn="l">
              <a:lnSpc>
                <a:spcPct val="115000"/>
              </a:lnSpc>
              <a:spcBef>
                <a:spcPts val="0"/>
              </a:spcBef>
              <a:spcAft>
                <a:spcPts val="0"/>
              </a:spcAft>
              <a:buSzPts val="1900"/>
              <a:buAutoNum type="arabicPeriod"/>
            </a:pPr>
            <a:r>
              <a:rPr b="1" lang="en-US" sz="1900">
                <a:latin typeface="Arial"/>
                <a:ea typeface="Arial"/>
                <a:cs typeface="Arial"/>
                <a:sym typeface="Arial"/>
              </a:rPr>
              <a:t>Potential for Growth</a:t>
            </a:r>
            <a:r>
              <a:rPr lang="en-US" sz="1900">
                <a:latin typeface="Arial"/>
                <a:ea typeface="Arial"/>
                <a:cs typeface="Arial"/>
                <a:sym typeface="Arial"/>
              </a:rPr>
              <a:t>:</a:t>
            </a:r>
            <a:endParaRPr sz="1900">
              <a:latin typeface="Arial"/>
              <a:ea typeface="Arial"/>
              <a:cs typeface="Arial"/>
              <a:sym typeface="Arial"/>
            </a:endParaRPr>
          </a:p>
          <a:p>
            <a:pPr indent="-349250" lvl="1" marL="914400" rtl="0" algn="l">
              <a:lnSpc>
                <a:spcPct val="115000"/>
              </a:lnSpc>
              <a:spcBef>
                <a:spcPts val="0"/>
              </a:spcBef>
              <a:spcAft>
                <a:spcPts val="0"/>
              </a:spcAft>
              <a:buSzPts val="1900"/>
              <a:buChar char="○"/>
            </a:pPr>
            <a:r>
              <a:rPr lang="en-US" sz="1900">
                <a:latin typeface="Arial"/>
                <a:ea typeface="Arial"/>
                <a:cs typeface="Arial"/>
                <a:sym typeface="Arial"/>
              </a:rPr>
              <a:t>Fields like </a:t>
            </a:r>
            <a:r>
              <a:rPr b="1" lang="en-US" sz="1900">
                <a:latin typeface="Arial"/>
                <a:ea typeface="Arial"/>
                <a:cs typeface="Arial"/>
                <a:sym typeface="Arial"/>
              </a:rPr>
              <a:t>Biochemistry and Molecular</a:t>
            </a:r>
            <a:r>
              <a:rPr lang="en-US" sz="1900">
                <a:latin typeface="Arial"/>
                <a:ea typeface="Arial"/>
                <a:cs typeface="Arial"/>
                <a:sym typeface="Arial"/>
              </a:rPr>
              <a:t> and </a:t>
            </a:r>
            <a:r>
              <a:rPr b="1" lang="en-US" sz="1900">
                <a:latin typeface="Arial"/>
                <a:ea typeface="Arial"/>
                <a:cs typeface="Arial"/>
                <a:sym typeface="Arial"/>
              </a:rPr>
              <a:t>Interdisciplinary Humanities</a:t>
            </a:r>
            <a:r>
              <a:rPr lang="en-US" sz="1900">
                <a:latin typeface="Arial"/>
                <a:ea typeface="Arial"/>
                <a:cs typeface="Arial"/>
                <a:sym typeface="Arial"/>
              </a:rPr>
              <a:t> exhibit moderate contributions, suggesting opportunities for increased engagement.</a:t>
            </a:r>
            <a:endParaRPr sz="1900">
              <a:latin typeface="Arial"/>
              <a:ea typeface="Arial"/>
              <a:cs typeface="Arial"/>
              <a:sym typeface="Arial"/>
            </a:endParaRPr>
          </a:p>
          <a:p>
            <a:pPr indent="-349250" lvl="0" marL="457200" rtl="0" algn="l">
              <a:lnSpc>
                <a:spcPct val="115000"/>
              </a:lnSpc>
              <a:spcBef>
                <a:spcPts val="0"/>
              </a:spcBef>
              <a:spcAft>
                <a:spcPts val="0"/>
              </a:spcAft>
              <a:buSzPts val="1900"/>
              <a:buAutoNum type="arabicPeriod"/>
            </a:pPr>
            <a:r>
              <a:rPr b="1" lang="en-US" sz="1900">
                <a:latin typeface="Arial"/>
                <a:ea typeface="Arial"/>
                <a:cs typeface="Arial"/>
                <a:sym typeface="Arial"/>
              </a:rPr>
              <a:t>Impactful Majors</a:t>
            </a:r>
            <a:r>
              <a:rPr lang="en-US" sz="1900">
                <a:latin typeface="Arial"/>
                <a:ea typeface="Arial"/>
                <a:cs typeface="Arial"/>
                <a:sym typeface="Arial"/>
              </a:rPr>
              <a:t>:</a:t>
            </a:r>
            <a:endParaRPr sz="1900">
              <a:latin typeface="Arial"/>
              <a:ea typeface="Arial"/>
              <a:cs typeface="Arial"/>
              <a:sym typeface="Arial"/>
            </a:endParaRPr>
          </a:p>
          <a:p>
            <a:pPr indent="-349250" lvl="1" marL="914400" rtl="0" algn="l">
              <a:lnSpc>
                <a:spcPct val="115000"/>
              </a:lnSpc>
              <a:spcBef>
                <a:spcPts val="0"/>
              </a:spcBef>
              <a:spcAft>
                <a:spcPts val="0"/>
              </a:spcAft>
              <a:buSzPts val="1900"/>
              <a:buChar char="○"/>
            </a:pPr>
            <a:r>
              <a:rPr lang="en-US" sz="1900">
                <a:latin typeface="Arial"/>
                <a:ea typeface="Arial"/>
                <a:cs typeface="Arial"/>
                <a:sym typeface="Arial"/>
              </a:rPr>
              <a:t>Majors at the top, like </a:t>
            </a:r>
            <a:r>
              <a:rPr b="1" lang="en-US" sz="1900">
                <a:latin typeface="Arial"/>
                <a:ea typeface="Arial"/>
                <a:cs typeface="Arial"/>
                <a:sym typeface="Arial"/>
              </a:rPr>
              <a:t>Composition</a:t>
            </a:r>
            <a:r>
              <a:rPr lang="en-US" sz="1900">
                <a:latin typeface="Arial"/>
                <a:ea typeface="Arial"/>
                <a:cs typeface="Arial"/>
                <a:sym typeface="Arial"/>
              </a:rPr>
              <a:t> and </a:t>
            </a:r>
            <a:r>
              <a:rPr b="1" lang="en-US" sz="1900">
                <a:latin typeface="Arial"/>
                <a:ea typeface="Arial"/>
                <a:cs typeface="Arial"/>
                <a:sym typeface="Arial"/>
              </a:rPr>
              <a:t>Arabic</a:t>
            </a:r>
            <a:r>
              <a:rPr lang="en-US" sz="1900">
                <a:latin typeface="Arial"/>
                <a:ea typeface="Arial"/>
                <a:cs typeface="Arial"/>
                <a:sym typeface="Arial"/>
              </a:rPr>
              <a:t>, could serve as benchmarks for understanding what motivates donor generosity.</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44" name="Google Shape;244;p39"/>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donors(Bubble chart)</a:t>
            </a:r>
            <a:endParaRPr b="1" sz="4000"/>
          </a:p>
        </p:txBody>
      </p:sp>
      <p:sp>
        <p:nvSpPr>
          <p:cNvPr id="250" name="Google Shape;250;p40"/>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None/>
            </a:pPr>
            <a:r>
              <a:rPr b="1" lang="en-US" sz="2500">
                <a:latin typeface="Arial"/>
                <a:ea typeface="Arial"/>
                <a:cs typeface="Arial"/>
                <a:sym typeface="Arial"/>
              </a:rPr>
              <a:t>Recommendations for the Advisory Board:</a:t>
            </a:r>
            <a:endParaRPr b="1" sz="2500">
              <a:latin typeface="Arial"/>
              <a:ea typeface="Arial"/>
              <a:cs typeface="Arial"/>
              <a:sym typeface="Arial"/>
            </a:endParaRPr>
          </a:p>
          <a:p>
            <a:pPr indent="0" lvl="0" marL="0" rtl="0" algn="l">
              <a:lnSpc>
                <a:spcPct val="115000"/>
              </a:lnSpc>
              <a:spcBef>
                <a:spcPts val="200"/>
              </a:spcBef>
              <a:spcAft>
                <a:spcPts val="0"/>
              </a:spcAft>
              <a:buNone/>
            </a:pPr>
            <a:r>
              <a:rPr b="1" lang="en-US" sz="1991">
                <a:latin typeface="Arial"/>
                <a:ea typeface="Arial"/>
                <a:cs typeface="Arial"/>
                <a:sym typeface="Arial"/>
              </a:rPr>
              <a:t>1.	Highlight Success Stories</a:t>
            </a:r>
            <a:r>
              <a:rPr lang="en-US" sz="1991">
                <a:latin typeface="Arial"/>
                <a:ea typeface="Arial"/>
                <a:cs typeface="Arial"/>
                <a:sym typeface="Arial"/>
              </a:rPr>
              <a:t>:</a:t>
            </a:r>
            <a:endParaRPr sz="1991">
              <a:latin typeface="Arial"/>
              <a:ea typeface="Arial"/>
              <a:cs typeface="Arial"/>
              <a:sym typeface="Arial"/>
            </a:endParaRPr>
          </a:p>
          <a:p>
            <a:pPr indent="-469385" lvl="0" marL="914400" rtl="0" algn="l">
              <a:lnSpc>
                <a:spcPct val="115000"/>
              </a:lnSpc>
              <a:spcBef>
                <a:spcPts val="1200"/>
              </a:spcBef>
              <a:spcAft>
                <a:spcPts val="0"/>
              </a:spcAft>
              <a:buSzPts val="1992"/>
              <a:buFont typeface="Arial"/>
              <a:buChar char="●"/>
            </a:pPr>
            <a:r>
              <a:rPr lang="en-US" sz="1991">
                <a:latin typeface="Arial"/>
                <a:ea typeface="Arial"/>
                <a:cs typeface="Arial"/>
                <a:sym typeface="Arial"/>
              </a:rPr>
              <a:t>Showcase impactful programs and alumni achievements in top-performing majors like </a:t>
            </a:r>
            <a:r>
              <a:rPr b="1" lang="en-US" sz="1991">
                <a:latin typeface="Arial"/>
                <a:ea typeface="Arial"/>
                <a:cs typeface="Arial"/>
                <a:sym typeface="Arial"/>
              </a:rPr>
              <a:t>Composition</a:t>
            </a:r>
            <a:r>
              <a:rPr lang="en-US" sz="1991">
                <a:latin typeface="Arial"/>
                <a:ea typeface="Arial"/>
                <a:cs typeface="Arial"/>
                <a:sym typeface="Arial"/>
              </a:rPr>
              <a:t> and </a:t>
            </a:r>
            <a:r>
              <a:rPr b="1" lang="en-US" sz="1991">
                <a:latin typeface="Arial"/>
                <a:ea typeface="Arial"/>
                <a:cs typeface="Arial"/>
                <a:sym typeface="Arial"/>
              </a:rPr>
              <a:t>Arabic</a:t>
            </a:r>
            <a:r>
              <a:rPr lang="en-US" sz="1991">
                <a:latin typeface="Arial"/>
                <a:ea typeface="Arial"/>
                <a:cs typeface="Arial"/>
                <a:sym typeface="Arial"/>
              </a:rPr>
              <a:t> to maintain and grow donor support.</a:t>
            </a:r>
            <a:endParaRPr sz="1991">
              <a:latin typeface="Arial"/>
              <a:ea typeface="Arial"/>
              <a:cs typeface="Arial"/>
              <a:sym typeface="Arial"/>
            </a:endParaRPr>
          </a:p>
          <a:p>
            <a:pPr indent="0" lvl="0" marL="0" rtl="0" algn="l">
              <a:lnSpc>
                <a:spcPct val="115000"/>
              </a:lnSpc>
              <a:spcBef>
                <a:spcPts val="1200"/>
              </a:spcBef>
              <a:spcAft>
                <a:spcPts val="0"/>
              </a:spcAft>
              <a:buNone/>
            </a:pPr>
            <a:r>
              <a:rPr b="1" lang="en-US" sz="1991">
                <a:latin typeface="Arial"/>
                <a:ea typeface="Arial"/>
                <a:cs typeface="Arial"/>
                <a:sym typeface="Arial"/>
              </a:rPr>
              <a:t>2.	Boost Engagement for Emerging Fields</a:t>
            </a:r>
            <a:r>
              <a:rPr lang="en-US" sz="1991">
                <a:latin typeface="Arial"/>
                <a:ea typeface="Arial"/>
                <a:cs typeface="Arial"/>
                <a:sym typeface="Arial"/>
              </a:rPr>
              <a:t>:</a:t>
            </a:r>
            <a:endParaRPr sz="1991">
              <a:latin typeface="Arial"/>
              <a:ea typeface="Arial"/>
              <a:cs typeface="Arial"/>
              <a:sym typeface="Arial"/>
            </a:endParaRPr>
          </a:p>
          <a:p>
            <a:pPr indent="-526535" lvl="0" marL="914400" rtl="0" algn="l">
              <a:lnSpc>
                <a:spcPct val="115000"/>
              </a:lnSpc>
              <a:spcBef>
                <a:spcPts val="1200"/>
              </a:spcBef>
              <a:spcAft>
                <a:spcPts val="0"/>
              </a:spcAft>
              <a:buSzPts val="1992"/>
              <a:buChar char="●"/>
            </a:pPr>
            <a:r>
              <a:rPr lang="en-US" sz="1991">
                <a:latin typeface="Arial"/>
                <a:ea typeface="Arial"/>
                <a:cs typeface="Arial"/>
                <a:sym typeface="Arial"/>
              </a:rPr>
              <a:t>Launch campaigns to increase awareness of majors like </a:t>
            </a:r>
            <a:r>
              <a:rPr b="1" lang="en-US" sz="1991">
                <a:latin typeface="Arial"/>
                <a:ea typeface="Arial"/>
                <a:cs typeface="Arial"/>
                <a:sym typeface="Arial"/>
              </a:rPr>
              <a:t>Media and Information</a:t>
            </a:r>
            <a:r>
              <a:rPr lang="en-US" sz="1991">
                <a:latin typeface="Arial"/>
                <a:ea typeface="Arial"/>
                <a:cs typeface="Arial"/>
                <a:sym typeface="Arial"/>
              </a:rPr>
              <a:t> and </a:t>
            </a:r>
            <a:r>
              <a:rPr b="1" lang="en-US" sz="1991">
                <a:latin typeface="Arial"/>
                <a:ea typeface="Arial"/>
                <a:cs typeface="Arial"/>
                <a:sym typeface="Arial"/>
              </a:rPr>
              <a:t>Animal Science</a:t>
            </a:r>
            <a:r>
              <a:rPr lang="en-US" sz="1991">
                <a:latin typeface="Arial"/>
                <a:ea typeface="Arial"/>
                <a:cs typeface="Arial"/>
                <a:sym typeface="Arial"/>
              </a:rPr>
              <a:t>, which demonstrate potential for growth.</a:t>
            </a:r>
            <a:endParaRPr sz="1991">
              <a:latin typeface="Arial"/>
              <a:ea typeface="Arial"/>
              <a:cs typeface="Arial"/>
              <a:sym typeface="Arial"/>
            </a:endParaRPr>
          </a:p>
          <a:p>
            <a:pPr indent="0" lvl="0" marL="0" rtl="0" algn="l">
              <a:lnSpc>
                <a:spcPct val="115000"/>
              </a:lnSpc>
              <a:spcBef>
                <a:spcPts val="1200"/>
              </a:spcBef>
              <a:spcAft>
                <a:spcPts val="0"/>
              </a:spcAft>
              <a:buNone/>
            </a:pPr>
            <a:r>
              <a:rPr b="1" lang="en-US" sz="1991">
                <a:latin typeface="Arial"/>
                <a:ea typeface="Arial"/>
                <a:cs typeface="Arial"/>
                <a:sym typeface="Arial"/>
              </a:rPr>
              <a:t>3.	Leverage Data Analytics</a:t>
            </a:r>
            <a:r>
              <a:rPr lang="en-US" sz="1991">
                <a:latin typeface="Arial"/>
                <a:ea typeface="Arial"/>
                <a:cs typeface="Arial"/>
                <a:sym typeface="Arial"/>
              </a:rPr>
              <a:t>:</a:t>
            </a:r>
            <a:endParaRPr sz="1991">
              <a:latin typeface="Arial"/>
              <a:ea typeface="Arial"/>
              <a:cs typeface="Arial"/>
              <a:sym typeface="Arial"/>
            </a:endParaRPr>
          </a:p>
          <a:p>
            <a:pPr indent="-583685" lvl="0" marL="914400" rtl="0" algn="l">
              <a:lnSpc>
                <a:spcPct val="115000"/>
              </a:lnSpc>
              <a:spcBef>
                <a:spcPts val="1200"/>
              </a:spcBef>
              <a:spcAft>
                <a:spcPts val="0"/>
              </a:spcAft>
              <a:buSzPts val="1992"/>
              <a:buFont typeface="Arial"/>
              <a:buChar char="●"/>
            </a:pPr>
            <a:r>
              <a:rPr lang="en-US" sz="1991">
                <a:latin typeface="Arial"/>
                <a:ea typeface="Arial"/>
                <a:cs typeface="Arial"/>
                <a:sym typeface="Arial"/>
              </a:rPr>
              <a:t>Use predictive models to identify alumni from underrepresented majors with a likelihood of contributing, focusing on targeted outreach.</a:t>
            </a:r>
            <a:endParaRPr sz="1991">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51" name="Google Shape;251;p40"/>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donors(Bubble chart)</a:t>
            </a:r>
            <a:endParaRPr b="1" sz="4000"/>
          </a:p>
        </p:txBody>
      </p:sp>
      <p:sp>
        <p:nvSpPr>
          <p:cNvPr id="257" name="Google Shape;257;p41"/>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2500">
                <a:latin typeface="Arial"/>
                <a:ea typeface="Arial"/>
                <a:cs typeface="Arial"/>
                <a:sym typeface="Arial"/>
              </a:rPr>
              <a:t>Data-Driven Actions:</a:t>
            </a:r>
            <a:endParaRPr b="1" sz="2500">
              <a:latin typeface="Arial"/>
              <a:ea typeface="Arial"/>
              <a:cs typeface="Arial"/>
              <a:sym typeface="Arial"/>
            </a:endParaRPr>
          </a:p>
          <a:p>
            <a:pPr indent="0" lvl="0" marL="0" rtl="0" algn="l">
              <a:lnSpc>
                <a:spcPct val="115000"/>
              </a:lnSpc>
              <a:spcBef>
                <a:spcPts val="200"/>
              </a:spcBef>
              <a:spcAft>
                <a:spcPts val="0"/>
              </a:spcAft>
              <a:buNone/>
            </a:pPr>
            <a:r>
              <a:rPr b="1" lang="en-US" sz="1600">
                <a:latin typeface="Arial"/>
                <a:ea typeface="Arial"/>
                <a:cs typeface="Arial"/>
                <a:sym typeface="Arial"/>
              </a:rPr>
              <a:t>1.	</a:t>
            </a:r>
            <a:r>
              <a:rPr b="1" lang="en-US" sz="1600">
                <a:latin typeface="Arial"/>
                <a:ea typeface="Arial"/>
                <a:cs typeface="Arial"/>
                <a:sym typeface="Arial"/>
              </a:rPr>
              <a:t>Targeted Campaigns</a:t>
            </a:r>
            <a:r>
              <a:rPr lang="en-US" sz="1600">
                <a:latin typeface="Arial"/>
                <a:ea typeface="Arial"/>
                <a:cs typeface="Arial"/>
                <a:sym typeface="Arial"/>
              </a:rPr>
              <a:t>:</a:t>
            </a:r>
            <a:r>
              <a:rPr lang="en-US" sz="1600">
                <a:latin typeface="Arial"/>
                <a:ea typeface="Arial"/>
                <a:cs typeface="Arial"/>
                <a:sym typeface="Arial"/>
              </a:rPr>
              <a:t>:</a:t>
            </a:r>
            <a:endParaRPr sz="1600">
              <a:latin typeface="Arial"/>
              <a:ea typeface="Arial"/>
              <a:cs typeface="Arial"/>
              <a:sym typeface="Arial"/>
            </a:endParaRPr>
          </a:p>
          <a:p>
            <a:pPr indent="-444500" lvl="0" marL="914400" rtl="0" algn="l">
              <a:lnSpc>
                <a:spcPct val="115000"/>
              </a:lnSpc>
              <a:spcBef>
                <a:spcPts val="1200"/>
              </a:spcBef>
              <a:spcAft>
                <a:spcPts val="0"/>
              </a:spcAft>
              <a:buSzPts val="1600"/>
              <a:buFont typeface="Arial"/>
              <a:buChar char="●"/>
            </a:pPr>
            <a:r>
              <a:rPr lang="en-US" sz="1600">
                <a:latin typeface="Arial"/>
                <a:ea typeface="Arial"/>
                <a:cs typeface="Arial"/>
                <a:sym typeface="Arial"/>
              </a:rPr>
              <a:t>Develop marketing campaigns highlighting how donations in specific majors, such as </a:t>
            </a:r>
            <a:r>
              <a:rPr b="1" lang="en-US" sz="1600">
                <a:latin typeface="Arial"/>
                <a:ea typeface="Arial"/>
                <a:cs typeface="Arial"/>
                <a:sym typeface="Arial"/>
              </a:rPr>
              <a:t>Human Biology</a:t>
            </a:r>
            <a:r>
              <a:rPr lang="en-US" sz="1600">
                <a:latin typeface="Arial"/>
                <a:ea typeface="Arial"/>
                <a:cs typeface="Arial"/>
                <a:sym typeface="Arial"/>
              </a:rPr>
              <a:t> and </a:t>
            </a:r>
            <a:r>
              <a:rPr b="1" lang="en-US" sz="1600">
                <a:latin typeface="Arial"/>
                <a:ea typeface="Arial"/>
                <a:cs typeface="Arial"/>
                <a:sym typeface="Arial"/>
              </a:rPr>
              <a:t>Kinesiology</a:t>
            </a:r>
            <a:r>
              <a:rPr lang="en-US" sz="1600">
                <a:latin typeface="Arial"/>
                <a:ea typeface="Arial"/>
                <a:cs typeface="Arial"/>
                <a:sym typeface="Arial"/>
              </a:rPr>
              <a:t>, have been utilized to improve programs.</a:t>
            </a:r>
            <a:r>
              <a:rPr lang="en-US" sz="1600">
                <a:latin typeface="Arial"/>
                <a:ea typeface="Arial"/>
                <a:cs typeface="Arial"/>
                <a:sym typeface="Arial"/>
              </a:rPr>
              <a:t>.</a:t>
            </a: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2.	</a:t>
            </a:r>
            <a:r>
              <a:rPr b="1" lang="en-US" sz="1600">
                <a:latin typeface="Arial"/>
                <a:ea typeface="Arial"/>
                <a:cs typeface="Arial"/>
                <a:sym typeface="Arial"/>
              </a:rPr>
              <a:t>Donor Segmentation</a:t>
            </a:r>
            <a:r>
              <a:rPr lang="en-US" sz="1600">
                <a:latin typeface="Arial"/>
                <a:ea typeface="Arial"/>
                <a:cs typeface="Arial"/>
                <a:sym typeface="Arial"/>
              </a:rPr>
              <a:t>:</a:t>
            </a:r>
            <a:endParaRPr sz="1600">
              <a:latin typeface="Arial"/>
              <a:ea typeface="Arial"/>
              <a:cs typeface="Arial"/>
              <a:sym typeface="Arial"/>
            </a:endParaRPr>
          </a:p>
          <a:p>
            <a:pPr indent="-501650" lvl="0" marL="914400" rtl="0" algn="l">
              <a:lnSpc>
                <a:spcPct val="115000"/>
              </a:lnSpc>
              <a:spcBef>
                <a:spcPts val="1200"/>
              </a:spcBef>
              <a:spcAft>
                <a:spcPts val="0"/>
              </a:spcAft>
              <a:buSzPts val="1600"/>
              <a:buChar char="●"/>
            </a:pPr>
            <a:r>
              <a:rPr lang="en-US" sz="1600">
                <a:latin typeface="Arial"/>
                <a:ea typeface="Arial"/>
                <a:cs typeface="Arial"/>
                <a:sym typeface="Arial"/>
              </a:rPr>
              <a:t>Perform behavioral analysis to segment donors by major and identify common characteristics among top donors.</a:t>
            </a:r>
            <a:endParaRPr sz="1600">
              <a:latin typeface="Arial"/>
              <a:ea typeface="Arial"/>
              <a:cs typeface="Arial"/>
              <a:sym typeface="Arial"/>
            </a:endParaRPr>
          </a:p>
          <a:p>
            <a:pPr indent="0" lvl="0" marL="0" rtl="0" algn="l">
              <a:lnSpc>
                <a:spcPct val="115000"/>
              </a:lnSpc>
              <a:spcBef>
                <a:spcPts val="1200"/>
              </a:spcBef>
              <a:spcAft>
                <a:spcPts val="0"/>
              </a:spcAft>
              <a:buNone/>
            </a:pPr>
            <a:r>
              <a:rPr b="1" lang="en-US" sz="1600">
                <a:latin typeface="Arial"/>
                <a:ea typeface="Arial"/>
                <a:cs typeface="Arial"/>
                <a:sym typeface="Arial"/>
              </a:rPr>
              <a:t>3.	</a:t>
            </a:r>
            <a:r>
              <a:rPr b="1" lang="en-US" sz="1600">
                <a:latin typeface="Arial"/>
                <a:ea typeface="Arial"/>
                <a:cs typeface="Arial"/>
                <a:sym typeface="Arial"/>
              </a:rPr>
              <a:t>Expand Outreach</a:t>
            </a:r>
            <a:r>
              <a:rPr lang="en-US" sz="1600">
                <a:latin typeface="Arial"/>
                <a:ea typeface="Arial"/>
                <a:cs typeface="Arial"/>
                <a:sym typeface="Arial"/>
              </a:rPr>
              <a:t>:</a:t>
            </a:r>
            <a:endParaRPr sz="1600">
              <a:latin typeface="Arial"/>
              <a:ea typeface="Arial"/>
              <a:cs typeface="Arial"/>
              <a:sym typeface="Arial"/>
            </a:endParaRPr>
          </a:p>
          <a:p>
            <a:pPr indent="-501650" lvl="0" marL="914400" rtl="0" algn="l">
              <a:lnSpc>
                <a:spcPct val="115000"/>
              </a:lnSpc>
              <a:spcBef>
                <a:spcPts val="1200"/>
              </a:spcBef>
              <a:spcAft>
                <a:spcPts val="0"/>
              </a:spcAft>
              <a:buSzPts val="1600"/>
              <a:buFont typeface="Arial"/>
              <a:buChar char="●"/>
            </a:pPr>
            <a:r>
              <a:rPr lang="en-US" sz="1600">
                <a:latin typeface="Arial"/>
                <a:ea typeface="Arial"/>
                <a:cs typeface="Arial"/>
                <a:sym typeface="Arial"/>
              </a:rPr>
              <a:t>Focus on engaging donors from underrepresented fields, such as </a:t>
            </a:r>
            <a:r>
              <a:rPr b="1" lang="en-US" sz="1600">
                <a:latin typeface="Arial"/>
                <a:ea typeface="Arial"/>
                <a:cs typeface="Arial"/>
                <a:sym typeface="Arial"/>
              </a:rPr>
              <a:t>Interdisciplinary Humanities</a:t>
            </a:r>
            <a:r>
              <a:rPr lang="en-US" sz="1600">
                <a:latin typeface="Arial"/>
                <a:ea typeface="Arial"/>
                <a:cs typeface="Arial"/>
                <a:sym typeface="Arial"/>
              </a:rPr>
              <a:t>, through personalized communications and event invitations.</a:t>
            </a:r>
            <a:endParaRPr sz="1600">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58" name="Google Shape;258;p41"/>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398950" y="491824"/>
            <a:ext cx="9144000" cy="5973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i="1" lang="en-US" sz="4000">
                <a:latin typeface="Arial"/>
                <a:ea typeface="Arial"/>
                <a:cs typeface="Arial"/>
                <a:sym typeface="Arial"/>
              </a:rPr>
              <a:t>College Donations Analysis (Introduction)</a:t>
            </a:r>
            <a:endParaRPr sz="8900"/>
          </a:p>
        </p:txBody>
      </p:sp>
      <p:sp>
        <p:nvSpPr>
          <p:cNvPr id="98" name="Google Shape;98;p15"/>
          <p:cNvSpPr txBox="1"/>
          <p:nvPr>
            <p:ph idx="1" type="subTitle"/>
          </p:nvPr>
        </p:nvSpPr>
        <p:spPr>
          <a:xfrm>
            <a:off x="398950" y="1089125"/>
            <a:ext cx="11715300" cy="52587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Objective:</a:t>
            </a:r>
            <a:endParaRPr b="1"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Provide a detailed analysis of donation patterns to help the advisory board understand key trends and insights.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Offer recommendations based on findings to enhance future fundraising strategies.</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Data Overview:</a:t>
            </a:r>
            <a:endParaRPr b="1" sz="1100">
              <a:latin typeface="Arial"/>
              <a:ea typeface="Arial"/>
              <a:cs typeface="Arial"/>
              <a:sym typeface="Arial"/>
            </a:endParaRPr>
          </a:p>
          <a:p>
            <a:pPr indent="0" lvl="0" marL="0" rtl="0" algn="l">
              <a:spcBef>
                <a:spcPts val="1200"/>
              </a:spcBef>
              <a:spcAft>
                <a:spcPts val="0"/>
              </a:spcAft>
              <a:buNone/>
            </a:pPr>
            <a:r>
              <a:rPr lang="en-US" sz="1100"/>
              <a:t>The dataset includes records of donations with details such as donor information, donation amounts, geographic locations, college types, academic majors, and graduation years. This data has been processed and visualized using Tableau for enhanced interpretation. Did not </a:t>
            </a:r>
            <a:r>
              <a:rPr lang="en-US" sz="1100"/>
              <a:t>changed</a:t>
            </a:r>
            <a:r>
              <a:rPr lang="en-US" sz="1100"/>
              <a:t> any data used both sheets in a </a:t>
            </a:r>
            <a:r>
              <a:rPr lang="en-US" sz="1100"/>
              <a:t>single</a:t>
            </a:r>
            <a:r>
              <a:rPr lang="en-US" sz="1100"/>
              <a:t> workbook provided by </a:t>
            </a:r>
            <a:r>
              <a:rPr lang="en-US" sz="1100"/>
              <a:t>professor.</a:t>
            </a:r>
            <a:endParaRPr sz="1100"/>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Scope of Analysis:</a:t>
            </a:r>
            <a:br>
              <a:rPr b="1" lang="en-US" sz="1100">
                <a:latin typeface="Arial"/>
                <a:ea typeface="Arial"/>
                <a:cs typeface="Arial"/>
                <a:sym typeface="Arial"/>
              </a:rPr>
            </a:br>
            <a:r>
              <a:rPr lang="en-US" sz="1100">
                <a:latin typeface="Arial"/>
                <a:ea typeface="Arial"/>
                <a:cs typeface="Arial"/>
                <a:sym typeface="Arial"/>
              </a:rPr>
              <a:t>The analysis focuses on:</a:t>
            </a:r>
            <a:endParaRPr sz="1100">
              <a:latin typeface="Arial"/>
              <a:ea typeface="Arial"/>
              <a:cs typeface="Arial"/>
              <a:sym typeface="Arial"/>
            </a:endParaRPr>
          </a:p>
          <a:p>
            <a:pPr indent="-298450" lvl="0" marL="457200" rtl="0" algn="l">
              <a:lnSpc>
                <a:spcPct val="115000"/>
              </a:lnSpc>
              <a:spcBef>
                <a:spcPts val="1200"/>
              </a:spcBef>
              <a:spcAft>
                <a:spcPts val="0"/>
              </a:spcAft>
              <a:buSzPts val="1100"/>
              <a:buChar char="●"/>
            </a:pPr>
            <a:r>
              <a:rPr lang="en-US" sz="1100">
                <a:latin typeface="Arial"/>
                <a:ea typeface="Arial"/>
                <a:cs typeface="Arial"/>
                <a:sym typeface="Arial"/>
              </a:rPr>
              <a:t>Geographic distribution of donations by state.</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Contributions by college types and academic majors.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Donation trends over the years.</a:t>
            </a:r>
            <a:endParaRPr sz="1100">
              <a:latin typeface="Arial"/>
              <a:ea typeface="Arial"/>
              <a:cs typeface="Arial"/>
              <a:sym typeface="Arial"/>
            </a:endParaRPr>
          </a:p>
          <a:p>
            <a:pPr indent="-298450" lvl="0" marL="457200" rtl="0" algn="l">
              <a:lnSpc>
                <a:spcPct val="115000"/>
              </a:lnSpc>
              <a:spcBef>
                <a:spcPts val="0"/>
              </a:spcBef>
              <a:spcAft>
                <a:spcPts val="0"/>
              </a:spcAft>
              <a:buSzPts val="1100"/>
              <a:buChar char="●"/>
            </a:pPr>
            <a:r>
              <a:rPr lang="en-US" sz="1100">
                <a:latin typeface="Arial"/>
                <a:ea typeface="Arial"/>
                <a:cs typeface="Arial"/>
                <a:sym typeface="Arial"/>
              </a:rPr>
              <a:t>Identifying top-performing colleges and academic majors in terms of donation amounts.</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Purpose:</a:t>
            </a:r>
            <a:endParaRPr b="1"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To provide actionable insights to strengthen donor engagement, optimize fundraising initiatives, and identify areas of success and growth potential.</a:t>
            </a:r>
            <a:endParaRPr sz="1100">
              <a:latin typeface="Arial"/>
              <a:ea typeface="Arial"/>
              <a:cs typeface="Arial"/>
              <a:sym typeface="Arial"/>
            </a:endParaRPr>
          </a:p>
          <a:p>
            <a:pPr indent="0" lvl="0" marL="0" rtl="0" algn="l">
              <a:lnSpc>
                <a:spcPct val="115000"/>
              </a:lnSpc>
              <a:spcBef>
                <a:spcPts val="0"/>
              </a:spcBef>
              <a:spcAft>
                <a:spcPts val="0"/>
              </a:spcAft>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Visualization Approach:</a:t>
            </a:r>
            <a:endParaRPr b="1" sz="1100">
              <a:latin typeface="Arial"/>
              <a:ea typeface="Arial"/>
              <a:cs typeface="Arial"/>
              <a:sym typeface="Arial"/>
            </a:endParaRPr>
          </a:p>
          <a:p>
            <a:pPr indent="0" lvl="0" marL="0" rtl="0" algn="l">
              <a:spcBef>
                <a:spcPts val="1000"/>
              </a:spcBef>
              <a:spcAft>
                <a:spcPts val="0"/>
              </a:spcAft>
              <a:buNone/>
            </a:pPr>
            <a:r>
              <a:rPr lang="en-US" sz="1100">
                <a:latin typeface="Arial"/>
                <a:ea typeface="Arial"/>
                <a:cs typeface="Arial"/>
                <a:sym typeface="Arial"/>
              </a:rPr>
              <a:t>Interactive and visually appealing visualizations, including pie charts, bar charts, line charts, bubble charts, and waterfall charts, have been created in Tableau to address the board's specific questions and priorities.</a:t>
            </a:r>
            <a:endParaRPr sz="1100">
              <a:latin typeface="Arial"/>
              <a:ea typeface="Arial"/>
              <a:cs typeface="Arial"/>
              <a:sym typeface="Arial"/>
            </a:endParaRPr>
          </a:p>
        </p:txBody>
      </p:sp>
      <p:pic>
        <p:nvPicPr>
          <p:cNvPr id="99" name="Google Shape;99;p15"/>
          <p:cNvPicPr preferRelativeResize="0"/>
          <p:nvPr/>
        </p:nvPicPr>
        <p:blipFill>
          <a:blip r:embed="rId3">
            <a:alphaModFix/>
          </a:blip>
          <a:stretch>
            <a:fillRect/>
          </a:stretch>
        </p:blipFill>
        <p:spPr>
          <a:xfrm>
            <a:off x="9615775" y="248150"/>
            <a:ext cx="1826125" cy="183934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Top 10 Majors by Donations (Pareto Analysis)" id="263" name="Google Shape;263;p42"/>
          <p:cNvPicPr preferRelativeResize="0"/>
          <p:nvPr/>
        </p:nvPicPr>
        <p:blipFill rotWithShape="1">
          <a:blip r:embed="rId3">
            <a:alphaModFix/>
          </a:blip>
          <a:srcRect b="0" l="0" r="0" t="0"/>
          <a:stretch/>
        </p:blipFill>
        <p:spPr>
          <a:xfrm>
            <a:off x="2642175" y="493650"/>
            <a:ext cx="7488476" cy="6364348"/>
          </a:xfrm>
          <a:prstGeom prst="rect">
            <a:avLst/>
          </a:prstGeom>
          <a:noFill/>
          <a:ln>
            <a:noFill/>
          </a:ln>
        </p:spPr>
      </p:pic>
      <p:sp>
        <p:nvSpPr>
          <p:cNvPr id="264" name="Google Shape;264;p42"/>
          <p:cNvSpPr txBox="1"/>
          <p:nvPr/>
        </p:nvSpPr>
        <p:spPr>
          <a:xfrm>
            <a:off x="0" y="0"/>
            <a:ext cx="11891400" cy="446400"/>
          </a:xfrm>
          <a:prstGeom prst="rect">
            <a:avLst/>
          </a:prstGeom>
          <a:noFill/>
          <a:ln>
            <a:noFill/>
          </a:ln>
        </p:spPr>
        <p:txBody>
          <a:bodyPr anchorCtr="0" anchor="t" bIns="91425" lIns="91425" spcFirstLastPara="1" rIns="91425" wrap="square" tIns="91425">
            <a:spAutoFit/>
          </a:bodyPr>
          <a:lstStyle/>
          <a:p>
            <a:pPr indent="0" lvl="0" marL="457200" rtl="0" algn="ctr">
              <a:spcBef>
                <a:spcPts val="0"/>
              </a:spcBef>
              <a:spcAft>
                <a:spcPts val="0"/>
              </a:spcAft>
              <a:buNone/>
            </a:pPr>
            <a:r>
              <a:rPr b="1" lang="en-US" sz="1700">
                <a:solidFill>
                  <a:schemeClr val="dk1"/>
                </a:solidFill>
              </a:rPr>
              <a:t>Top 10 majors of the donors( Pareto chart)</a:t>
            </a:r>
            <a:endParaRPr b="1" sz="20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a:t>
            </a:r>
            <a:r>
              <a:rPr b="1" lang="en-US" sz="4000">
                <a:latin typeface="Arial"/>
                <a:ea typeface="Arial"/>
                <a:cs typeface="Arial"/>
                <a:sym typeface="Arial"/>
              </a:rPr>
              <a:t>Pareto</a:t>
            </a:r>
            <a:r>
              <a:rPr b="1" lang="en-US" sz="4000">
                <a:latin typeface="Arial"/>
                <a:ea typeface="Arial"/>
                <a:cs typeface="Arial"/>
                <a:sym typeface="Arial"/>
              </a:rPr>
              <a:t> chart)</a:t>
            </a:r>
            <a:endParaRPr b="1" sz="4000"/>
          </a:p>
        </p:txBody>
      </p:sp>
      <p:sp>
        <p:nvSpPr>
          <p:cNvPr id="270" name="Google Shape;270;p43"/>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fontScale="55000" lnSpcReduction="20000"/>
          </a:bodyPr>
          <a:lstStyle/>
          <a:p>
            <a:pPr indent="0" lvl="0" marL="0" rtl="0" algn="l">
              <a:lnSpc>
                <a:spcPct val="115000"/>
              </a:lnSpc>
              <a:spcBef>
                <a:spcPts val="1200"/>
              </a:spcBef>
              <a:spcAft>
                <a:spcPts val="0"/>
              </a:spcAft>
              <a:buNone/>
            </a:pPr>
            <a:r>
              <a:rPr b="1" lang="en-US" sz="2200">
                <a:latin typeface="Arial"/>
                <a:ea typeface="Arial"/>
                <a:cs typeface="Arial"/>
                <a:sym typeface="Arial"/>
              </a:rPr>
              <a:t>Chart Overview:</a:t>
            </a:r>
            <a:endParaRPr b="1" sz="2200">
              <a:latin typeface="Arial"/>
              <a:ea typeface="Arial"/>
              <a:cs typeface="Arial"/>
              <a:sym typeface="Arial"/>
            </a:endParaRPr>
          </a:p>
          <a:p>
            <a:pPr indent="-305435" lvl="0" marL="457200" rtl="0" algn="l">
              <a:lnSpc>
                <a:spcPct val="115000"/>
              </a:lnSpc>
              <a:spcBef>
                <a:spcPts val="1200"/>
              </a:spcBef>
              <a:spcAft>
                <a:spcPts val="0"/>
              </a:spcAft>
              <a:buSzPct val="100000"/>
              <a:buChar char="●"/>
            </a:pPr>
            <a:r>
              <a:rPr lang="en-US" sz="2200">
                <a:latin typeface="Arial"/>
                <a:ea typeface="Arial"/>
                <a:cs typeface="Arial"/>
                <a:sym typeface="Arial"/>
              </a:rPr>
              <a:t>The Pareto chart displays the total donation amounts (bar chart) by donor major, alongside the cumulative percentage (line graph) of total donations.</a:t>
            </a:r>
            <a:endParaRPr sz="2200">
              <a:latin typeface="Arial"/>
              <a:ea typeface="Arial"/>
              <a:cs typeface="Arial"/>
              <a:sym typeface="Arial"/>
            </a:endParaRPr>
          </a:p>
          <a:p>
            <a:pPr indent="-305435" lvl="0" marL="457200" rtl="0" algn="l">
              <a:lnSpc>
                <a:spcPct val="115000"/>
              </a:lnSpc>
              <a:spcBef>
                <a:spcPts val="0"/>
              </a:spcBef>
              <a:spcAft>
                <a:spcPts val="0"/>
              </a:spcAft>
              <a:buSzPct val="100000"/>
              <a:buChar char="●"/>
            </a:pPr>
            <a:r>
              <a:rPr lang="en-US" sz="2200">
                <a:latin typeface="Arial"/>
                <a:ea typeface="Arial"/>
                <a:cs typeface="Arial"/>
                <a:sym typeface="Arial"/>
              </a:rPr>
              <a:t>It visualizes the distribution of donations to highlight how a small subset of majors contributes to a significant portion of the total donation amount.</a:t>
            </a:r>
            <a:endParaRPr sz="2200">
              <a:latin typeface="Arial"/>
              <a:ea typeface="Arial"/>
              <a:cs typeface="Arial"/>
              <a:sym typeface="Arial"/>
            </a:endParaRPr>
          </a:p>
          <a:p>
            <a:pPr indent="0" lvl="0" marL="0" rtl="0" algn="l">
              <a:lnSpc>
                <a:spcPct val="115000"/>
              </a:lnSpc>
              <a:spcBef>
                <a:spcPts val="1200"/>
              </a:spcBef>
              <a:spcAft>
                <a:spcPts val="0"/>
              </a:spcAft>
              <a:buNone/>
            </a:pPr>
            <a:r>
              <a:rPr b="1" lang="en-US" sz="2200">
                <a:latin typeface="Arial"/>
                <a:ea typeface="Arial"/>
                <a:cs typeface="Arial"/>
                <a:sym typeface="Arial"/>
              </a:rPr>
              <a:t>Filters Applied:</a:t>
            </a:r>
            <a:endParaRPr b="1" sz="2200">
              <a:latin typeface="Arial"/>
              <a:ea typeface="Arial"/>
              <a:cs typeface="Arial"/>
              <a:sym typeface="Arial"/>
            </a:endParaRPr>
          </a:p>
          <a:p>
            <a:pPr indent="-305435" lvl="0" marL="457200" rtl="0" algn="l">
              <a:lnSpc>
                <a:spcPct val="115000"/>
              </a:lnSpc>
              <a:spcBef>
                <a:spcPts val="200"/>
              </a:spcBef>
              <a:spcAft>
                <a:spcPts val="0"/>
              </a:spcAft>
              <a:buSzPct val="100000"/>
              <a:buChar char="●"/>
            </a:pPr>
            <a:r>
              <a:rPr b="1" lang="en-US" sz="2200">
                <a:latin typeface="Arial"/>
                <a:ea typeface="Arial"/>
                <a:cs typeface="Arial"/>
                <a:sym typeface="Arial"/>
              </a:rPr>
              <a:t>Donor’s Major</a:t>
            </a:r>
            <a:r>
              <a:rPr lang="en-US" sz="2200">
                <a:latin typeface="Arial"/>
                <a:ea typeface="Arial"/>
                <a:cs typeface="Arial"/>
                <a:sym typeface="Arial"/>
              </a:rPr>
              <a:t>: Limited to the top 10 majors by the total donation amount.</a:t>
            </a:r>
            <a:endParaRPr sz="2200">
              <a:latin typeface="Arial"/>
              <a:ea typeface="Arial"/>
              <a:cs typeface="Arial"/>
              <a:sym typeface="Arial"/>
            </a:endParaRPr>
          </a:p>
          <a:p>
            <a:pPr indent="-305435" lvl="0" marL="457200" rtl="0" algn="l">
              <a:lnSpc>
                <a:spcPct val="115000"/>
              </a:lnSpc>
              <a:spcBef>
                <a:spcPts val="0"/>
              </a:spcBef>
              <a:spcAft>
                <a:spcPts val="0"/>
              </a:spcAft>
              <a:buSzPct val="100000"/>
              <a:buChar char="●"/>
            </a:pPr>
            <a:r>
              <a:rPr b="1" lang="en-US" sz="2200">
                <a:latin typeface="Arial"/>
                <a:ea typeface="Arial"/>
                <a:cs typeface="Arial"/>
                <a:sym typeface="Arial"/>
              </a:rPr>
              <a:t>State</a:t>
            </a:r>
            <a:r>
              <a:rPr lang="en-US" sz="2200">
                <a:latin typeface="Arial"/>
                <a:ea typeface="Arial"/>
                <a:cs typeface="Arial"/>
                <a:sym typeface="Arial"/>
              </a:rPr>
              <a:t>: Ensures that the data reflects all donor states to provide a comprehensive analysis.</a:t>
            </a:r>
            <a:endParaRPr sz="2200">
              <a:latin typeface="Arial"/>
              <a:ea typeface="Arial"/>
              <a:cs typeface="Arial"/>
              <a:sym typeface="Arial"/>
            </a:endParaRPr>
          </a:p>
          <a:p>
            <a:pPr indent="-305435" lvl="0" marL="457200" rtl="0" algn="l">
              <a:lnSpc>
                <a:spcPct val="115000"/>
              </a:lnSpc>
              <a:spcBef>
                <a:spcPts val="0"/>
              </a:spcBef>
              <a:spcAft>
                <a:spcPts val="0"/>
              </a:spcAft>
              <a:buSzPct val="100000"/>
              <a:buChar char="●"/>
            </a:pPr>
            <a:r>
              <a:rPr b="1" lang="en-US" sz="2200">
                <a:latin typeface="Arial"/>
                <a:ea typeface="Arial"/>
                <a:cs typeface="Arial"/>
                <a:sym typeface="Arial"/>
              </a:rPr>
              <a:t>Measure Names</a:t>
            </a:r>
            <a:r>
              <a:rPr lang="en-US" sz="2200">
                <a:latin typeface="Arial"/>
                <a:ea typeface="Arial"/>
                <a:cs typeface="Arial"/>
                <a:sym typeface="Arial"/>
              </a:rPr>
              <a:t>: Used to display the dual-axis visualization (Gift Amount and Cumulative Percentage).</a:t>
            </a:r>
            <a:endParaRPr b="1" sz="2200">
              <a:latin typeface="Arial"/>
              <a:ea typeface="Arial"/>
              <a:cs typeface="Arial"/>
              <a:sym typeface="Arial"/>
            </a:endParaRPr>
          </a:p>
          <a:p>
            <a:pPr indent="0" lvl="0" marL="0" rtl="0" algn="l">
              <a:lnSpc>
                <a:spcPct val="115000"/>
              </a:lnSpc>
              <a:spcBef>
                <a:spcPts val="1200"/>
              </a:spcBef>
              <a:spcAft>
                <a:spcPts val="0"/>
              </a:spcAft>
              <a:buNone/>
            </a:pPr>
            <a:r>
              <a:rPr b="1" lang="en-US" sz="2200">
                <a:latin typeface="Arial"/>
                <a:ea typeface="Arial"/>
                <a:cs typeface="Arial"/>
                <a:sym typeface="Arial"/>
              </a:rPr>
              <a:t>Key Insights:</a:t>
            </a:r>
            <a:endParaRPr b="1" sz="2200">
              <a:latin typeface="Arial"/>
              <a:ea typeface="Arial"/>
              <a:cs typeface="Arial"/>
              <a:sym typeface="Arial"/>
            </a:endParaRPr>
          </a:p>
          <a:p>
            <a:pPr indent="0" lvl="0" marL="0" rtl="0" algn="l">
              <a:lnSpc>
                <a:spcPct val="115000"/>
              </a:lnSpc>
              <a:spcBef>
                <a:spcPts val="200"/>
              </a:spcBef>
              <a:spcAft>
                <a:spcPts val="0"/>
              </a:spcAft>
              <a:buNone/>
            </a:pPr>
            <a:r>
              <a:rPr b="1" lang="en-US" sz="2200">
                <a:latin typeface="Arial"/>
                <a:ea typeface="Arial"/>
                <a:cs typeface="Arial"/>
                <a:sym typeface="Arial"/>
              </a:rPr>
              <a:t>Major Contributors</a:t>
            </a:r>
            <a:r>
              <a:rPr lang="en-US" sz="2200">
                <a:latin typeface="Arial"/>
                <a:ea typeface="Arial"/>
                <a:cs typeface="Arial"/>
                <a:sym typeface="Arial"/>
              </a:rPr>
              <a:t>:</a:t>
            </a:r>
            <a:endParaRPr sz="2200">
              <a:latin typeface="Arial"/>
              <a:ea typeface="Arial"/>
              <a:cs typeface="Arial"/>
              <a:sym typeface="Arial"/>
            </a:endParaRPr>
          </a:p>
          <a:p>
            <a:pPr indent="-305435" lvl="0" marL="457200" rtl="0" algn="l">
              <a:lnSpc>
                <a:spcPct val="115000"/>
              </a:lnSpc>
              <a:spcBef>
                <a:spcPts val="1200"/>
              </a:spcBef>
              <a:spcAft>
                <a:spcPts val="0"/>
              </a:spcAft>
              <a:buSzPct val="100000"/>
              <a:buChar char="●"/>
            </a:pPr>
            <a:r>
              <a:rPr lang="en-US" sz="2200">
                <a:latin typeface="Arial"/>
                <a:ea typeface="Arial"/>
                <a:cs typeface="Arial"/>
                <a:sym typeface="Arial"/>
              </a:rPr>
              <a:t>Top three majors (</a:t>
            </a:r>
            <a:r>
              <a:rPr b="1" lang="en-US" sz="2200">
                <a:latin typeface="Arial"/>
                <a:ea typeface="Arial"/>
                <a:cs typeface="Arial"/>
                <a:sym typeface="Arial"/>
              </a:rPr>
              <a:t>Composition</a:t>
            </a:r>
            <a:r>
              <a:rPr lang="en-US" sz="2200">
                <a:latin typeface="Arial"/>
                <a:ea typeface="Arial"/>
                <a:cs typeface="Arial"/>
                <a:sym typeface="Arial"/>
              </a:rPr>
              <a:t>, </a:t>
            </a:r>
            <a:r>
              <a:rPr b="1" lang="en-US" sz="2200">
                <a:latin typeface="Arial"/>
                <a:ea typeface="Arial"/>
                <a:cs typeface="Arial"/>
                <a:sym typeface="Arial"/>
              </a:rPr>
              <a:t>Neuroscience</a:t>
            </a:r>
            <a:r>
              <a:rPr lang="en-US" sz="2200">
                <a:latin typeface="Arial"/>
                <a:ea typeface="Arial"/>
                <a:cs typeface="Arial"/>
                <a:sym typeface="Arial"/>
              </a:rPr>
              <a:t>, and </a:t>
            </a:r>
            <a:r>
              <a:rPr b="1" lang="en-US" sz="2200">
                <a:latin typeface="Arial"/>
                <a:ea typeface="Arial"/>
                <a:cs typeface="Arial"/>
                <a:sym typeface="Arial"/>
              </a:rPr>
              <a:t>Interdisciplinary Humanities</a:t>
            </a:r>
            <a:r>
              <a:rPr lang="en-US" sz="2200">
                <a:latin typeface="Arial"/>
                <a:ea typeface="Arial"/>
                <a:cs typeface="Arial"/>
                <a:sym typeface="Arial"/>
              </a:rPr>
              <a:t>) account for approximately </a:t>
            </a:r>
            <a:r>
              <a:rPr b="1" lang="en-US" sz="2200">
                <a:latin typeface="Arial"/>
                <a:ea typeface="Arial"/>
                <a:cs typeface="Arial"/>
                <a:sym typeface="Arial"/>
              </a:rPr>
              <a:t>65% of total donations</a:t>
            </a:r>
            <a:r>
              <a:rPr lang="en-US" sz="2200">
                <a:latin typeface="Arial"/>
                <a:ea typeface="Arial"/>
                <a:cs typeface="Arial"/>
                <a:sym typeface="Arial"/>
              </a:rPr>
              <a:t>.</a:t>
            </a:r>
            <a:endParaRPr sz="2200">
              <a:latin typeface="Arial"/>
              <a:ea typeface="Arial"/>
              <a:cs typeface="Arial"/>
              <a:sym typeface="Arial"/>
            </a:endParaRPr>
          </a:p>
          <a:p>
            <a:pPr indent="-305435" lvl="0" marL="457200" rtl="0" algn="l">
              <a:lnSpc>
                <a:spcPct val="115000"/>
              </a:lnSpc>
              <a:spcBef>
                <a:spcPts val="0"/>
              </a:spcBef>
              <a:spcAft>
                <a:spcPts val="0"/>
              </a:spcAft>
              <a:buSzPct val="100000"/>
              <a:buChar char="●"/>
            </a:pPr>
            <a:r>
              <a:rPr lang="en-US" sz="2200">
                <a:latin typeface="Arial"/>
                <a:ea typeface="Arial"/>
                <a:cs typeface="Arial"/>
                <a:sym typeface="Arial"/>
              </a:rPr>
              <a:t>By the fifth major (</a:t>
            </a:r>
            <a:r>
              <a:rPr b="1" lang="en-US" sz="2200">
                <a:latin typeface="Arial"/>
                <a:ea typeface="Arial"/>
                <a:cs typeface="Arial"/>
                <a:sym typeface="Arial"/>
              </a:rPr>
              <a:t>Kinesiology</a:t>
            </a:r>
            <a:r>
              <a:rPr lang="en-US" sz="2200">
                <a:latin typeface="Arial"/>
                <a:ea typeface="Arial"/>
                <a:cs typeface="Arial"/>
                <a:sym typeface="Arial"/>
              </a:rPr>
              <a:t>), cumulative donations surpass </a:t>
            </a:r>
            <a:r>
              <a:rPr b="1" lang="en-US" sz="2200">
                <a:latin typeface="Arial"/>
                <a:ea typeface="Arial"/>
                <a:cs typeface="Arial"/>
                <a:sym typeface="Arial"/>
              </a:rPr>
              <a:t>85%</a:t>
            </a:r>
            <a:r>
              <a:rPr lang="en-US" sz="2200">
                <a:latin typeface="Arial"/>
                <a:ea typeface="Arial"/>
                <a:cs typeface="Arial"/>
                <a:sym typeface="Arial"/>
              </a:rPr>
              <a:t>, indicating high concentration in a few majors.</a:t>
            </a:r>
            <a:endParaRPr sz="2200">
              <a:latin typeface="Arial"/>
              <a:ea typeface="Arial"/>
              <a:cs typeface="Arial"/>
              <a:sym typeface="Arial"/>
            </a:endParaRPr>
          </a:p>
          <a:p>
            <a:pPr indent="0" lvl="0" marL="0" rtl="0" algn="l">
              <a:lnSpc>
                <a:spcPct val="115000"/>
              </a:lnSpc>
              <a:spcBef>
                <a:spcPts val="1200"/>
              </a:spcBef>
              <a:spcAft>
                <a:spcPts val="0"/>
              </a:spcAft>
              <a:buNone/>
            </a:pPr>
            <a:r>
              <a:rPr b="1" lang="en-US" sz="2200">
                <a:latin typeface="Arial"/>
                <a:ea typeface="Arial"/>
                <a:cs typeface="Arial"/>
                <a:sym typeface="Arial"/>
              </a:rPr>
              <a:t>Tail-End Contributions</a:t>
            </a:r>
            <a:r>
              <a:rPr lang="en-US" sz="2200">
                <a:latin typeface="Arial"/>
                <a:ea typeface="Arial"/>
                <a:cs typeface="Arial"/>
                <a:sym typeface="Arial"/>
              </a:rPr>
              <a:t>:</a:t>
            </a:r>
            <a:endParaRPr sz="2200">
              <a:latin typeface="Arial"/>
              <a:ea typeface="Arial"/>
              <a:cs typeface="Arial"/>
              <a:sym typeface="Arial"/>
            </a:endParaRPr>
          </a:p>
          <a:p>
            <a:pPr indent="-305435" lvl="0" marL="457200" rtl="0" algn="l">
              <a:lnSpc>
                <a:spcPct val="115000"/>
              </a:lnSpc>
              <a:spcBef>
                <a:spcPts val="1200"/>
              </a:spcBef>
              <a:spcAft>
                <a:spcPts val="0"/>
              </a:spcAft>
              <a:buSzPct val="100000"/>
              <a:buChar char="●"/>
            </a:pPr>
            <a:r>
              <a:rPr lang="en-US" sz="2200">
                <a:latin typeface="Arial"/>
                <a:ea typeface="Arial"/>
                <a:cs typeface="Arial"/>
                <a:sym typeface="Arial"/>
              </a:rPr>
              <a:t>Lower-performing majors like </a:t>
            </a:r>
            <a:r>
              <a:rPr b="1" lang="en-US" sz="2200">
                <a:latin typeface="Arial"/>
                <a:ea typeface="Arial"/>
                <a:cs typeface="Arial"/>
                <a:sym typeface="Arial"/>
              </a:rPr>
              <a:t>Media and Information</a:t>
            </a:r>
            <a:r>
              <a:rPr lang="en-US" sz="2200">
                <a:latin typeface="Arial"/>
                <a:ea typeface="Arial"/>
                <a:cs typeface="Arial"/>
                <a:sym typeface="Arial"/>
              </a:rPr>
              <a:t> and </a:t>
            </a:r>
            <a:r>
              <a:rPr b="1" lang="en-US" sz="2200">
                <a:latin typeface="Arial"/>
                <a:ea typeface="Arial"/>
                <a:cs typeface="Arial"/>
                <a:sym typeface="Arial"/>
              </a:rPr>
              <a:t>Human Biology</a:t>
            </a:r>
            <a:r>
              <a:rPr lang="en-US" sz="2200">
                <a:latin typeface="Arial"/>
                <a:ea typeface="Arial"/>
                <a:cs typeface="Arial"/>
                <a:sym typeface="Arial"/>
              </a:rPr>
              <a:t> contribute less individually but still add value when aggregated.</a:t>
            </a:r>
            <a:endParaRPr sz="2200">
              <a:latin typeface="Arial"/>
              <a:ea typeface="Arial"/>
              <a:cs typeface="Arial"/>
              <a:sym typeface="Arial"/>
            </a:endParaRPr>
          </a:p>
          <a:p>
            <a:pPr indent="0" lvl="0" marL="0" rtl="0" algn="l">
              <a:lnSpc>
                <a:spcPct val="115000"/>
              </a:lnSpc>
              <a:spcBef>
                <a:spcPts val="1200"/>
              </a:spcBef>
              <a:spcAft>
                <a:spcPts val="0"/>
              </a:spcAft>
              <a:buNone/>
            </a:pPr>
            <a:r>
              <a:rPr b="1" lang="en-US" sz="2200">
                <a:latin typeface="Arial"/>
                <a:ea typeface="Arial"/>
                <a:cs typeface="Arial"/>
                <a:sym typeface="Arial"/>
              </a:rPr>
              <a:t>Diversity of Majors</a:t>
            </a:r>
            <a:r>
              <a:rPr lang="en-US" sz="2200">
                <a:latin typeface="Arial"/>
                <a:ea typeface="Arial"/>
                <a:cs typeface="Arial"/>
                <a:sym typeface="Arial"/>
              </a:rPr>
              <a:t>:</a:t>
            </a:r>
            <a:endParaRPr sz="2200">
              <a:latin typeface="Arial"/>
              <a:ea typeface="Arial"/>
              <a:cs typeface="Arial"/>
              <a:sym typeface="Arial"/>
            </a:endParaRPr>
          </a:p>
          <a:p>
            <a:pPr indent="-305435" lvl="0" marL="457200" rtl="0" algn="l">
              <a:lnSpc>
                <a:spcPct val="115000"/>
              </a:lnSpc>
              <a:spcBef>
                <a:spcPts val="1200"/>
              </a:spcBef>
              <a:spcAft>
                <a:spcPts val="0"/>
              </a:spcAft>
              <a:buSzPct val="100000"/>
              <a:buChar char="●"/>
            </a:pPr>
            <a:r>
              <a:rPr lang="en-US" sz="2200">
                <a:latin typeface="Arial"/>
                <a:ea typeface="Arial"/>
                <a:cs typeface="Arial"/>
                <a:sym typeface="Arial"/>
              </a:rPr>
              <a:t>A wide variety of majors within the top 10 shows diverse alumni engagement, though most donations come from a concentrated few.</a:t>
            </a:r>
            <a:endParaRPr sz="2200">
              <a:latin typeface="Arial"/>
              <a:ea typeface="Arial"/>
              <a:cs typeface="Arial"/>
              <a:sym typeface="Arial"/>
            </a:endParaRPr>
          </a:p>
          <a:p>
            <a:pPr indent="0" lvl="0" marL="0" rtl="0" algn="l">
              <a:lnSpc>
                <a:spcPct val="100000"/>
              </a:lnSpc>
              <a:spcBef>
                <a:spcPts val="1200"/>
              </a:spcBef>
              <a:spcAft>
                <a:spcPts val="0"/>
              </a:spcAft>
              <a:buNone/>
            </a:pPr>
            <a:r>
              <a:t/>
            </a:r>
            <a:endParaRPr b="1" sz="1200">
              <a:latin typeface="Arial"/>
              <a:ea typeface="Arial"/>
              <a:cs typeface="Arial"/>
              <a:sym typeface="Arial"/>
            </a:endParaRPr>
          </a:p>
          <a:p>
            <a:pPr indent="0" lvl="0" marL="0" rtl="0" algn="ctr">
              <a:spcBef>
                <a:spcPts val="1200"/>
              </a:spcBef>
              <a:spcAft>
                <a:spcPts val="0"/>
              </a:spcAft>
              <a:buNone/>
            </a:pPr>
            <a:r>
              <a:t/>
            </a:r>
            <a:endParaRPr/>
          </a:p>
        </p:txBody>
      </p:sp>
      <p:pic>
        <p:nvPicPr>
          <p:cNvPr id="271" name="Google Shape;271;p43"/>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a:t>
            </a:r>
            <a:r>
              <a:rPr b="1" lang="en-US" sz="4000">
                <a:latin typeface="Arial"/>
                <a:ea typeface="Arial"/>
                <a:cs typeface="Arial"/>
                <a:sym typeface="Arial"/>
              </a:rPr>
              <a:t>Pareto</a:t>
            </a:r>
            <a:r>
              <a:rPr b="1" lang="en-US" sz="4000">
                <a:latin typeface="Arial"/>
                <a:ea typeface="Arial"/>
                <a:cs typeface="Arial"/>
                <a:sym typeface="Arial"/>
              </a:rPr>
              <a:t> chart)</a:t>
            </a:r>
            <a:endParaRPr b="1" sz="4000"/>
          </a:p>
        </p:txBody>
      </p:sp>
      <p:sp>
        <p:nvSpPr>
          <p:cNvPr id="277" name="Google Shape;277;p44"/>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900">
                <a:latin typeface="Arial"/>
                <a:ea typeface="Arial"/>
                <a:cs typeface="Arial"/>
                <a:sym typeface="Arial"/>
              </a:rPr>
              <a:t>Discussion Points:</a:t>
            </a:r>
            <a:endParaRPr b="1" sz="1900">
              <a:latin typeface="Arial"/>
              <a:ea typeface="Arial"/>
              <a:cs typeface="Arial"/>
              <a:sym typeface="Arial"/>
            </a:endParaRPr>
          </a:p>
          <a:p>
            <a:pPr indent="0" lvl="0" marL="0" rtl="0" algn="l">
              <a:lnSpc>
                <a:spcPct val="115000"/>
              </a:lnSpc>
              <a:spcBef>
                <a:spcPts val="200"/>
              </a:spcBef>
              <a:spcAft>
                <a:spcPts val="0"/>
              </a:spcAft>
              <a:buNone/>
            </a:pPr>
            <a:r>
              <a:rPr b="1" lang="en-US" sz="1400">
                <a:latin typeface="Arial"/>
                <a:ea typeface="Arial"/>
                <a:cs typeface="Arial"/>
                <a:sym typeface="Arial"/>
              </a:rPr>
              <a:t>Concentration of Donations</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SzPts val="1400"/>
              <a:buChar char="●"/>
            </a:pPr>
            <a:r>
              <a:rPr lang="en-US" sz="1400">
                <a:latin typeface="Arial"/>
                <a:ea typeface="Arial"/>
                <a:cs typeface="Arial"/>
                <a:sym typeface="Arial"/>
              </a:rPr>
              <a:t>The chart highlights the </a:t>
            </a:r>
            <a:r>
              <a:rPr b="1" lang="en-US" sz="1400">
                <a:latin typeface="Arial"/>
                <a:ea typeface="Arial"/>
                <a:cs typeface="Arial"/>
                <a:sym typeface="Arial"/>
              </a:rPr>
              <a:t>80/20 rule</a:t>
            </a:r>
            <a:r>
              <a:rPr lang="en-US" sz="1400">
                <a:latin typeface="Arial"/>
                <a:ea typeface="Arial"/>
                <a:cs typeface="Arial"/>
                <a:sym typeface="Arial"/>
              </a:rPr>
              <a:t>, with a small number of majors contributing the majority of donations.</a:t>
            </a:r>
            <a:endParaRPr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Growth Opportunities</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SzPts val="1400"/>
              <a:buChar char="●"/>
            </a:pPr>
            <a:r>
              <a:rPr lang="en-US" sz="1400">
                <a:latin typeface="Arial"/>
                <a:ea typeface="Arial"/>
                <a:cs typeface="Arial"/>
                <a:sym typeface="Arial"/>
              </a:rPr>
              <a:t>Mid-tier and tail-end majors such as </a:t>
            </a:r>
            <a:r>
              <a:rPr b="1" lang="en-US" sz="1400">
                <a:latin typeface="Arial"/>
                <a:ea typeface="Arial"/>
                <a:cs typeface="Arial"/>
                <a:sym typeface="Arial"/>
              </a:rPr>
              <a:t>Animal Science</a:t>
            </a:r>
            <a:r>
              <a:rPr lang="en-US" sz="1400">
                <a:latin typeface="Arial"/>
                <a:ea typeface="Arial"/>
                <a:cs typeface="Arial"/>
                <a:sym typeface="Arial"/>
              </a:rPr>
              <a:t> and </a:t>
            </a:r>
            <a:r>
              <a:rPr b="1" lang="en-US" sz="1400">
                <a:latin typeface="Arial"/>
                <a:ea typeface="Arial"/>
                <a:cs typeface="Arial"/>
                <a:sym typeface="Arial"/>
              </a:rPr>
              <a:t>Media and Information</a:t>
            </a:r>
            <a:r>
              <a:rPr lang="en-US" sz="1400">
                <a:latin typeface="Arial"/>
                <a:ea typeface="Arial"/>
                <a:cs typeface="Arial"/>
                <a:sym typeface="Arial"/>
              </a:rPr>
              <a:t> show potential for targeted campaigns.</a:t>
            </a:r>
            <a:endParaRPr sz="1400">
              <a:latin typeface="Arial"/>
              <a:ea typeface="Arial"/>
              <a:cs typeface="Arial"/>
              <a:sym typeface="Arial"/>
            </a:endParaRPr>
          </a:p>
          <a:p>
            <a:pPr indent="0" lvl="0" marL="0" rtl="0" algn="l">
              <a:lnSpc>
                <a:spcPct val="115000"/>
              </a:lnSpc>
              <a:spcBef>
                <a:spcPts val="1200"/>
              </a:spcBef>
              <a:spcAft>
                <a:spcPts val="0"/>
              </a:spcAft>
              <a:buNone/>
            </a:pPr>
            <a:r>
              <a:rPr b="1" lang="en-US" sz="1400">
                <a:latin typeface="Arial"/>
                <a:ea typeface="Arial"/>
                <a:cs typeface="Arial"/>
                <a:sym typeface="Arial"/>
              </a:rPr>
              <a:t>Engagement Gaps</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1200"/>
              </a:spcBef>
              <a:spcAft>
                <a:spcPts val="0"/>
              </a:spcAft>
              <a:buSzPts val="1400"/>
              <a:buChar char="●"/>
            </a:pPr>
            <a:r>
              <a:rPr lang="en-US" sz="1400">
                <a:latin typeface="Arial"/>
                <a:ea typeface="Arial"/>
                <a:cs typeface="Arial"/>
                <a:sym typeface="Arial"/>
              </a:rPr>
              <a:t>Lower-performing majors may have barriers to alumni giving that need exploration and addressing.</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78" name="Google Shape;278;p44"/>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5"/>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a:t>
            </a:r>
            <a:r>
              <a:rPr b="1" lang="en-US" sz="4000">
                <a:latin typeface="Arial"/>
                <a:ea typeface="Arial"/>
                <a:cs typeface="Arial"/>
                <a:sym typeface="Arial"/>
              </a:rPr>
              <a:t>Pareto</a:t>
            </a:r>
            <a:r>
              <a:rPr b="1" lang="en-US" sz="4000">
                <a:latin typeface="Arial"/>
                <a:ea typeface="Arial"/>
                <a:cs typeface="Arial"/>
                <a:sym typeface="Arial"/>
              </a:rPr>
              <a:t> chart)</a:t>
            </a:r>
            <a:endParaRPr b="1" sz="4000"/>
          </a:p>
        </p:txBody>
      </p:sp>
      <p:sp>
        <p:nvSpPr>
          <p:cNvPr id="284" name="Google Shape;284;p45"/>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fontScale="70000" lnSpcReduction="20000"/>
          </a:bodyPr>
          <a:lstStyle/>
          <a:p>
            <a:pPr indent="0" lvl="0" marL="0" rtl="0" algn="l">
              <a:lnSpc>
                <a:spcPct val="115000"/>
              </a:lnSpc>
              <a:spcBef>
                <a:spcPts val="1200"/>
              </a:spcBef>
              <a:spcAft>
                <a:spcPts val="0"/>
              </a:spcAft>
              <a:buNone/>
            </a:pPr>
            <a:r>
              <a:rPr b="1" lang="en-US" sz="2500">
                <a:latin typeface="Arial"/>
                <a:ea typeface="Arial"/>
                <a:cs typeface="Arial"/>
                <a:sym typeface="Arial"/>
              </a:rPr>
              <a:t>Recommendations for the Advisory Board:</a:t>
            </a:r>
            <a:endParaRPr b="1" sz="2500">
              <a:latin typeface="Arial"/>
              <a:ea typeface="Arial"/>
              <a:cs typeface="Arial"/>
              <a:sym typeface="Arial"/>
            </a:endParaRPr>
          </a:p>
          <a:p>
            <a:pPr indent="0" lvl="0" marL="0" rtl="0" algn="l">
              <a:lnSpc>
                <a:spcPct val="115000"/>
              </a:lnSpc>
              <a:spcBef>
                <a:spcPts val="1200"/>
              </a:spcBef>
              <a:spcAft>
                <a:spcPts val="0"/>
              </a:spcAft>
              <a:buNone/>
            </a:pPr>
            <a:r>
              <a:t/>
            </a:r>
            <a:endParaRPr b="1" sz="2500">
              <a:latin typeface="Arial"/>
              <a:ea typeface="Arial"/>
              <a:cs typeface="Arial"/>
              <a:sym typeface="Arial"/>
            </a:endParaRPr>
          </a:p>
          <a:p>
            <a:pPr indent="-321945" lvl="0" marL="457200" rtl="0" algn="l">
              <a:lnSpc>
                <a:spcPct val="115000"/>
              </a:lnSpc>
              <a:spcBef>
                <a:spcPts val="1200"/>
              </a:spcBef>
              <a:spcAft>
                <a:spcPts val="0"/>
              </a:spcAft>
              <a:buSzPct val="100000"/>
              <a:buAutoNum type="arabicPeriod"/>
            </a:pPr>
            <a:r>
              <a:rPr b="1" lang="en-US" sz="2100">
                <a:latin typeface="Arial"/>
                <a:ea typeface="Arial"/>
                <a:cs typeface="Arial"/>
                <a:sym typeface="Arial"/>
              </a:rPr>
              <a:t>Leverage High-Contributing Majors</a:t>
            </a:r>
            <a:r>
              <a:rPr lang="en-US" sz="2100">
                <a:latin typeface="Arial"/>
                <a:ea typeface="Arial"/>
                <a:cs typeface="Arial"/>
                <a:sym typeface="Arial"/>
              </a:rPr>
              <a:t>:</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b="1" lang="en-US" sz="2100">
                <a:latin typeface="Arial"/>
                <a:ea typeface="Arial"/>
                <a:cs typeface="Arial"/>
                <a:sym typeface="Arial"/>
              </a:rPr>
              <a:t>Top-Performing Major</a:t>
            </a:r>
            <a:r>
              <a:rPr lang="en-US" sz="2100">
                <a:latin typeface="Arial"/>
                <a:ea typeface="Arial"/>
                <a:cs typeface="Arial"/>
                <a:sym typeface="Arial"/>
              </a:rPr>
              <a:t>: Use </a:t>
            </a:r>
            <a:r>
              <a:rPr b="1" lang="en-US" sz="2100">
                <a:latin typeface="Arial"/>
                <a:ea typeface="Arial"/>
                <a:cs typeface="Arial"/>
                <a:sym typeface="Arial"/>
              </a:rPr>
              <a:t>Composition</a:t>
            </a:r>
            <a:r>
              <a:rPr lang="en-US" sz="2100">
                <a:latin typeface="Arial"/>
                <a:ea typeface="Arial"/>
                <a:cs typeface="Arial"/>
                <a:sym typeface="Arial"/>
              </a:rPr>
              <a:t>, the highest-contributing major with a donation total of </a:t>
            </a:r>
            <a:r>
              <a:rPr b="1" lang="en-US" sz="2100">
                <a:latin typeface="Arial"/>
                <a:ea typeface="Arial"/>
                <a:cs typeface="Arial"/>
                <a:sym typeface="Arial"/>
              </a:rPr>
              <a:t>$305,869</a:t>
            </a:r>
            <a:r>
              <a:rPr lang="en-US" sz="2100">
                <a:latin typeface="Arial"/>
                <a:ea typeface="Arial"/>
                <a:cs typeface="Arial"/>
                <a:sym typeface="Arial"/>
              </a:rPr>
              <a:t>, as a flagship case study in donor campaigns.</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lang="en-US" sz="2100">
                <a:latin typeface="Arial"/>
                <a:ea typeface="Arial"/>
                <a:cs typeface="Arial"/>
                <a:sym typeface="Arial"/>
              </a:rPr>
              <a:t>Highlight alumni success stories and tangible outcomes achieved through previous donations from this major to inspire future contributions.</a:t>
            </a:r>
            <a:endParaRPr sz="2100">
              <a:latin typeface="Arial"/>
              <a:ea typeface="Arial"/>
              <a:cs typeface="Arial"/>
              <a:sym typeface="Arial"/>
            </a:endParaRPr>
          </a:p>
          <a:p>
            <a:pPr indent="-321945" lvl="0" marL="457200" rtl="0" algn="l">
              <a:lnSpc>
                <a:spcPct val="115000"/>
              </a:lnSpc>
              <a:spcBef>
                <a:spcPts val="0"/>
              </a:spcBef>
              <a:spcAft>
                <a:spcPts val="0"/>
              </a:spcAft>
              <a:buSzPct val="100000"/>
              <a:buAutoNum type="arabicPeriod"/>
            </a:pPr>
            <a:r>
              <a:rPr b="1" lang="en-US" sz="2100">
                <a:latin typeface="Arial"/>
                <a:ea typeface="Arial"/>
                <a:cs typeface="Arial"/>
                <a:sym typeface="Arial"/>
              </a:rPr>
              <a:t>Target Mid-Tier Majors</a:t>
            </a:r>
            <a:r>
              <a:rPr lang="en-US" sz="2100">
                <a:latin typeface="Arial"/>
                <a:ea typeface="Arial"/>
                <a:cs typeface="Arial"/>
                <a:sym typeface="Arial"/>
              </a:rPr>
              <a:t>:</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lang="en-US" sz="2100">
                <a:latin typeface="Arial"/>
                <a:ea typeface="Arial"/>
                <a:cs typeface="Arial"/>
                <a:sym typeface="Arial"/>
              </a:rPr>
              <a:t>Focus on </a:t>
            </a:r>
            <a:r>
              <a:rPr b="1" lang="en-US" sz="2100">
                <a:latin typeface="Arial"/>
                <a:ea typeface="Arial"/>
                <a:cs typeface="Arial"/>
                <a:sym typeface="Arial"/>
              </a:rPr>
              <a:t>Kinesiology</a:t>
            </a:r>
            <a:r>
              <a:rPr lang="en-US" sz="2100">
                <a:latin typeface="Arial"/>
                <a:ea typeface="Arial"/>
                <a:cs typeface="Arial"/>
                <a:sym typeface="Arial"/>
              </a:rPr>
              <a:t> and </a:t>
            </a:r>
            <a:r>
              <a:rPr b="1" lang="en-US" sz="2100">
                <a:latin typeface="Arial"/>
                <a:ea typeface="Arial"/>
                <a:cs typeface="Arial"/>
                <a:sym typeface="Arial"/>
              </a:rPr>
              <a:t>Animal Science</a:t>
            </a:r>
            <a:r>
              <a:rPr lang="en-US" sz="2100">
                <a:latin typeface="Arial"/>
                <a:ea typeface="Arial"/>
                <a:cs typeface="Arial"/>
                <a:sym typeface="Arial"/>
              </a:rPr>
              <a:t>, which contribute moderately but show potential for growth.</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lang="en-US" sz="2100">
                <a:latin typeface="Arial"/>
                <a:ea typeface="Arial"/>
                <a:cs typeface="Arial"/>
                <a:sym typeface="Arial"/>
              </a:rPr>
              <a:t>Launch campaigns emphasizing their unique programs and achievements to drive engagement and donations.</a:t>
            </a:r>
            <a:endParaRPr sz="2100">
              <a:latin typeface="Arial"/>
              <a:ea typeface="Arial"/>
              <a:cs typeface="Arial"/>
              <a:sym typeface="Arial"/>
            </a:endParaRPr>
          </a:p>
          <a:p>
            <a:pPr indent="-321945" lvl="0" marL="457200" rtl="0" algn="l">
              <a:lnSpc>
                <a:spcPct val="115000"/>
              </a:lnSpc>
              <a:spcBef>
                <a:spcPts val="0"/>
              </a:spcBef>
              <a:spcAft>
                <a:spcPts val="0"/>
              </a:spcAft>
              <a:buSzPct val="100000"/>
              <a:buAutoNum type="arabicPeriod"/>
            </a:pPr>
            <a:r>
              <a:rPr b="1" lang="en-US" sz="2100">
                <a:latin typeface="Arial"/>
                <a:ea typeface="Arial"/>
                <a:cs typeface="Arial"/>
                <a:sym typeface="Arial"/>
              </a:rPr>
              <a:t>Expand Outreach for Low-Contributing Majors</a:t>
            </a:r>
            <a:r>
              <a:rPr lang="en-US" sz="2100">
                <a:latin typeface="Arial"/>
                <a:ea typeface="Arial"/>
                <a:cs typeface="Arial"/>
                <a:sym typeface="Arial"/>
              </a:rPr>
              <a:t>:</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lang="en-US" sz="2100">
                <a:latin typeface="Arial"/>
                <a:ea typeface="Arial"/>
                <a:cs typeface="Arial"/>
                <a:sym typeface="Arial"/>
              </a:rPr>
              <a:t>Investigate barriers for majors like </a:t>
            </a:r>
            <a:r>
              <a:rPr b="1" lang="en-US" sz="2100">
                <a:latin typeface="Arial"/>
                <a:ea typeface="Arial"/>
                <a:cs typeface="Arial"/>
                <a:sym typeface="Arial"/>
              </a:rPr>
              <a:t>Media and Information</a:t>
            </a:r>
            <a:r>
              <a:rPr lang="en-US" sz="2100">
                <a:latin typeface="Arial"/>
                <a:ea typeface="Arial"/>
                <a:cs typeface="Arial"/>
                <a:sym typeface="Arial"/>
              </a:rPr>
              <a:t> and </a:t>
            </a:r>
            <a:r>
              <a:rPr b="1" lang="en-US" sz="2100">
                <a:latin typeface="Arial"/>
                <a:ea typeface="Arial"/>
                <a:cs typeface="Arial"/>
                <a:sym typeface="Arial"/>
              </a:rPr>
              <a:t>Human Biology</a:t>
            </a:r>
            <a:r>
              <a:rPr lang="en-US" sz="2100">
                <a:latin typeface="Arial"/>
                <a:ea typeface="Arial"/>
                <a:cs typeface="Arial"/>
                <a:sym typeface="Arial"/>
              </a:rPr>
              <a:t>, which contribute lower amounts.</a:t>
            </a:r>
            <a:endParaRPr sz="2100">
              <a:latin typeface="Arial"/>
              <a:ea typeface="Arial"/>
              <a:cs typeface="Arial"/>
              <a:sym typeface="Arial"/>
            </a:endParaRPr>
          </a:p>
          <a:p>
            <a:pPr indent="-321944" lvl="1" marL="914400" rtl="0" algn="l">
              <a:lnSpc>
                <a:spcPct val="115000"/>
              </a:lnSpc>
              <a:spcBef>
                <a:spcPts val="0"/>
              </a:spcBef>
              <a:spcAft>
                <a:spcPts val="0"/>
              </a:spcAft>
              <a:buSzPct val="100000"/>
              <a:buChar char="○"/>
            </a:pPr>
            <a:r>
              <a:rPr lang="en-US" sz="2100">
                <a:latin typeface="Arial"/>
                <a:ea typeface="Arial"/>
                <a:cs typeface="Arial"/>
                <a:sym typeface="Arial"/>
              </a:rPr>
              <a:t>Develop tailored campaigns or events to increase engagement among these alumni groups, emphasizing the impact their contributions can make.</a:t>
            </a:r>
            <a:endParaRPr sz="2100">
              <a:latin typeface="Arial"/>
              <a:ea typeface="Arial"/>
              <a:cs typeface="Arial"/>
              <a:sym typeface="Arial"/>
            </a:endParaRPr>
          </a:p>
          <a:p>
            <a:pPr indent="0" lvl="0" marL="0" rtl="0" algn="l">
              <a:lnSpc>
                <a:spcPct val="115000"/>
              </a:lnSpc>
              <a:spcBef>
                <a:spcPts val="1200"/>
              </a:spcBef>
              <a:spcAft>
                <a:spcPts val="0"/>
              </a:spcAft>
              <a:buNone/>
            </a:pPr>
            <a:r>
              <a:t/>
            </a:r>
            <a:endParaRPr b="1" sz="1991">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85" name="Google Shape;285;p45"/>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6"/>
          <p:cNvSpPr txBox="1"/>
          <p:nvPr>
            <p:ph type="ctrTitle"/>
          </p:nvPr>
        </p:nvSpPr>
        <p:spPr>
          <a:xfrm>
            <a:off x="70050" y="596875"/>
            <a:ext cx="10393500" cy="1046700"/>
          </a:xfrm>
          <a:prstGeom prst="rect">
            <a:avLst/>
          </a:prstGeom>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100"/>
              <a:buNone/>
            </a:pPr>
            <a:r>
              <a:rPr b="1" lang="en-US" sz="4000">
                <a:latin typeface="Arial"/>
                <a:ea typeface="Arial"/>
                <a:cs typeface="Arial"/>
                <a:sym typeface="Arial"/>
              </a:rPr>
              <a:t>Top majors of the donors(</a:t>
            </a:r>
            <a:r>
              <a:rPr b="1" lang="en-US" sz="4000">
                <a:latin typeface="Arial"/>
                <a:ea typeface="Arial"/>
                <a:cs typeface="Arial"/>
                <a:sym typeface="Arial"/>
              </a:rPr>
              <a:t>Pareto</a:t>
            </a:r>
            <a:r>
              <a:rPr b="1" lang="en-US" sz="4000">
                <a:latin typeface="Arial"/>
                <a:ea typeface="Arial"/>
                <a:cs typeface="Arial"/>
                <a:sym typeface="Arial"/>
              </a:rPr>
              <a:t> chart)</a:t>
            </a:r>
            <a:endParaRPr b="1" sz="4000"/>
          </a:p>
        </p:txBody>
      </p:sp>
      <p:sp>
        <p:nvSpPr>
          <p:cNvPr id="291" name="Google Shape;291;p46"/>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fontScale="62500" lnSpcReduction="20000"/>
          </a:bodyPr>
          <a:lstStyle/>
          <a:p>
            <a:pPr indent="0" lvl="0" marL="0" rtl="0" algn="l">
              <a:lnSpc>
                <a:spcPct val="115000"/>
              </a:lnSpc>
              <a:spcBef>
                <a:spcPts val="1200"/>
              </a:spcBef>
              <a:spcAft>
                <a:spcPts val="0"/>
              </a:spcAft>
              <a:buNone/>
            </a:pPr>
            <a:r>
              <a:rPr b="1" lang="en-US" sz="3500">
                <a:latin typeface="Arial"/>
                <a:ea typeface="Arial"/>
                <a:cs typeface="Arial"/>
                <a:sym typeface="Arial"/>
              </a:rPr>
              <a:t>Data-Driven Actions:</a:t>
            </a:r>
            <a:endParaRPr b="1" sz="3500">
              <a:latin typeface="Arial"/>
              <a:ea typeface="Arial"/>
              <a:cs typeface="Arial"/>
              <a:sym typeface="Arial"/>
            </a:endParaRPr>
          </a:p>
          <a:p>
            <a:pPr indent="0" lvl="0" marL="0" rtl="0" algn="l">
              <a:lnSpc>
                <a:spcPct val="115000"/>
              </a:lnSpc>
              <a:spcBef>
                <a:spcPts val="1200"/>
              </a:spcBef>
              <a:spcAft>
                <a:spcPts val="0"/>
              </a:spcAft>
              <a:buNone/>
            </a:pPr>
            <a:r>
              <a:t/>
            </a:r>
            <a:endParaRPr b="1" sz="2500">
              <a:latin typeface="Arial"/>
              <a:ea typeface="Arial"/>
              <a:cs typeface="Arial"/>
              <a:sym typeface="Arial"/>
            </a:endParaRPr>
          </a:p>
          <a:p>
            <a:pPr indent="-327595" lvl="0" marL="457200" rtl="0" algn="l">
              <a:lnSpc>
                <a:spcPct val="115000"/>
              </a:lnSpc>
              <a:spcBef>
                <a:spcPts val="1200"/>
              </a:spcBef>
              <a:spcAft>
                <a:spcPts val="0"/>
              </a:spcAft>
              <a:buSzPct val="100000"/>
              <a:buAutoNum type="arabicPeriod"/>
            </a:pPr>
            <a:r>
              <a:rPr b="1" lang="en-US" sz="2494">
                <a:latin typeface="Arial"/>
                <a:ea typeface="Arial"/>
                <a:cs typeface="Arial"/>
                <a:sym typeface="Arial"/>
              </a:rPr>
              <a:t>Develop Focused Campaigns</a:t>
            </a:r>
            <a:r>
              <a:rPr lang="en-US" sz="2494">
                <a:latin typeface="Arial"/>
                <a:ea typeface="Arial"/>
                <a:cs typeface="Arial"/>
                <a:sym typeface="Arial"/>
              </a:rPr>
              <a:t>:</a:t>
            </a:r>
            <a:endParaRPr sz="2494">
              <a:latin typeface="Arial"/>
              <a:ea typeface="Arial"/>
              <a:cs typeface="Arial"/>
              <a:sym typeface="Arial"/>
            </a:endParaRPr>
          </a:p>
          <a:p>
            <a:pPr indent="-327595" lvl="1" marL="914400" rtl="0" algn="l">
              <a:lnSpc>
                <a:spcPct val="115000"/>
              </a:lnSpc>
              <a:spcBef>
                <a:spcPts val="0"/>
              </a:spcBef>
              <a:spcAft>
                <a:spcPts val="0"/>
              </a:spcAft>
              <a:buSzPct val="100000"/>
              <a:buChar char="○"/>
            </a:pPr>
            <a:r>
              <a:rPr lang="en-US" sz="2494">
                <a:latin typeface="Arial"/>
                <a:ea typeface="Arial"/>
                <a:cs typeface="Arial"/>
                <a:sym typeface="Arial"/>
              </a:rPr>
              <a:t>Create alumni success showcases for high-performing majors to reinforce their strong donor base.</a:t>
            </a:r>
            <a:endParaRPr sz="2494">
              <a:latin typeface="Arial"/>
              <a:ea typeface="Arial"/>
              <a:cs typeface="Arial"/>
              <a:sym typeface="Arial"/>
            </a:endParaRPr>
          </a:p>
          <a:p>
            <a:pPr indent="-327595" lvl="0" marL="457200" rtl="0" algn="l">
              <a:lnSpc>
                <a:spcPct val="115000"/>
              </a:lnSpc>
              <a:spcBef>
                <a:spcPts val="0"/>
              </a:spcBef>
              <a:spcAft>
                <a:spcPts val="0"/>
              </a:spcAft>
              <a:buSzPct val="100000"/>
              <a:buAutoNum type="arabicPeriod"/>
            </a:pPr>
            <a:r>
              <a:rPr b="1" lang="en-US" sz="2494">
                <a:latin typeface="Arial"/>
                <a:ea typeface="Arial"/>
                <a:cs typeface="Arial"/>
                <a:sym typeface="Arial"/>
              </a:rPr>
              <a:t>Engage Mid-Tier Majors</a:t>
            </a:r>
            <a:r>
              <a:rPr lang="en-US" sz="2494">
                <a:latin typeface="Arial"/>
                <a:ea typeface="Arial"/>
                <a:cs typeface="Arial"/>
                <a:sym typeface="Arial"/>
              </a:rPr>
              <a:t>:</a:t>
            </a:r>
            <a:endParaRPr sz="2494">
              <a:latin typeface="Arial"/>
              <a:ea typeface="Arial"/>
              <a:cs typeface="Arial"/>
              <a:sym typeface="Arial"/>
            </a:endParaRPr>
          </a:p>
          <a:p>
            <a:pPr indent="-327595" lvl="1" marL="914400" rtl="0" algn="l">
              <a:lnSpc>
                <a:spcPct val="115000"/>
              </a:lnSpc>
              <a:spcBef>
                <a:spcPts val="0"/>
              </a:spcBef>
              <a:spcAft>
                <a:spcPts val="0"/>
              </a:spcAft>
              <a:buSzPct val="100000"/>
              <a:buChar char="○"/>
            </a:pPr>
            <a:r>
              <a:rPr lang="en-US" sz="2494">
                <a:latin typeface="Arial"/>
                <a:ea typeface="Arial"/>
                <a:cs typeface="Arial"/>
                <a:sym typeface="Arial"/>
              </a:rPr>
              <a:t>Use predictive analytics to identify alumni in mid-tier majors with high donation potential and create personalized outreach strategies.</a:t>
            </a:r>
            <a:endParaRPr sz="2494">
              <a:latin typeface="Arial"/>
              <a:ea typeface="Arial"/>
              <a:cs typeface="Arial"/>
              <a:sym typeface="Arial"/>
            </a:endParaRPr>
          </a:p>
          <a:p>
            <a:pPr indent="-327595" lvl="0" marL="457200" rtl="0" algn="l">
              <a:lnSpc>
                <a:spcPct val="115000"/>
              </a:lnSpc>
              <a:spcBef>
                <a:spcPts val="0"/>
              </a:spcBef>
              <a:spcAft>
                <a:spcPts val="0"/>
              </a:spcAft>
              <a:buSzPct val="100000"/>
              <a:buAutoNum type="arabicPeriod"/>
            </a:pPr>
            <a:r>
              <a:rPr b="1" lang="en-US" sz="2494">
                <a:latin typeface="Arial"/>
                <a:ea typeface="Arial"/>
                <a:cs typeface="Arial"/>
                <a:sym typeface="Arial"/>
              </a:rPr>
              <a:t>Conduct Alumni Surveys</a:t>
            </a:r>
            <a:r>
              <a:rPr lang="en-US" sz="2494">
                <a:latin typeface="Arial"/>
                <a:ea typeface="Arial"/>
                <a:cs typeface="Arial"/>
                <a:sym typeface="Arial"/>
              </a:rPr>
              <a:t>:</a:t>
            </a:r>
            <a:endParaRPr sz="2494">
              <a:latin typeface="Arial"/>
              <a:ea typeface="Arial"/>
              <a:cs typeface="Arial"/>
              <a:sym typeface="Arial"/>
            </a:endParaRPr>
          </a:p>
          <a:p>
            <a:pPr indent="-327595" lvl="1" marL="914400" rtl="0" algn="l">
              <a:lnSpc>
                <a:spcPct val="115000"/>
              </a:lnSpc>
              <a:spcBef>
                <a:spcPts val="0"/>
              </a:spcBef>
              <a:spcAft>
                <a:spcPts val="0"/>
              </a:spcAft>
              <a:buSzPct val="100000"/>
              <a:buChar char="○"/>
            </a:pPr>
            <a:r>
              <a:rPr lang="en-US" sz="2494">
                <a:latin typeface="Arial"/>
                <a:ea typeface="Arial"/>
                <a:cs typeface="Arial"/>
                <a:sym typeface="Arial"/>
              </a:rPr>
              <a:t>Gather insights from alumni in low-contributing majors to understand their lack of engagement and address these issues in future campaigns.</a:t>
            </a:r>
            <a:endParaRPr sz="2494">
              <a:latin typeface="Arial"/>
              <a:ea typeface="Arial"/>
              <a:cs typeface="Arial"/>
              <a:sym typeface="Arial"/>
            </a:endParaRPr>
          </a:p>
          <a:p>
            <a:pPr indent="-327595" lvl="0" marL="457200" rtl="0" algn="l">
              <a:lnSpc>
                <a:spcPct val="115000"/>
              </a:lnSpc>
              <a:spcBef>
                <a:spcPts val="0"/>
              </a:spcBef>
              <a:spcAft>
                <a:spcPts val="0"/>
              </a:spcAft>
              <a:buSzPct val="100000"/>
              <a:buAutoNum type="arabicPeriod"/>
            </a:pPr>
            <a:r>
              <a:rPr b="1" lang="en-US" sz="2494">
                <a:latin typeface="Arial"/>
                <a:ea typeface="Arial"/>
                <a:cs typeface="Arial"/>
                <a:sym typeface="Arial"/>
              </a:rPr>
              <a:t>Incorporate Cross-Major Strategies</a:t>
            </a:r>
            <a:r>
              <a:rPr lang="en-US" sz="2494">
                <a:latin typeface="Arial"/>
                <a:ea typeface="Arial"/>
                <a:cs typeface="Arial"/>
                <a:sym typeface="Arial"/>
              </a:rPr>
              <a:t>:</a:t>
            </a:r>
            <a:endParaRPr sz="2494">
              <a:latin typeface="Arial"/>
              <a:ea typeface="Arial"/>
              <a:cs typeface="Arial"/>
              <a:sym typeface="Arial"/>
            </a:endParaRPr>
          </a:p>
          <a:p>
            <a:pPr indent="-327595" lvl="1" marL="914400" rtl="0" algn="l">
              <a:lnSpc>
                <a:spcPct val="115000"/>
              </a:lnSpc>
              <a:spcBef>
                <a:spcPts val="0"/>
              </a:spcBef>
              <a:spcAft>
                <a:spcPts val="0"/>
              </a:spcAft>
              <a:buSzPct val="100000"/>
              <a:buChar char="○"/>
            </a:pPr>
            <a:r>
              <a:rPr lang="en-US" sz="2494">
                <a:latin typeface="Arial"/>
                <a:ea typeface="Arial"/>
                <a:cs typeface="Arial"/>
                <a:sym typeface="Arial"/>
              </a:rPr>
              <a:t>Promote interdisciplinary achievements to appeal to a broader base of alumni and drive contributions across related fields.</a:t>
            </a:r>
            <a:endParaRPr sz="2494">
              <a:latin typeface="Arial"/>
              <a:ea typeface="Arial"/>
              <a:cs typeface="Arial"/>
              <a:sym typeface="Arial"/>
            </a:endParaRPr>
          </a:p>
          <a:p>
            <a:pPr indent="0" lvl="0" marL="0" rtl="0" algn="l">
              <a:lnSpc>
                <a:spcPct val="115000"/>
              </a:lnSpc>
              <a:spcBef>
                <a:spcPts val="1200"/>
              </a:spcBef>
              <a:spcAft>
                <a:spcPts val="0"/>
              </a:spcAft>
              <a:buNone/>
            </a:pPr>
            <a:r>
              <a:t/>
            </a:r>
            <a:endParaRPr b="1" sz="1600">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a:p>
        </p:txBody>
      </p:sp>
      <p:pic>
        <p:nvPicPr>
          <p:cNvPr id="292" name="Google Shape;292;p46"/>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7"/>
          <p:cNvSpPr txBox="1"/>
          <p:nvPr>
            <p:ph type="title"/>
          </p:nvPr>
        </p:nvSpPr>
        <p:spPr>
          <a:xfrm>
            <a:off x="838200" y="74517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sz="4000"/>
              <a:t>Q6(</a:t>
            </a:r>
            <a:r>
              <a:rPr lang="en-US" sz="4000">
                <a:latin typeface="Arial"/>
                <a:ea typeface="Arial"/>
                <a:cs typeface="Arial"/>
                <a:sym typeface="Arial"/>
              </a:rPr>
              <a:t>Top types of colleges that received the most donations</a:t>
            </a:r>
            <a:r>
              <a:rPr lang="en-US" sz="4000">
                <a:latin typeface="Arial"/>
                <a:ea typeface="Arial"/>
                <a:cs typeface="Arial"/>
                <a:sym typeface="Arial"/>
              </a:rPr>
              <a:t>) BEGINS FROM NEXT SLIDE</a:t>
            </a:r>
            <a:endParaRPr sz="4000"/>
          </a:p>
          <a:p>
            <a:pPr indent="0" lvl="0" marL="0" rtl="0" algn="l">
              <a:spcBef>
                <a:spcPts val="0"/>
              </a:spcBef>
              <a:spcAft>
                <a:spcPts val="0"/>
              </a:spcAft>
              <a:buNone/>
            </a:pPr>
            <a:r>
              <a:t/>
            </a:r>
            <a:endParaRPr sz="4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Waterfall Chart: Donations by Donor&amp;apos;s College" id="302" name="Google Shape;302;p48"/>
          <p:cNvPicPr preferRelativeResize="0"/>
          <p:nvPr/>
        </p:nvPicPr>
        <p:blipFill rotWithShape="1">
          <a:blip r:embed="rId3">
            <a:alphaModFix/>
          </a:blip>
          <a:srcRect b="0" l="0" r="0" t="0"/>
          <a:stretch/>
        </p:blipFill>
        <p:spPr>
          <a:xfrm>
            <a:off x="2251694" y="466451"/>
            <a:ext cx="8287708" cy="6386776"/>
          </a:xfrm>
          <a:prstGeom prst="rect">
            <a:avLst/>
          </a:prstGeom>
          <a:noFill/>
          <a:ln>
            <a:noFill/>
          </a:ln>
        </p:spPr>
      </p:pic>
      <p:sp>
        <p:nvSpPr>
          <p:cNvPr id="303" name="Google Shape;303;p48"/>
          <p:cNvSpPr txBox="1"/>
          <p:nvPr/>
        </p:nvSpPr>
        <p:spPr>
          <a:xfrm>
            <a:off x="443775" y="4750"/>
            <a:ext cx="11691600" cy="323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000">
                <a:solidFill>
                  <a:schemeClr val="dk1"/>
                </a:solidFill>
              </a:rPr>
              <a:t>Top Types of Colleges That Received the Most Donations</a:t>
            </a:r>
            <a:r>
              <a:rPr lang="en-US" sz="1000">
                <a:solidFill>
                  <a:schemeClr val="dk1"/>
                </a:solidFill>
              </a:rPr>
              <a:t>,</a:t>
            </a:r>
            <a:r>
              <a:rPr b="1" lang="en-US" sz="1000">
                <a:solidFill>
                  <a:schemeClr val="dk1"/>
                </a:solidFill>
                <a:latin typeface="Calibri"/>
                <a:ea typeface="Calibri"/>
                <a:cs typeface="Calibri"/>
                <a:sym typeface="Calibri"/>
              </a:rPr>
              <a:t> (WaterFall Chart)</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9"/>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(WaterFall Chart)</a:t>
            </a:r>
            <a:endParaRPr b="1" sz="4000"/>
          </a:p>
        </p:txBody>
      </p:sp>
      <p:sp>
        <p:nvSpPr>
          <p:cNvPr id="309" name="Google Shape;309;p49"/>
          <p:cNvSpPr txBox="1"/>
          <p:nvPr>
            <p:ph idx="1" type="subTitle"/>
          </p:nvPr>
        </p:nvSpPr>
        <p:spPr>
          <a:xfrm>
            <a:off x="251075" y="1967775"/>
            <a:ext cx="11666400" cy="4703400"/>
          </a:xfrm>
          <a:prstGeom prst="rect">
            <a:avLst/>
          </a:prstGeom>
        </p:spPr>
        <p:txBody>
          <a:bodyPr anchorCtr="0" anchor="t" bIns="45700" lIns="91425" spcFirstLastPara="1" rIns="91425" wrap="square" tIns="45700">
            <a:normAutofit fontScale="77500"/>
          </a:bodyPr>
          <a:lstStyle/>
          <a:p>
            <a:pPr indent="0" lvl="0" marL="0" rtl="0" algn="l">
              <a:lnSpc>
                <a:spcPct val="115000"/>
              </a:lnSpc>
              <a:spcBef>
                <a:spcPts val="1200"/>
              </a:spcBef>
              <a:spcAft>
                <a:spcPts val="0"/>
              </a:spcAft>
              <a:buNone/>
            </a:pPr>
            <a:r>
              <a:rPr b="1" lang="en-US" sz="1500">
                <a:latin typeface="Arial"/>
                <a:ea typeface="Arial"/>
                <a:cs typeface="Arial"/>
                <a:sym typeface="Arial"/>
              </a:rPr>
              <a:t>Chart Overview:</a:t>
            </a:r>
            <a:endParaRPr b="1" sz="1500">
              <a:latin typeface="Arial"/>
              <a:ea typeface="Arial"/>
              <a:cs typeface="Arial"/>
              <a:sym typeface="Arial"/>
            </a:endParaRPr>
          </a:p>
          <a:p>
            <a:pPr indent="-302418" lvl="0" marL="457200" rtl="0" algn="l">
              <a:lnSpc>
                <a:spcPct val="115000"/>
              </a:lnSpc>
              <a:spcBef>
                <a:spcPts val="1200"/>
              </a:spcBef>
              <a:spcAft>
                <a:spcPts val="0"/>
              </a:spcAft>
              <a:buSzPct val="100000"/>
              <a:buChar char="●"/>
            </a:pPr>
            <a:r>
              <a:rPr lang="en-US" sz="1500">
                <a:latin typeface="Arial"/>
                <a:ea typeface="Arial"/>
                <a:cs typeface="Arial"/>
                <a:sym typeface="Arial"/>
              </a:rPr>
              <a:t>The waterfall chart presents the distribution of donations among various colleges, effectively illustrating the cumulative contribution by donor category. It provides a stepwise addition to demonstrate the total gift amount, from the lowest to the highest contributing colleges.</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Filters Applied:</a:t>
            </a:r>
            <a:endParaRPr b="1" sz="1500">
              <a:latin typeface="Arial"/>
              <a:ea typeface="Arial"/>
              <a:cs typeface="Arial"/>
              <a:sym typeface="Arial"/>
            </a:endParaRPr>
          </a:p>
          <a:p>
            <a:pPr indent="-302418" lvl="0" marL="457200" rtl="0" algn="l">
              <a:lnSpc>
                <a:spcPct val="115000"/>
              </a:lnSpc>
              <a:spcBef>
                <a:spcPts val="1200"/>
              </a:spcBef>
              <a:spcAft>
                <a:spcPts val="0"/>
              </a:spcAft>
              <a:buSzPct val="100000"/>
              <a:buChar char="●"/>
            </a:pPr>
            <a:r>
              <a:rPr b="1" lang="en-US" sz="1500">
                <a:latin typeface="Arial"/>
                <a:ea typeface="Arial"/>
                <a:cs typeface="Arial"/>
                <a:sym typeface="Arial"/>
              </a:rPr>
              <a:t>Donor's College</a:t>
            </a:r>
            <a:r>
              <a:rPr b="1" lang="en-US" sz="1500">
                <a:latin typeface="Arial"/>
                <a:ea typeface="Arial"/>
                <a:cs typeface="Arial"/>
                <a:sym typeface="Arial"/>
              </a:rPr>
              <a:t>: </a:t>
            </a:r>
            <a:r>
              <a:rPr lang="en-US" sz="1500">
                <a:latin typeface="Arial"/>
                <a:ea typeface="Arial"/>
                <a:cs typeface="Arial"/>
                <a:sym typeface="Arial"/>
              </a:rPr>
              <a:t>The "Donor's College" filter enables a focused analysis of specific colleges, allowing insights into the performance of individual institutions.</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Key Insights:</a:t>
            </a:r>
            <a:endParaRPr b="1" sz="1500">
              <a:latin typeface="Arial"/>
              <a:ea typeface="Arial"/>
              <a:cs typeface="Arial"/>
              <a:sym typeface="Arial"/>
            </a:endParaRPr>
          </a:p>
          <a:p>
            <a:pPr indent="-302418" lvl="0" marL="457200" rtl="0" algn="l">
              <a:lnSpc>
                <a:spcPct val="115000"/>
              </a:lnSpc>
              <a:spcBef>
                <a:spcPts val="1200"/>
              </a:spcBef>
              <a:spcAft>
                <a:spcPts val="0"/>
              </a:spcAft>
              <a:buSzPct val="100000"/>
              <a:buAutoNum type="arabicPeriod"/>
            </a:pPr>
            <a:r>
              <a:rPr b="1" lang="en-US" sz="1500">
                <a:latin typeface="Arial"/>
                <a:ea typeface="Arial"/>
                <a:cs typeface="Arial"/>
                <a:sym typeface="Arial"/>
              </a:rPr>
              <a:t>Highest Contributions</a:t>
            </a:r>
            <a:r>
              <a:rPr lang="en-US" sz="1500">
                <a:latin typeface="Arial"/>
                <a:ea typeface="Arial"/>
                <a:cs typeface="Arial"/>
                <a:sym typeface="Arial"/>
              </a:rPr>
              <a:t>: The College of Natural Science and the College of Arts and Sciences lead in donation amounts, contributing $5,136,972 and $4,720,313, respectively.</a:t>
            </a:r>
            <a:r>
              <a:rPr lang="en-US" sz="1500">
                <a:latin typeface="Arial"/>
                <a:ea typeface="Arial"/>
                <a:cs typeface="Arial"/>
                <a:sym typeface="Arial"/>
              </a:rPr>
              <a:t>.</a:t>
            </a:r>
            <a:endParaRPr sz="1500">
              <a:latin typeface="Arial"/>
              <a:ea typeface="Arial"/>
              <a:cs typeface="Arial"/>
              <a:sym typeface="Arial"/>
            </a:endParaRPr>
          </a:p>
          <a:p>
            <a:pPr indent="-302418" lvl="0" marL="457200" rtl="0" algn="l">
              <a:lnSpc>
                <a:spcPct val="115000"/>
              </a:lnSpc>
              <a:spcBef>
                <a:spcPts val="0"/>
              </a:spcBef>
              <a:spcAft>
                <a:spcPts val="0"/>
              </a:spcAft>
              <a:buSzPct val="100000"/>
              <a:buAutoNum type="arabicPeriod"/>
            </a:pPr>
            <a:r>
              <a:rPr b="1" lang="en-US" sz="1500">
                <a:latin typeface="Arial"/>
                <a:ea typeface="Arial"/>
                <a:cs typeface="Arial"/>
                <a:sym typeface="Arial"/>
              </a:rPr>
              <a:t>Moderate Contributions</a:t>
            </a:r>
            <a:r>
              <a:rPr lang="en-US" sz="1500">
                <a:latin typeface="Arial"/>
                <a:ea typeface="Arial"/>
                <a:cs typeface="Arial"/>
                <a:sym typeface="Arial"/>
              </a:rPr>
              <a:t>: Colleges like the College of Business ($1,400,505) and the College of Music ($1,066,591) exhibit moderate levels of donations.</a:t>
            </a:r>
            <a:endParaRPr sz="1500">
              <a:latin typeface="Arial"/>
              <a:ea typeface="Arial"/>
              <a:cs typeface="Arial"/>
              <a:sym typeface="Arial"/>
            </a:endParaRPr>
          </a:p>
          <a:p>
            <a:pPr indent="-302418" lvl="0" marL="457200" rtl="0" algn="l">
              <a:lnSpc>
                <a:spcPct val="115000"/>
              </a:lnSpc>
              <a:spcBef>
                <a:spcPts val="0"/>
              </a:spcBef>
              <a:spcAft>
                <a:spcPts val="0"/>
              </a:spcAft>
              <a:buSzPct val="100000"/>
              <a:buAutoNum type="arabicPeriod"/>
            </a:pPr>
            <a:r>
              <a:rPr b="1" lang="en-US" sz="1500">
                <a:latin typeface="Arial"/>
                <a:ea typeface="Arial"/>
                <a:cs typeface="Arial"/>
                <a:sym typeface="Arial"/>
              </a:rPr>
              <a:t>Early Growth</a:t>
            </a:r>
            <a:r>
              <a:rPr lang="en-US" sz="1500">
                <a:latin typeface="Arial"/>
                <a:ea typeface="Arial"/>
                <a:cs typeface="Arial"/>
                <a:sym typeface="Arial"/>
              </a:rPr>
              <a:t>: Donation amounts saw gradual growth from 1960 to 1980, leading up to the major peaks in later years</a:t>
            </a:r>
            <a:endParaRPr sz="1500">
              <a:latin typeface="Arial"/>
              <a:ea typeface="Arial"/>
              <a:cs typeface="Arial"/>
              <a:sym typeface="Arial"/>
            </a:endParaRPr>
          </a:p>
          <a:p>
            <a:pPr indent="0" lvl="0" marL="0" rtl="0" algn="l">
              <a:lnSpc>
                <a:spcPct val="115000"/>
              </a:lnSpc>
              <a:spcBef>
                <a:spcPts val="1200"/>
              </a:spcBef>
              <a:spcAft>
                <a:spcPts val="0"/>
              </a:spcAft>
              <a:buNone/>
            </a:pPr>
            <a:r>
              <a:rPr b="1" lang="en-US" sz="1500">
                <a:latin typeface="Arial"/>
                <a:ea typeface="Arial"/>
                <a:cs typeface="Arial"/>
                <a:sym typeface="Arial"/>
              </a:rPr>
              <a:t>Discussion Points:</a:t>
            </a:r>
            <a:endParaRPr b="1" sz="1500">
              <a:latin typeface="Arial"/>
              <a:ea typeface="Arial"/>
              <a:cs typeface="Arial"/>
              <a:sym typeface="Arial"/>
            </a:endParaRPr>
          </a:p>
          <a:p>
            <a:pPr indent="-302418" lvl="0" marL="457200" rtl="0" algn="l">
              <a:lnSpc>
                <a:spcPct val="115000"/>
              </a:lnSpc>
              <a:spcBef>
                <a:spcPts val="1200"/>
              </a:spcBef>
              <a:spcAft>
                <a:spcPts val="0"/>
              </a:spcAft>
              <a:buSzPct val="100000"/>
              <a:buAutoNum type="arabicPeriod"/>
            </a:pPr>
            <a:r>
              <a:rPr b="1" lang="en-US" sz="1500">
                <a:latin typeface="Arial"/>
                <a:ea typeface="Arial"/>
                <a:cs typeface="Arial"/>
                <a:sym typeface="Arial"/>
              </a:rPr>
              <a:t>Performance Gaps</a:t>
            </a:r>
            <a:r>
              <a:rPr lang="en-US" sz="1500">
                <a:latin typeface="Arial"/>
                <a:ea typeface="Arial"/>
                <a:cs typeface="Arial"/>
                <a:sym typeface="Arial"/>
              </a:rPr>
              <a:t>: Significant variation exists in the donation amounts received by different colleges, with a stark gap between the top and lowest contributors.</a:t>
            </a:r>
            <a:endParaRPr sz="1500">
              <a:latin typeface="Arial"/>
              <a:ea typeface="Arial"/>
              <a:cs typeface="Arial"/>
              <a:sym typeface="Arial"/>
            </a:endParaRPr>
          </a:p>
          <a:p>
            <a:pPr indent="-302418" lvl="0" marL="457200" rtl="0" algn="l">
              <a:lnSpc>
                <a:spcPct val="115000"/>
              </a:lnSpc>
              <a:spcBef>
                <a:spcPts val="0"/>
              </a:spcBef>
              <a:spcAft>
                <a:spcPts val="0"/>
              </a:spcAft>
              <a:buSzPct val="100000"/>
              <a:buAutoNum type="arabicPeriod"/>
            </a:pPr>
            <a:r>
              <a:rPr b="1" lang="en-US" sz="1500">
                <a:latin typeface="Arial"/>
                <a:ea typeface="Arial"/>
                <a:cs typeface="Arial"/>
                <a:sym typeface="Arial"/>
              </a:rPr>
              <a:t>Equity in Support</a:t>
            </a:r>
            <a:r>
              <a:rPr lang="en-US" sz="1500">
                <a:latin typeface="Arial"/>
                <a:ea typeface="Arial"/>
                <a:cs typeface="Arial"/>
                <a:sym typeface="Arial"/>
              </a:rPr>
              <a:t>: Colleges with smaller donations may face challenges in accessing resources, affecting their capacity to grow and meet academic goals.</a:t>
            </a:r>
            <a:endParaRPr sz="1500">
              <a:latin typeface="Arial"/>
              <a:ea typeface="Arial"/>
              <a:cs typeface="Arial"/>
              <a:sym typeface="Arial"/>
            </a:endParaRPr>
          </a:p>
          <a:p>
            <a:pPr indent="-302418" lvl="0" marL="457200" rtl="0" algn="l">
              <a:lnSpc>
                <a:spcPct val="115000"/>
              </a:lnSpc>
              <a:spcBef>
                <a:spcPts val="0"/>
              </a:spcBef>
              <a:spcAft>
                <a:spcPts val="0"/>
              </a:spcAft>
              <a:buSzPct val="100000"/>
              <a:buAutoNum type="arabicPeriod"/>
            </a:pPr>
            <a:r>
              <a:rPr b="1" lang="en-US" sz="1500">
                <a:latin typeface="Arial"/>
                <a:ea typeface="Arial"/>
                <a:cs typeface="Arial"/>
                <a:sym typeface="Arial"/>
              </a:rPr>
              <a:t>Leverage Top Performers</a:t>
            </a:r>
            <a:r>
              <a:rPr lang="en-US" sz="1500">
                <a:latin typeface="Arial"/>
                <a:ea typeface="Arial"/>
                <a:cs typeface="Arial"/>
                <a:sym typeface="Arial"/>
              </a:rPr>
              <a:t>: Colleges receiving substantial donations may be ideal for driving campaigns that can inspire donors to contribute to other underfunded areas.</a:t>
            </a:r>
            <a:endParaRPr sz="1500">
              <a:latin typeface="Arial"/>
              <a:ea typeface="Arial"/>
              <a:cs typeface="Arial"/>
              <a:sym typeface="Arial"/>
            </a:endParaRPr>
          </a:p>
          <a:p>
            <a:pPr indent="0" lvl="0" marL="0" rtl="0" algn="ctr">
              <a:spcBef>
                <a:spcPts val="1200"/>
              </a:spcBef>
              <a:spcAft>
                <a:spcPts val="0"/>
              </a:spcAft>
              <a:buNone/>
            </a:pPr>
            <a:r>
              <a:t/>
            </a:r>
            <a:endParaRPr/>
          </a:p>
        </p:txBody>
      </p:sp>
      <p:pic>
        <p:nvPicPr>
          <p:cNvPr id="310" name="Google Shape;310;p49"/>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0"/>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(WaterFall Chart) </a:t>
            </a:r>
            <a:r>
              <a:rPr b="1" lang="en-US" sz="3600"/>
              <a:t>Continued</a:t>
            </a:r>
            <a:endParaRPr b="1" sz="3600"/>
          </a:p>
        </p:txBody>
      </p:sp>
      <p:sp>
        <p:nvSpPr>
          <p:cNvPr id="316" name="Google Shape;316;p50"/>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fontScale="32500" lnSpcReduction="20000"/>
          </a:bodyPr>
          <a:lstStyle/>
          <a:p>
            <a:pPr indent="0" lvl="0" marL="0" rtl="0" algn="l">
              <a:lnSpc>
                <a:spcPct val="115000"/>
              </a:lnSpc>
              <a:spcBef>
                <a:spcPts val="0"/>
              </a:spcBef>
              <a:spcAft>
                <a:spcPts val="0"/>
              </a:spcAft>
              <a:buNone/>
            </a:pPr>
            <a:r>
              <a:rPr b="1" lang="en-US" sz="6400">
                <a:latin typeface="Arial"/>
                <a:ea typeface="Arial"/>
                <a:cs typeface="Arial"/>
                <a:sym typeface="Arial"/>
              </a:rPr>
              <a:t>Recommendations for the Advisory Board:</a:t>
            </a:r>
            <a:endParaRPr b="1" sz="6400">
              <a:latin typeface="Arial"/>
              <a:ea typeface="Arial"/>
              <a:cs typeface="Arial"/>
              <a:sym typeface="Arial"/>
            </a:endParaRPr>
          </a:p>
          <a:p>
            <a:pPr indent="0" lvl="0" marL="0" rtl="0" algn="l">
              <a:lnSpc>
                <a:spcPct val="115000"/>
              </a:lnSpc>
              <a:spcBef>
                <a:spcPts val="1200"/>
              </a:spcBef>
              <a:spcAft>
                <a:spcPts val="0"/>
              </a:spcAft>
              <a:buNone/>
            </a:pPr>
            <a:r>
              <a:rPr b="1" lang="en-US" sz="5207">
                <a:latin typeface="Arial"/>
                <a:ea typeface="Arial"/>
                <a:cs typeface="Arial"/>
                <a:sym typeface="Arial"/>
              </a:rPr>
              <a:t>1.	</a:t>
            </a:r>
            <a:r>
              <a:rPr b="1" lang="en-US" sz="5207">
                <a:latin typeface="Arial"/>
                <a:ea typeface="Arial"/>
                <a:cs typeface="Arial"/>
                <a:sym typeface="Arial"/>
              </a:rPr>
              <a:t>Promote Smaller Colleges</a:t>
            </a:r>
            <a:r>
              <a:rPr lang="en-US" sz="5207">
                <a:latin typeface="Arial"/>
                <a:ea typeface="Arial"/>
                <a:cs typeface="Arial"/>
                <a:sym typeface="Arial"/>
              </a:rPr>
              <a:t>: </a:t>
            </a:r>
            <a:endParaRPr sz="5207">
              <a:latin typeface="Arial"/>
              <a:ea typeface="Arial"/>
              <a:cs typeface="Arial"/>
              <a:sym typeface="Arial"/>
            </a:endParaRPr>
          </a:p>
          <a:p>
            <a:pPr indent="-336073" lvl="0" marL="457200" rtl="0" algn="l">
              <a:lnSpc>
                <a:spcPct val="115000"/>
              </a:lnSpc>
              <a:spcBef>
                <a:spcPts val="1200"/>
              </a:spcBef>
              <a:spcAft>
                <a:spcPts val="0"/>
              </a:spcAft>
              <a:buSzPct val="100000"/>
              <a:buFont typeface="Arial"/>
              <a:buChar char="●"/>
            </a:pPr>
            <a:r>
              <a:rPr lang="en-US" sz="5207">
                <a:latin typeface="Arial"/>
                <a:ea typeface="Arial"/>
                <a:cs typeface="Arial"/>
                <a:sym typeface="Arial"/>
              </a:rPr>
              <a:t>Launch marketing and outreach initiatives to spotlight the unique programs and achievements of less-funded colleges, such as the College of Veterinary Medicine.</a:t>
            </a:r>
            <a:endParaRPr b="1" sz="5207">
              <a:latin typeface="Arial"/>
              <a:ea typeface="Arial"/>
              <a:cs typeface="Arial"/>
              <a:sym typeface="Arial"/>
            </a:endParaRPr>
          </a:p>
          <a:p>
            <a:pPr indent="0" lvl="0" marL="0" rtl="0" algn="l">
              <a:lnSpc>
                <a:spcPct val="115000"/>
              </a:lnSpc>
              <a:spcBef>
                <a:spcPts val="1200"/>
              </a:spcBef>
              <a:spcAft>
                <a:spcPts val="0"/>
              </a:spcAft>
              <a:buNone/>
            </a:pPr>
            <a:r>
              <a:rPr b="1" lang="en-US" sz="5207">
                <a:latin typeface="Arial"/>
                <a:ea typeface="Arial"/>
                <a:cs typeface="Arial"/>
                <a:sym typeface="Arial"/>
              </a:rPr>
              <a:t>2. 	</a:t>
            </a:r>
            <a:r>
              <a:rPr b="1" lang="en-US" sz="5207">
                <a:latin typeface="Arial"/>
                <a:ea typeface="Arial"/>
                <a:cs typeface="Arial"/>
                <a:sym typeface="Arial"/>
              </a:rPr>
              <a:t>Highlight Impact Stories</a:t>
            </a:r>
            <a:r>
              <a:rPr lang="en-US" sz="5207">
                <a:latin typeface="Arial"/>
                <a:ea typeface="Arial"/>
                <a:cs typeface="Arial"/>
                <a:sym typeface="Arial"/>
              </a:rPr>
              <a:t>: </a:t>
            </a:r>
            <a:endParaRPr sz="5207">
              <a:latin typeface="Arial"/>
              <a:ea typeface="Arial"/>
              <a:cs typeface="Arial"/>
              <a:sym typeface="Arial"/>
            </a:endParaRPr>
          </a:p>
          <a:p>
            <a:pPr indent="-336073" lvl="0" marL="457200" rtl="0" algn="l">
              <a:lnSpc>
                <a:spcPct val="115000"/>
              </a:lnSpc>
              <a:spcBef>
                <a:spcPts val="1200"/>
              </a:spcBef>
              <a:spcAft>
                <a:spcPts val="0"/>
              </a:spcAft>
              <a:buSzPct val="100000"/>
              <a:buFont typeface="Arial"/>
              <a:buChar char="●"/>
            </a:pPr>
            <a:r>
              <a:rPr lang="en-US" sz="5207">
                <a:latin typeface="Arial"/>
                <a:ea typeface="Arial"/>
                <a:cs typeface="Arial"/>
                <a:sym typeface="Arial"/>
              </a:rPr>
              <a:t>Share success stories from high-performing colleges like the College of Natural Science to demonstrate the tangible outcomes of donations.</a:t>
            </a:r>
            <a:endParaRPr sz="5207">
              <a:latin typeface="Arial"/>
              <a:ea typeface="Arial"/>
              <a:cs typeface="Arial"/>
              <a:sym typeface="Arial"/>
            </a:endParaRPr>
          </a:p>
          <a:p>
            <a:pPr indent="0" lvl="0" marL="0" rtl="0" algn="l">
              <a:lnSpc>
                <a:spcPct val="115000"/>
              </a:lnSpc>
              <a:spcBef>
                <a:spcPts val="1200"/>
              </a:spcBef>
              <a:spcAft>
                <a:spcPts val="0"/>
              </a:spcAft>
              <a:buNone/>
            </a:pPr>
            <a:r>
              <a:rPr b="1" lang="en-US" sz="5207">
                <a:latin typeface="Arial"/>
                <a:ea typeface="Arial"/>
                <a:cs typeface="Arial"/>
                <a:sym typeface="Arial"/>
              </a:rPr>
              <a:t>3. 	</a:t>
            </a:r>
            <a:r>
              <a:rPr b="1" lang="en-US" sz="5207">
                <a:latin typeface="Arial"/>
                <a:ea typeface="Arial"/>
                <a:cs typeface="Arial"/>
                <a:sym typeface="Arial"/>
              </a:rPr>
              <a:t>Encourage Balanced Giving</a:t>
            </a:r>
            <a:r>
              <a:rPr lang="en-US" sz="5207">
                <a:latin typeface="Arial"/>
                <a:ea typeface="Arial"/>
                <a:cs typeface="Arial"/>
                <a:sym typeface="Arial"/>
              </a:rPr>
              <a:t>: </a:t>
            </a:r>
            <a:endParaRPr sz="5207">
              <a:latin typeface="Arial"/>
              <a:ea typeface="Arial"/>
              <a:cs typeface="Arial"/>
              <a:sym typeface="Arial"/>
            </a:endParaRPr>
          </a:p>
          <a:p>
            <a:pPr indent="-336073" lvl="0" marL="457200" rtl="0" algn="l">
              <a:lnSpc>
                <a:spcPct val="115000"/>
              </a:lnSpc>
              <a:spcBef>
                <a:spcPts val="1200"/>
              </a:spcBef>
              <a:spcAft>
                <a:spcPts val="0"/>
              </a:spcAft>
              <a:buSzPct val="100000"/>
              <a:buFont typeface="Arial"/>
              <a:buChar char="●"/>
            </a:pPr>
            <a:r>
              <a:rPr lang="en-US" sz="5207">
                <a:latin typeface="Arial"/>
                <a:ea typeface="Arial"/>
                <a:cs typeface="Arial"/>
                <a:sym typeface="Arial"/>
              </a:rPr>
              <a:t>Develop campaigns urging donors to allocate a portion of their contributions to less-supported colleges, fostering more equitable resource distribution.</a:t>
            </a:r>
            <a:endParaRPr sz="5207">
              <a:latin typeface="Arial"/>
              <a:ea typeface="Arial"/>
              <a:cs typeface="Arial"/>
              <a:sym typeface="Arial"/>
            </a:endParaRPr>
          </a:p>
          <a:p>
            <a:pPr indent="0" lvl="0" marL="0" rtl="0" algn="l">
              <a:lnSpc>
                <a:spcPct val="115000"/>
              </a:lnSpc>
              <a:spcBef>
                <a:spcPts val="1200"/>
              </a:spcBef>
              <a:spcAft>
                <a:spcPts val="0"/>
              </a:spcAft>
              <a:buNone/>
            </a:pPr>
            <a:r>
              <a:t/>
            </a:r>
            <a:endParaRPr b="1" sz="5200">
              <a:latin typeface="Arial"/>
              <a:ea typeface="Arial"/>
              <a:cs typeface="Arial"/>
              <a:sym typeface="Arial"/>
            </a:endParaRPr>
          </a:p>
          <a:p>
            <a:pPr indent="0" lvl="0" marL="0" rtl="0" algn="l">
              <a:lnSpc>
                <a:spcPct val="115000"/>
              </a:lnSpc>
              <a:spcBef>
                <a:spcPts val="1200"/>
              </a:spcBef>
              <a:spcAft>
                <a:spcPts val="0"/>
              </a:spcAft>
              <a:buNone/>
            </a:pPr>
            <a:r>
              <a:t/>
            </a:r>
            <a:endParaRPr sz="52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1"/>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(WaterFall Chart) </a:t>
            </a:r>
            <a:r>
              <a:rPr b="1" lang="en-US" sz="3600"/>
              <a:t>Continued</a:t>
            </a:r>
            <a:endParaRPr b="1" sz="3600"/>
          </a:p>
        </p:txBody>
      </p:sp>
      <p:sp>
        <p:nvSpPr>
          <p:cNvPr id="322" name="Google Shape;322;p51"/>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0"/>
              </a:spcBef>
              <a:spcAft>
                <a:spcPts val="0"/>
              </a:spcAft>
              <a:buNone/>
            </a:pPr>
            <a:r>
              <a:rPr b="1" lang="en-US" sz="6400">
                <a:latin typeface="Arial"/>
                <a:ea typeface="Arial"/>
                <a:cs typeface="Arial"/>
                <a:sym typeface="Arial"/>
              </a:rPr>
              <a:t>Data-Driven Actions</a:t>
            </a:r>
            <a:endParaRPr b="1" sz="6400">
              <a:latin typeface="Arial"/>
              <a:ea typeface="Arial"/>
              <a:cs typeface="Arial"/>
              <a:sym typeface="Arial"/>
            </a:endParaRPr>
          </a:p>
          <a:p>
            <a:pPr indent="-313979" lvl="0" marL="457200" rtl="0" algn="l">
              <a:lnSpc>
                <a:spcPct val="115000"/>
              </a:lnSpc>
              <a:spcBef>
                <a:spcPts val="1200"/>
              </a:spcBef>
              <a:spcAft>
                <a:spcPts val="0"/>
              </a:spcAft>
              <a:buSzPct val="100000"/>
              <a:buChar char="●"/>
            </a:pPr>
            <a:r>
              <a:rPr b="1" lang="en-US" sz="5378">
                <a:latin typeface="Arial"/>
                <a:ea typeface="Arial"/>
                <a:cs typeface="Arial"/>
                <a:sym typeface="Arial"/>
              </a:rPr>
              <a:t>Trend Analysis for Low-Contributing Colleges</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Objective</a:t>
            </a:r>
            <a:r>
              <a:rPr lang="en-US" sz="5378">
                <a:latin typeface="Arial"/>
                <a:ea typeface="Arial"/>
                <a:cs typeface="Arial"/>
                <a:sym typeface="Arial"/>
              </a:rPr>
              <a:t>: Investigate why colleges like </a:t>
            </a:r>
            <a:r>
              <a:rPr b="1" lang="en-US" sz="5378">
                <a:latin typeface="Arial"/>
                <a:ea typeface="Arial"/>
                <a:cs typeface="Arial"/>
                <a:sym typeface="Arial"/>
              </a:rPr>
              <a:t>College of Veterinary Medicine</a:t>
            </a:r>
            <a:r>
              <a:rPr lang="en-US" sz="5378">
                <a:latin typeface="Arial"/>
                <a:ea typeface="Arial"/>
                <a:cs typeface="Arial"/>
                <a:sym typeface="Arial"/>
              </a:rPr>
              <a:t>, </a:t>
            </a:r>
            <a:r>
              <a:rPr b="1" lang="en-US" sz="5378">
                <a:latin typeface="Arial"/>
                <a:ea typeface="Arial"/>
                <a:cs typeface="Arial"/>
                <a:sym typeface="Arial"/>
              </a:rPr>
              <a:t>College of Communication</a:t>
            </a:r>
            <a:r>
              <a:rPr lang="en-US" sz="5378">
                <a:latin typeface="Arial"/>
                <a:ea typeface="Arial"/>
                <a:cs typeface="Arial"/>
                <a:sym typeface="Arial"/>
              </a:rPr>
              <a:t>, and </a:t>
            </a:r>
            <a:r>
              <a:rPr b="1" lang="en-US" sz="5378">
                <a:latin typeface="Arial"/>
                <a:ea typeface="Arial"/>
                <a:cs typeface="Arial"/>
                <a:sym typeface="Arial"/>
              </a:rPr>
              <a:t>College of Nursing</a:t>
            </a:r>
            <a:r>
              <a:rPr lang="en-US" sz="5378">
                <a:latin typeface="Arial"/>
                <a:ea typeface="Arial"/>
                <a:cs typeface="Arial"/>
                <a:sym typeface="Arial"/>
              </a:rPr>
              <a:t> are receiving fewer donations.</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Action</a:t>
            </a:r>
            <a:r>
              <a:rPr lang="en-US" sz="5378">
                <a:latin typeface="Arial"/>
                <a:ea typeface="Arial"/>
                <a:cs typeface="Arial"/>
                <a:sym typeface="Arial"/>
              </a:rPr>
              <a:t>: Use predictive analytics to identify patterns in donation trends for these colleges. Leverage donor data (e.g., graduation year, geography, major) to uncover any specific gaps in donor outreach and target campaigns accordingly.</a:t>
            </a:r>
            <a:endParaRPr sz="5378">
              <a:latin typeface="Arial"/>
              <a:ea typeface="Arial"/>
              <a:cs typeface="Arial"/>
              <a:sym typeface="Arial"/>
            </a:endParaRPr>
          </a:p>
          <a:p>
            <a:pPr indent="-313979" lvl="0" marL="457200" rtl="0" algn="l">
              <a:lnSpc>
                <a:spcPct val="115000"/>
              </a:lnSpc>
              <a:spcBef>
                <a:spcPts val="0"/>
              </a:spcBef>
              <a:spcAft>
                <a:spcPts val="0"/>
              </a:spcAft>
              <a:buSzPct val="100000"/>
              <a:buChar char="●"/>
            </a:pPr>
            <a:r>
              <a:rPr b="1" lang="en-US" sz="5378">
                <a:latin typeface="Arial"/>
                <a:ea typeface="Arial"/>
                <a:cs typeface="Arial"/>
                <a:sym typeface="Arial"/>
              </a:rPr>
              <a:t>Behavioral Analysis of Donors</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Objective</a:t>
            </a:r>
            <a:r>
              <a:rPr lang="en-US" sz="5378">
                <a:latin typeface="Arial"/>
                <a:ea typeface="Arial"/>
                <a:cs typeface="Arial"/>
                <a:sym typeface="Arial"/>
              </a:rPr>
              <a:t>: Understand the decision-making process of donors contributing to high-performing colleges like </a:t>
            </a:r>
            <a:r>
              <a:rPr b="1" lang="en-US" sz="5378">
                <a:latin typeface="Arial"/>
                <a:ea typeface="Arial"/>
                <a:cs typeface="Arial"/>
                <a:sym typeface="Arial"/>
              </a:rPr>
              <a:t>College of Natural Science</a:t>
            </a:r>
            <a:r>
              <a:rPr lang="en-US" sz="5378">
                <a:latin typeface="Arial"/>
                <a:ea typeface="Arial"/>
                <a:cs typeface="Arial"/>
                <a:sym typeface="Arial"/>
              </a:rPr>
              <a:t> and </a:t>
            </a:r>
            <a:r>
              <a:rPr b="1" lang="en-US" sz="5378">
                <a:latin typeface="Arial"/>
                <a:ea typeface="Arial"/>
                <a:cs typeface="Arial"/>
                <a:sym typeface="Arial"/>
              </a:rPr>
              <a:t>College of Arts and Sciences</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Action</a:t>
            </a:r>
            <a:r>
              <a:rPr lang="en-US" sz="5378">
                <a:latin typeface="Arial"/>
                <a:ea typeface="Arial"/>
                <a:cs typeface="Arial"/>
                <a:sym typeface="Arial"/>
              </a:rPr>
              <a:t>: Perform clustering analysis to segment donors by behavior and preferences, using insights to replicate successful strategies for lower-funded colleges. For example, identify alumni groups who have donated consistently and target similar groups for underfunded colleges.</a:t>
            </a:r>
            <a:endParaRPr sz="5378">
              <a:latin typeface="Arial"/>
              <a:ea typeface="Arial"/>
              <a:cs typeface="Arial"/>
              <a:sym typeface="Arial"/>
            </a:endParaRPr>
          </a:p>
          <a:p>
            <a:pPr indent="-313979" lvl="0" marL="457200" rtl="0" algn="l">
              <a:lnSpc>
                <a:spcPct val="115000"/>
              </a:lnSpc>
              <a:spcBef>
                <a:spcPts val="0"/>
              </a:spcBef>
              <a:spcAft>
                <a:spcPts val="0"/>
              </a:spcAft>
              <a:buSzPct val="100000"/>
              <a:buChar char="●"/>
            </a:pPr>
            <a:r>
              <a:rPr b="1" lang="en-US" sz="5378">
                <a:latin typeface="Arial"/>
                <a:ea typeface="Arial"/>
                <a:cs typeface="Arial"/>
                <a:sym typeface="Arial"/>
              </a:rPr>
              <a:t>Outcome Benchmarking for Marketing</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Objective</a:t>
            </a:r>
            <a:r>
              <a:rPr lang="en-US" sz="5378">
                <a:latin typeface="Arial"/>
                <a:ea typeface="Arial"/>
                <a:cs typeface="Arial"/>
                <a:sym typeface="Arial"/>
              </a:rPr>
              <a:t>: Highlight the impact of donations to inspire contributions for underfunded colleges.</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Action</a:t>
            </a:r>
            <a:r>
              <a:rPr lang="en-US" sz="5378">
                <a:latin typeface="Arial"/>
                <a:ea typeface="Arial"/>
                <a:cs typeface="Arial"/>
                <a:sym typeface="Arial"/>
              </a:rPr>
              <a:t>: Use data visualization tools to compare the ROI of donations in top-performing colleges (e.g., </a:t>
            </a:r>
            <a:r>
              <a:rPr b="1" lang="en-US" sz="5378">
                <a:latin typeface="Arial"/>
                <a:ea typeface="Arial"/>
                <a:cs typeface="Arial"/>
                <a:sym typeface="Arial"/>
              </a:rPr>
              <a:t>Natural Science</a:t>
            </a:r>
            <a:r>
              <a:rPr lang="en-US" sz="5378">
                <a:latin typeface="Arial"/>
                <a:ea typeface="Arial"/>
                <a:cs typeface="Arial"/>
                <a:sym typeface="Arial"/>
              </a:rPr>
              <a:t>) and model potential outcomes for underfunded colleges. Share projections in donor campaigns to show the tangible impact of their support.</a:t>
            </a:r>
            <a:endParaRPr sz="5378">
              <a:latin typeface="Arial"/>
              <a:ea typeface="Arial"/>
              <a:cs typeface="Arial"/>
              <a:sym typeface="Arial"/>
            </a:endParaRPr>
          </a:p>
          <a:p>
            <a:pPr indent="-313979" lvl="0" marL="457200" rtl="0" algn="l">
              <a:lnSpc>
                <a:spcPct val="115000"/>
              </a:lnSpc>
              <a:spcBef>
                <a:spcPts val="0"/>
              </a:spcBef>
              <a:spcAft>
                <a:spcPts val="0"/>
              </a:spcAft>
              <a:buSzPct val="100000"/>
              <a:buChar char="●"/>
            </a:pPr>
            <a:r>
              <a:rPr b="1" lang="en-US" sz="5378">
                <a:latin typeface="Arial"/>
                <a:ea typeface="Arial"/>
                <a:cs typeface="Arial"/>
                <a:sym typeface="Arial"/>
              </a:rPr>
              <a:t>Donor Propensity Modeling</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Objective</a:t>
            </a:r>
            <a:r>
              <a:rPr lang="en-US" sz="5378">
                <a:latin typeface="Arial"/>
                <a:ea typeface="Arial"/>
                <a:cs typeface="Arial"/>
                <a:sym typeface="Arial"/>
              </a:rPr>
              <a:t>: Identify potential high-value donors for underfunded colleges.</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Action</a:t>
            </a:r>
            <a:r>
              <a:rPr lang="en-US" sz="5378">
                <a:latin typeface="Arial"/>
                <a:ea typeface="Arial"/>
                <a:cs typeface="Arial"/>
                <a:sym typeface="Arial"/>
              </a:rPr>
              <a:t>: Develop a donor propensity model based on historical donation patterns, predicting which alumni or donors are likely to contribute. Use the model to personalize outreach strategies, focusing on those with a high likelihood of engagement.</a:t>
            </a:r>
            <a:endParaRPr sz="5378">
              <a:latin typeface="Arial"/>
              <a:ea typeface="Arial"/>
              <a:cs typeface="Arial"/>
              <a:sym typeface="Arial"/>
            </a:endParaRPr>
          </a:p>
          <a:p>
            <a:pPr indent="-313979" lvl="0" marL="457200" rtl="0" algn="l">
              <a:lnSpc>
                <a:spcPct val="115000"/>
              </a:lnSpc>
              <a:spcBef>
                <a:spcPts val="0"/>
              </a:spcBef>
              <a:spcAft>
                <a:spcPts val="0"/>
              </a:spcAft>
              <a:buSzPct val="100000"/>
              <a:buChar char="●"/>
            </a:pPr>
            <a:r>
              <a:rPr b="1" lang="en-US" sz="5378">
                <a:latin typeface="Arial"/>
                <a:ea typeface="Arial"/>
                <a:cs typeface="Arial"/>
                <a:sym typeface="Arial"/>
              </a:rPr>
              <a:t>Social Media Sentiment Analysis</a:t>
            </a:r>
            <a:r>
              <a:rPr lang="en-US" sz="5378">
                <a:latin typeface="Arial"/>
                <a:ea typeface="Arial"/>
                <a:cs typeface="Arial"/>
                <a:sym typeface="Arial"/>
              </a:rPr>
              <a:t>:</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Objective</a:t>
            </a:r>
            <a:r>
              <a:rPr lang="en-US" sz="5378">
                <a:latin typeface="Arial"/>
                <a:ea typeface="Arial"/>
                <a:cs typeface="Arial"/>
                <a:sym typeface="Arial"/>
              </a:rPr>
              <a:t>: Gauge public and alumni sentiment towards different colleges to optimize campaigns.</a:t>
            </a:r>
            <a:endParaRPr sz="5378">
              <a:latin typeface="Arial"/>
              <a:ea typeface="Arial"/>
              <a:cs typeface="Arial"/>
              <a:sym typeface="Arial"/>
            </a:endParaRPr>
          </a:p>
          <a:p>
            <a:pPr indent="-313979" lvl="1" marL="914400" rtl="0" algn="l">
              <a:lnSpc>
                <a:spcPct val="115000"/>
              </a:lnSpc>
              <a:spcBef>
                <a:spcPts val="0"/>
              </a:spcBef>
              <a:spcAft>
                <a:spcPts val="0"/>
              </a:spcAft>
              <a:buSzPct val="100000"/>
              <a:buAutoNum type="alphaLcPeriod"/>
            </a:pPr>
            <a:r>
              <a:rPr b="1" lang="en-US" sz="5378">
                <a:latin typeface="Arial"/>
                <a:ea typeface="Arial"/>
                <a:cs typeface="Arial"/>
                <a:sym typeface="Arial"/>
              </a:rPr>
              <a:t>Action</a:t>
            </a:r>
            <a:r>
              <a:rPr lang="en-US" sz="5378">
                <a:latin typeface="Arial"/>
                <a:ea typeface="Arial"/>
                <a:cs typeface="Arial"/>
                <a:sym typeface="Arial"/>
              </a:rPr>
              <a:t>: Analyze social media data to identify which colleges have the most positive or negative sentiment. Use insights to build targeted campaigns that improve the perception and visibility of underfunded colleges.</a:t>
            </a:r>
            <a:endParaRPr sz="5378">
              <a:latin typeface="Arial"/>
              <a:ea typeface="Arial"/>
              <a:cs typeface="Arial"/>
              <a:sym typeface="Arial"/>
            </a:endParaRPr>
          </a:p>
          <a:p>
            <a:pPr indent="0" lvl="0" marL="457200" rtl="0" algn="l">
              <a:lnSpc>
                <a:spcPct val="115000"/>
              </a:lnSpc>
              <a:spcBef>
                <a:spcPts val="1200"/>
              </a:spcBef>
              <a:spcAft>
                <a:spcPts val="0"/>
              </a:spcAft>
              <a:buNone/>
            </a:pPr>
            <a:r>
              <a:t/>
            </a:r>
            <a:endParaRPr b="1" sz="4900">
              <a:latin typeface="Arial"/>
              <a:ea typeface="Arial"/>
              <a:cs typeface="Arial"/>
              <a:sym typeface="Arial"/>
            </a:endParaRPr>
          </a:p>
          <a:p>
            <a:pPr indent="0" lvl="0" marL="0" rtl="0" algn="l">
              <a:lnSpc>
                <a:spcPct val="115000"/>
              </a:lnSpc>
              <a:spcBef>
                <a:spcPts val="1200"/>
              </a:spcBef>
              <a:spcAft>
                <a:spcPts val="0"/>
              </a:spcAft>
              <a:buNone/>
            </a:pPr>
            <a:r>
              <a:t/>
            </a:r>
            <a:endParaRPr b="1" sz="5200">
              <a:latin typeface="Arial"/>
              <a:ea typeface="Arial"/>
              <a:cs typeface="Arial"/>
              <a:sym typeface="Arial"/>
            </a:endParaRPr>
          </a:p>
          <a:p>
            <a:pPr indent="0" lvl="0" marL="0" rtl="0" algn="l">
              <a:lnSpc>
                <a:spcPct val="115000"/>
              </a:lnSpc>
              <a:spcBef>
                <a:spcPts val="1200"/>
              </a:spcBef>
              <a:spcAft>
                <a:spcPts val="0"/>
              </a:spcAft>
              <a:buNone/>
            </a:pPr>
            <a:r>
              <a:t/>
            </a:r>
            <a:endParaRPr sz="52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descr="Donations by State" id="104" name="Google Shape;104;p16"/>
          <p:cNvPicPr preferRelativeResize="0"/>
          <p:nvPr/>
        </p:nvPicPr>
        <p:blipFill rotWithShape="1">
          <a:blip r:embed="rId3">
            <a:alphaModFix/>
          </a:blip>
          <a:srcRect b="0" l="0" r="0" t="0"/>
          <a:stretch/>
        </p:blipFill>
        <p:spPr>
          <a:xfrm>
            <a:off x="4594568" y="0"/>
            <a:ext cx="3002864" cy="6858000"/>
          </a:xfrm>
          <a:prstGeom prst="rect">
            <a:avLst/>
          </a:prstGeom>
          <a:noFill/>
          <a:ln>
            <a:noFill/>
          </a:ln>
        </p:spPr>
      </p:pic>
      <p:sp>
        <p:nvSpPr>
          <p:cNvPr id="105" name="Google Shape;105;p16"/>
          <p:cNvSpPr txBox="1"/>
          <p:nvPr/>
        </p:nvSpPr>
        <p:spPr>
          <a:xfrm>
            <a:off x="0" y="0"/>
            <a:ext cx="4218600" cy="5448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2600">
                <a:solidFill>
                  <a:schemeClr val="dk1"/>
                </a:solidFill>
                <a:latin typeface="Calibri"/>
                <a:ea typeface="Calibri"/>
                <a:cs typeface="Calibri"/>
                <a:sym typeface="Calibri"/>
              </a:rPr>
              <a:t>Donation by state (pie chart)</a:t>
            </a:r>
            <a:endParaRPr sz="1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Bar Chart: Donations by Donor&amp;apos;s College Top 15" id="327" name="Google Shape;327;p52"/>
          <p:cNvPicPr preferRelativeResize="0"/>
          <p:nvPr/>
        </p:nvPicPr>
        <p:blipFill rotWithShape="1">
          <a:blip r:embed="rId3">
            <a:alphaModFix/>
          </a:blip>
          <a:srcRect b="0" l="0" r="0" t="0"/>
          <a:stretch/>
        </p:blipFill>
        <p:spPr>
          <a:xfrm>
            <a:off x="1790700" y="4762"/>
            <a:ext cx="8610600" cy="68484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3"/>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(Bar Chart Top 15)</a:t>
            </a:r>
            <a:endParaRPr b="1" sz="4000"/>
          </a:p>
        </p:txBody>
      </p:sp>
      <p:sp>
        <p:nvSpPr>
          <p:cNvPr id="333" name="Google Shape;333;p53"/>
          <p:cNvSpPr txBox="1"/>
          <p:nvPr>
            <p:ph idx="1" type="subTitle"/>
          </p:nvPr>
        </p:nvSpPr>
        <p:spPr>
          <a:xfrm>
            <a:off x="251075" y="1967775"/>
            <a:ext cx="11666400" cy="47034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None/>
            </a:pPr>
            <a:r>
              <a:rPr b="1" lang="en-US" sz="1600">
                <a:latin typeface="Arial"/>
                <a:ea typeface="Arial"/>
                <a:cs typeface="Arial"/>
                <a:sym typeface="Arial"/>
              </a:rPr>
              <a:t>Chart Overview:</a:t>
            </a:r>
            <a:endParaRPr b="1" sz="1600">
              <a:latin typeface="Arial"/>
              <a:ea typeface="Arial"/>
              <a:cs typeface="Arial"/>
              <a:sym typeface="Arial"/>
            </a:endParaRPr>
          </a:p>
          <a:p>
            <a:pPr indent="-304800" lvl="0" marL="457200" rtl="0" algn="l">
              <a:lnSpc>
                <a:spcPct val="95000"/>
              </a:lnSpc>
              <a:spcBef>
                <a:spcPts val="1200"/>
              </a:spcBef>
              <a:spcAft>
                <a:spcPts val="0"/>
              </a:spcAft>
              <a:buSzPts val="1200"/>
              <a:buChar char="●"/>
            </a:pPr>
            <a:r>
              <a:rPr lang="en-US" sz="1600">
                <a:latin typeface="Arial"/>
                <a:ea typeface="Arial"/>
                <a:cs typeface="Arial"/>
                <a:sym typeface="Arial"/>
              </a:rPr>
              <a:t>This bar chart illustrates the total donations received by the top 15 donor colleges.</a:t>
            </a:r>
            <a:endParaRPr sz="1600">
              <a:latin typeface="Arial"/>
              <a:ea typeface="Arial"/>
              <a:cs typeface="Arial"/>
              <a:sym typeface="Arial"/>
            </a:endParaRPr>
          </a:p>
          <a:p>
            <a:pPr indent="-304800" lvl="0" marL="457200" rtl="0" algn="l">
              <a:lnSpc>
                <a:spcPct val="95000"/>
              </a:lnSpc>
              <a:spcBef>
                <a:spcPts val="0"/>
              </a:spcBef>
              <a:spcAft>
                <a:spcPts val="0"/>
              </a:spcAft>
              <a:buSzPts val="1200"/>
              <a:buChar char="●"/>
            </a:pPr>
            <a:r>
              <a:rPr lang="en-US" sz="1600">
                <a:latin typeface="Arial"/>
                <a:ea typeface="Arial"/>
                <a:cs typeface="Arial"/>
                <a:sym typeface="Arial"/>
              </a:rPr>
              <a:t>Each bar represents a specific college, with donation amounts displayed numerically for easy comparison.</a:t>
            </a:r>
            <a:endParaRPr sz="1600">
              <a:latin typeface="Arial"/>
              <a:ea typeface="Arial"/>
              <a:cs typeface="Arial"/>
              <a:sym typeface="Arial"/>
            </a:endParaRPr>
          </a:p>
          <a:p>
            <a:pPr indent="-304800" lvl="0" marL="457200" rtl="0" algn="l">
              <a:lnSpc>
                <a:spcPct val="95000"/>
              </a:lnSpc>
              <a:spcBef>
                <a:spcPts val="0"/>
              </a:spcBef>
              <a:spcAft>
                <a:spcPts val="0"/>
              </a:spcAft>
              <a:buSzPts val="1200"/>
              <a:buChar char="●"/>
            </a:pPr>
            <a:r>
              <a:rPr lang="en-US" sz="1600">
                <a:latin typeface="Arial"/>
                <a:ea typeface="Arial"/>
                <a:cs typeface="Arial"/>
                <a:sym typeface="Arial"/>
              </a:rPr>
              <a:t>Distinct colors for each college enhance visual clarity.</a:t>
            </a:r>
            <a:endParaRPr sz="1600">
              <a:latin typeface="Arial"/>
              <a:ea typeface="Arial"/>
              <a:cs typeface="Arial"/>
              <a:sym typeface="Arial"/>
            </a:endParaRPr>
          </a:p>
          <a:p>
            <a:pPr indent="0" lvl="0" marL="0" rtl="0" algn="l">
              <a:lnSpc>
                <a:spcPct val="95000"/>
              </a:lnSpc>
              <a:spcBef>
                <a:spcPts val="1200"/>
              </a:spcBef>
              <a:spcAft>
                <a:spcPts val="0"/>
              </a:spcAft>
              <a:buNone/>
            </a:pPr>
            <a:r>
              <a:rPr b="1" lang="en-US" sz="1600">
                <a:latin typeface="Arial"/>
                <a:ea typeface="Arial"/>
                <a:cs typeface="Arial"/>
                <a:sym typeface="Arial"/>
              </a:rPr>
              <a:t>Filters Applied:</a:t>
            </a:r>
            <a:endParaRPr b="1" sz="1600">
              <a:latin typeface="Arial"/>
              <a:ea typeface="Arial"/>
              <a:cs typeface="Arial"/>
              <a:sym typeface="Arial"/>
            </a:endParaRPr>
          </a:p>
          <a:p>
            <a:pPr indent="-330200" lvl="0" marL="457200" rtl="0" algn="l">
              <a:lnSpc>
                <a:spcPct val="95000"/>
              </a:lnSpc>
              <a:spcBef>
                <a:spcPts val="1200"/>
              </a:spcBef>
              <a:spcAft>
                <a:spcPts val="0"/>
              </a:spcAft>
              <a:buSzPts val="1600"/>
              <a:buChar char="●"/>
            </a:pPr>
            <a:r>
              <a:rPr b="1" lang="en-US" sz="1200">
                <a:latin typeface="Arial"/>
                <a:ea typeface="Arial"/>
                <a:cs typeface="Arial"/>
                <a:sym typeface="Arial"/>
              </a:rPr>
              <a:t>Donor’s College</a:t>
            </a:r>
            <a:r>
              <a:rPr lang="en-US" sz="1200">
                <a:latin typeface="Arial"/>
                <a:ea typeface="Arial"/>
                <a:cs typeface="Arial"/>
                <a:sym typeface="Arial"/>
              </a:rPr>
              <a:t>: Filtered to include only the top 15 colleges based on the </a:t>
            </a:r>
            <a:r>
              <a:rPr b="1" lang="en-US" sz="1200">
                <a:latin typeface="Arial"/>
                <a:ea typeface="Arial"/>
                <a:cs typeface="Arial"/>
                <a:sym typeface="Arial"/>
              </a:rPr>
              <a:t>SUM(Gift Amount)</a:t>
            </a:r>
            <a:r>
              <a:rPr lang="en-US" sz="1200">
                <a:latin typeface="Arial"/>
                <a:ea typeface="Arial"/>
                <a:cs typeface="Arial"/>
                <a:sym typeface="Arial"/>
              </a:rPr>
              <a:t>.</a:t>
            </a:r>
            <a:endParaRPr sz="1600">
              <a:latin typeface="Arial"/>
              <a:ea typeface="Arial"/>
              <a:cs typeface="Arial"/>
              <a:sym typeface="Arial"/>
            </a:endParaRPr>
          </a:p>
          <a:p>
            <a:pPr indent="0" lvl="0" marL="0" rtl="0" algn="l">
              <a:lnSpc>
                <a:spcPct val="95000"/>
              </a:lnSpc>
              <a:spcBef>
                <a:spcPts val="1200"/>
              </a:spcBef>
              <a:spcAft>
                <a:spcPts val="0"/>
              </a:spcAft>
              <a:buNone/>
            </a:pPr>
            <a:r>
              <a:rPr b="1" lang="en-US" sz="1600">
                <a:latin typeface="Arial"/>
                <a:ea typeface="Arial"/>
                <a:cs typeface="Arial"/>
                <a:sym typeface="Arial"/>
              </a:rPr>
              <a:t>Key Insights:</a:t>
            </a:r>
            <a:endParaRPr b="1" sz="1600">
              <a:latin typeface="Arial"/>
              <a:ea typeface="Arial"/>
              <a:cs typeface="Arial"/>
              <a:sym typeface="Arial"/>
            </a:endParaRPr>
          </a:p>
          <a:p>
            <a:pPr indent="0" lvl="0" marL="0" rtl="0" algn="l">
              <a:lnSpc>
                <a:spcPct val="95000"/>
              </a:lnSpc>
              <a:spcBef>
                <a:spcPts val="200"/>
              </a:spcBef>
              <a:spcAft>
                <a:spcPts val="0"/>
              </a:spcAft>
              <a:buNone/>
            </a:pPr>
            <a:r>
              <a:rPr b="1" lang="en-US" sz="1200">
                <a:latin typeface="Arial"/>
                <a:ea typeface="Arial"/>
                <a:cs typeface="Arial"/>
                <a:sym typeface="Arial"/>
              </a:rPr>
              <a:t>Top-Contributing Colleges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95000"/>
              </a:lnSpc>
              <a:spcBef>
                <a:spcPts val="1200"/>
              </a:spcBef>
              <a:spcAft>
                <a:spcPts val="0"/>
              </a:spcAft>
              <a:buSzPts val="1200"/>
              <a:buChar char="●"/>
            </a:pPr>
            <a:r>
              <a:rPr lang="en-US" sz="1200">
                <a:latin typeface="Arial"/>
                <a:ea typeface="Arial"/>
                <a:cs typeface="Arial"/>
                <a:sym typeface="Arial"/>
              </a:rPr>
              <a:t>The </a:t>
            </a:r>
            <a:r>
              <a:rPr b="1" lang="en-US" sz="1200">
                <a:latin typeface="Arial"/>
                <a:ea typeface="Arial"/>
                <a:cs typeface="Arial"/>
                <a:sym typeface="Arial"/>
              </a:rPr>
              <a:t>College of Natural Science</a:t>
            </a:r>
            <a:r>
              <a:rPr lang="en-US" sz="1200">
                <a:latin typeface="Arial"/>
                <a:ea typeface="Arial"/>
                <a:cs typeface="Arial"/>
                <a:sym typeface="Arial"/>
              </a:rPr>
              <a:t> leads with $1,016,620 in donations.</a:t>
            </a:r>
            <a:endParaRPr sz="1200">
              <a:latin typeface="Arial"/>
              <a:ea typeface="Arial"/>
              <a:cs typeface="Arial"/>
              <a:sym typeface="Arial"/>
            </a:endParaRPr>
          </a:p>
          <a:p>
            <a:pPr indent="-304800" lvl="0" marL="457200" rtl="0" algn="l">
              <a:lnSpc>
                <a:spcPct val="95000"/>
              </a:lnSpc>
              <a:spcBef>
                <a:spcPts val="0"/>
              </a:spcBef>
              <a:spcAft>
                <a:spcPts val="0"/>
              </a:spcAft>
              <a:buSzPts val="1200"/>
              <a:buChar char="●"/>
            </a:pPr>
            <a:r>
              <a:rPr lang="en-US" sz="1200">
                <a:latin typeface="Arial"/>
                <a:ea typeface="Arial"/>
                <a:cs typeface="Arial"/>
                <a:sym typeface="Arial"/>
              </a:rPr>
              <a:t>The </a:t>
            </a:r>
            <a:r>
              <a:rPr b="1" lang="en-US" sz="1200">
                <a:latin typeface="Arial"/>
                <a:ea typeface="Arial"/>
                <a:cs typeface="Arial"/>
                <a:sym typeface="Arial"/>
              </a:rPr>
              <a:t>College of Arts and Sciences</a:t>
            </a:r>
            <a:r>
              <a:rPr lang="en-US" sz="1200">
                <a:latin typeface="Arial"/>
                <a:ea typeface="Arial"/>
                <a:cs typeface="Arial"/>
                <a:sym typeface="Arial"/>
              </a:rPr>
              <a:t> and the </a:t>
            </a:r>
            <a:r>
              <a:rPr b="1" lang="en-US" sz="1200">
                <a:latin typeface="Arial"/>
                <a:ea typeface="Arial"/>
                <a:cs typeface="Arial"/>
                <a:sym typeface="Arial"/>
              </a:rPr>
              <a:t>College of Engineering</a:t>
            </a:r>
            <a:r>
              <a:rPr lang="en-US" sz="1200">
                <a:latin typeface="Arial"/>
                <a:ea typeface="Arial"/>
                <a:cs typeface="Arial"/>
                <a:sym typeface="Arial"/>
              </a:rPr>
              <a:t> follow closely with $903,766 and $900,339, respectively.</a:t>
            </a:r>
            <a:endParaRPr sz="1200">
              <a:latin typeface="Arial"/>
              <a:ea typeface="Arial"/>
              <a:cs typeface="Arial"/>
              <a:sym typeface="Arial"/>
            </a:endParaRPr>
          </a:p>
          <a:p>
            <a:pPr indent="0" lvl="0" marL="0" rtl="0" algn="l">
              <a:lnSpc>
                <a:spcPct val="95000"/>
              </a:lnSpc>
              <a:spcBef>
                <a:spcPts val="1200"/>
              </a:spcBef>
              <a:spcAft>
                <a:spcPts val="0"/>
              </a:spcAft>
              <a:buNone/>
            </a:pPr>
            <a:r>
              <a:rPr b="1" lang="en-US" sz="1200">
                <a:latin typeface="Arial"/>
                <a:ea typeface="Arial"/>
                <a:cs typeface="Arial"/>
                <a:sym typeface="Arial"/>
              </a:rPr>
              <a:t>Moderate Contributors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95000"/>
              </a:lnSpc>
              <a:spcBef>
                <a:spcPts val="1200"/>
              </a:spcBef>
              <a:spcAft>
                <a:spcPts val="0"/>
              </a:spcAft>
              <a:buSzPts val="1200"/>
              <a:buChar char="●"/>
            </a:pPr>
            <a:r>
              <a:rPr lang="en-US" sz="1200">
                <a:latin typeface="Arial"/>
                <a:ea typeface="Arial"/>
                <a:cs typeface="Arial"/>
                <a:sym typeface="Arial"/>
              </a:rPr>
              <a:t>Colleges like </a:t>
            </a:r>
            <a:r>
              <a:rPr b="1" lang="en-US" sz="1200">
                <a:latin typeface="Arial"/>
                <a:ea typeface="Arial"/>
                <a:cs typeface="Arial"/>
                <a:sym typeface="Arial"/>
              </a:rPr>
              <a:t>College of Music</a:t>
            </a:r>
            <a:r>
              <a:rPr lang="en-US" sz="1200">
                <a:latin typeface="Arial"/>
                <a:ea typeface="Arial"/>
                <a:cs typeface="Arial"/>
                <a:sym typeface="Arial"/>
              </a:rPr>
              <a:t> ($434,049) and </a:t>
            </a:r>
            <a:r>
              <a:rPr b="1" lang="en-US" sz="1200">
                <a:latin typeface="Arial"/>
                <a:ea typeface="Arial"/>
                <a:cs typeface="Arial"/>
                <a:sym typeface="Arial"/>
              </a:rPr>
              <a:t>College of Business</a:t>
            </a:r>
            <a:r>
              <a:rPr lang="en-US" sz="1200">
                <a:latin typeface="Arial"/>
                <a:ea typeface="Arial"/>
                <a:cs typeface="Arial"/>
                <a:sym typeface="Arial"/>
              </a:rPr>
              <a:t> ($307,911) display steady contributions.</a:t>
            </a:r>
            <a:endParaRPr sz="1200">
              <a:latin typeface="Arial"/>
              <a:ea typeface="Arial"/>
              <a:cs typeface="Arial"/>
              <a:sym typeface="Arial"/>
            </a:endParaRPr>
          </a:p>
          <a:p>
            <a:pPr indent="0" lvl="0" marL="0" rtl="0" algn="l">
              <a:lnSpc>
                <a:spcPct val="95000"/>
              </a:lnSpc>
              <a:spcBef>
                <a:spcPts val="1200"/>
              </a:spcBef>
              <a:spcAft>
                <a:spcPts val="0"/>
              </a:spcAft>
              <a:buNone/>
            </a:pPr>
            <a:r>
              <a:rPr b="1" lang="en-US" sz="1200">
                <a:latin typeface="Arial"/>
                <a:ea typeface="Arial"/>
                <a:cs typeface="Arial"/>
                <a:sym typeface="Arial"/>
              </a:rPr>
              <a:t>Lower-Tier Donations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95000"/>
              </a:lnSpc>
              <a:spcBef>
                <a:spcPts val="1200"/>
              </a:spcBef>
              <a:spcAft>
                <a:spcPts val="0"/>
              </a:spcAft>
              <a:buSzPts val="1200"/>
              <a:buChar char="●"/>
            </a:pPr>
            <a:r>
              <a:rPr lang="en-US" sz="1200">
                <a:latin typeface="Arial"/>
                <a:ea typeface="Arial"/>
                <a:cs typeface="Arial"/>
                <a:sym typeface="Arial"/>
              </a:rPr>
              <a:t>Institutions such as the </a:t>
            </a:r>
            <a:r>
              <a:rPr b="1" lang="en-US" sz="1200">
                <a:latin typeface="Arial"/>
                <a:ea typeface="Arial"/>
                <a:cs typeface="Arial"/>
                <a:sym typeface="Arial"/>
              </a:rPr>
              <a:t>College of Social Sciences</a:t>
            </a:r>
            <a:r>
              <a:rPr lang="en-US" sz="1200">
                <a:latin typeface="Arial"/>
                <a:ea typeface="Arial"/>
                <a:cs typeface="Arial"/>
                <a:sym typeface="Arial"/>
              </a:rPr>
              <a:t> ($295,920) and the </a:t>
            </a:r>
            <a:r>
              <a:rPr b="1" lang="en-US" sz="1200">
                <a:latin typeface="Arial"/>
                <a:ea typeface="Arial"/>
                <a:cs typeface="Arial"/>
                <a:sym typeface="Arial"/>
              </a:rPr>
              <a:t>College of Communication</a:t>
            </a:r>
            <a:r>
              <a:rPr lang="en-US" sz="1200">
                <a:latin typeface="Arial"/>
                <a:ea typeface="Arial"/>
                <a:cs typeface="Arial"/>
                <a:sym typeface="Arial"/>
              </a:rPr>
              <a:t> ($282,396) contribute smaller amounts but remain significant in overall donation patterns.</a:t>
            </a:r>
            <a:endParaRPr b="1" sz="1600">
              <a:latin typeface="Arial"/>
              <a:ea typeface="Arial"/>
              <a:cs typeface="Arial"/>
              <a:sym typeface="Arial"/>
            </a:endParaRPr>
          </a:p>
          <a:p>
            <a:pPr indent="0" lvl="0" marL="0" rtl="0" algn="ctr">
              <a:lnSpc>
                <a:spcPct val="70000"/>
              </a:lnSpc>
              <a:spcBef>
                <a:spcPts val="1200"/>
              </a:spcBef>
              <a:spcAft>
                <a:spcPts val="0"/>
              </a:spcAft>
              <a:buNone/>
            </a:pPr>
            <a:r>
              <a:t/>
            </a:r>
            <a:endParaRPr sz="2500"/>
          </a:p>
        </p:txBody>
      </p:sp>
      <p:pic>
        <p:nvPicPr>
          <p:cNvPr id="334" name="Google Shape;334;p53"/>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4"/>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a:t>
            </a:r>
            <a:r>
              <a:rPr b="1" lang="en-US" sz="4000"/>
              <a:t>Bar Chart Top 15</a:t>
            </a:r>
            <a:r>
              <a:rPr b="1" lang="en-US" sz="4000"/>
              <a:t>) </a:t>
            </a:r>
            <a:r>
              <a:rPr b="1" lang="en-US" sz="3600"/>
              <a:t>Continued</a:t>
            </a:r>
            <a:endParaRPr b="1" sz="3600"/>
          </a:p>
        </p:txBody>
      </p:sp>
      <p:sp>
        <p:nvSpPr>
          <p:cNvPr id="340" name="Google Shape;340;p54"/>
          <p:cNvSpPr txBox="1"/>
          <p:nvPr>
            <p:ph idx="1" type="subTitle"/>
          </p:nvPr>
        </p:nvSpPr>
        <p:spPr>
          <a:xfrm>
            <a:off x="233575" y="1661250"/>
            <a:ext cx="11792100" cy="49224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Discussion Points:</a:t>
            </a:r>
            <a:endParaRPr b="1" sz="1300">
              <a:latin typeface="Arial"/>
              <a:ea typeface="Arial"/>
              <a:cs typeface="Arial"/>
              <a:sym typeface="Arial"/>
            </a:endParaRPr>
          </a:p>
          <a:p>
            <a:pPr indent="0" lvl="0" marL="0" rtl="0" algn="l">
              <a:lnSpc>
                <a:spcPct val="115000"/>
              </a:lnSpc>
              <a:spcBef>
                <a:spcPts val="200"/>
              </a:spcBef>
              <a:spcAft>
                <a:spcPts val="0"/>
              </a:spcAft>
              <a:buClr>
                <a:schemeClr val="dk1"/>
              </a:buClr>
              <a:buSzPts val="1100"/>
              <a:buFont typeface="Arial"/>
              <a:buNone/>
            </a:pPr>
            <a:r>
              <a:rPr b="1" lang="en-US" sz="1300">
                <a:latin typeface="Arial"/>
                <a:ea typeface="Arial"/>
                <a:cs typeface="Arial"/>
                <a:sym typeface="Arial"/>
              </a:rPr>
              <a:t>Dominance of STEM Fields</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Colleges with a focus on sciences, engineering, and natural studies dominate the top spots, reflecting a preference for these disciplines among donors.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Potential Growth Areas</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Colleges in the lower tiers (e.g., </a:t>
            </a:r>
            <a:r>
              <a:rPr b="1" lang="en-US" sz="1300">
                <a:latin typeface="Arial"/>
                <a:ea typeface="Arial"/>
                <a:cs typeface="Arial"/>
                <a:sym typeface="Arial"/>
              </a:rPr>
              <a:t>Social Sciences</a:t>
            </a:r>
            <a:r>
              <a:rPr lang="en-US" sz="1300">
                <a:latin typeface="Arial"/>
                <a:ea typeface="Arial"/>
                <a:cs typeface="Arial"/>
                <a:sym typeface="Arial"/>
              </a:rPr>
              <a:t> and </a:t>
            </a:r>
            <a:r>
              <a:rPr b="1" lang="en-US" sz="1300">
                <a:latin typeface="Arial"/>
                <a:ea typeface="Arial"/>
                <a:cs typeface="Arial"/>
                <a:sym typeface="Arial"/>
              </a:rPr>
              <a:t>Communication</a:t>
            </a:r>
            <a:r>
              <a:rPr lang="en-US" sz="1300">
                <a:latin typeface="Arial"/>
                <a:ea typeface="Arial"/>
                <a:cs typeface="Arial"/>
                <a:sym typeface="Arial"/>
              </a:rPr>
              <a:t>) might require targeted outreach and engagement to improve their donor base.</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Diversity in Support</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The spread of donations across various colleges highlights diverse donor interests but also reveals an imbalance that could be addressed.</a:t>
            </a:r>
            <a:endParaRPr b="1"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Recommendations for the Advisory Board:</a:t>
            </a:r>
            <a:endParaRPr b="1" sz="13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200">
                <a:latin typeface="Arial"/>
                <a:ea typeface="Arial"/>
                <a:cs typeface="Arial"/>
                <a:sym typeface="Arial"/>
              </a:rPr>
              <a:t>Leverage Successful Colleges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1200"/>
              </a:spcBef>
              <a:spcAft>
                <a:spcPts val="0"/>
              </a:spcAft>
              <a:buSzPts val="1200"/>
              <a:buChar char="●"/>
            </a:pPr>
            <a:r>
              <a:rPr lang="en-US" sz="1200">
                <a:latin typeface="Arial"/>
                <a:ea typeface="Arial"/>
                <a:cs typeface="Arial"/>
                <a:sym typeface="Arial"/>
              </a:rPr>
              <a:t>Use the success stories of top-performing colleges, like </a:t>
            </a:r>
            <a:r>
              <a:rPr b="1" lang="en-US" sz="1200">
                <a:latin typeface="Arial"/>
                <a:ea typeface="Arial"/>
                <a:cs typeface="Arial"/>
                <a:sym typeface="Arial"/>
              </a:rPr>
              <a:t>Natural Science</a:t>
            </a:r>
            <a:r>
              <a:rPr lang="en-US" sz="1200">
                <a:latin typeface="Arial"/>
                <a:ea typeface="Arial"/>
                <a:cs typeface="Arial"/>
                <a:sym typeface="Arial"/>
              </a:rPr>
              <a:t>, to inspire donors to support other colleges.</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200">
                <a:latin typeface="Arial"/>
                <a:ea typeface="Arial"/>
                <a:cs typeface="Arial"/>
                <a:sym typeface="Arial"/>
              </a:rPr>
              <a:t>Enhance Outreach for Lower-Tier Colleges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1200"/>
              </a:spcBef>
              <a:spcAft>
                <a:spcPts val="0"/>
              </a:spcAft>
              <a:buSzPts val="1200"/>
              <a:buChar char="●"/>
            </a:pPr>
            <a:r>
              <a:rPr lang="en-US" sz="1200">
                <a:latin typeface="Arial"/>
                <a:ea typeface="Arial"/>
                <a:cs typeface="Arial"/>
                <a:sym typeface="Arial"/>
              </a:rPr>
              <a:t>Launch campaigns targeting alumni of underfunded colleges like </a:t>
            </a:r>
            <a:r>
              <a:rPr b="1" lang="en-US" sz="1200">
                <a:latin typeface="Arial"/>
                <a:ea typeface="Arial"/>
                <a:cs typeface="Arial"/>
                <a:sym typeface="Arial"/>
              </a:rPr>
              <a:t>Communication</a:t>
            </a:r>
            <a:r>
              <a:rPr lang="en-US" sz="1200">
                <a:latin typeface="Arial"/>
                <a:ea typeface="Arial"/>
                <a:cs typeface="Arial"/>
                <a:sym typeface="Arial"/>
              </a:rPr>
              <a:t> and </a:t>
            </a:r>
            <a:r>
              <a:rPr b="1" lang="en-US" sz="1200">
                <a:latin typeface="Arial"/>
                <a:ea typeface="Arial"/>
                <a:cs typeface="Arial"/>
                <a:sym typeface="Arial"/>
              </a:rPr>
              <a:t>Social Sciences</a:t>
            </a:r>
            <a:r>
              <a:rPr lang="en-US" sz="1200">
                <a:latin typeface="Arial"/>
                <a:ea typeface="Arial"/>
                <a:cs typeface="Arial"/>
                <a:sym typeface="Arial"/>
              </a:rPr>
              <a:t>, emphasizing their unique programs and impact.</a:t>
            </a:r>
            <a:endParaRPr sz="12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200">
                <a:latin typeface="Arial"/>
                <a:ea typeface="Arial"/>
                <a:cs typeface="Arial"/>
                <a:sym typeface="Arial"/>
              </a:rPr>
              <a:t>Encourage Cross-College Contributions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1200"/>
              </a:spcBef>
              <a:spcAft>
                <a:spcPts val="0"/>
              </a:spcAft>
              <a:buSzPts val="1200"/>
              <a:buChar char="●"/>
            </a:pPr>
            <a:r>
              <a:rPr lang="en-US" sz="1200">
                <a:latin typeface="Arial"/>
                <a:ea typeface="Arial"/>
                <a:cs typeface="Arial"/>
                <a:sym typeface="Arial"/>
              </a:rPr>
              <a:t>Design initiatives that encourage balanced giving, such as joint campaigns showcasing collaborative achievements across multiple colleges.</a:t>
            </a:r>
            <a:endParaRPr sz="12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b="1" sz="1300">
              <a:latin typeface="Arial"/>
              <a:ea typeface="Arial"/>
              <a:cs typeface="Arial"/>
              <a:sym typeface="Arial"/>
            </a:endParaRPr>
          </a:p>
          <a:p>
            <a:pPr indent="0" lvl="0" marL="0" rtl="0" algn="l">
              <a:lnSpc>
                <a:spcPct val="115000"/>
              </a:lnSpc>
              <a:spcBef>
                <a:spcPts val="1200"/>
              </a:spcBef>
              <a:spcAft>
                <a:spcPts val="0"/>
              </a:spcAft>
              <a:buNone/>
            </a:pPr>
            <a:r>
              <a:t/>
            </a:r>
            <a:endParaRPr sz="1300">
              <a:latin typeface="Arial"/>
              <a:ea typeface="Arial"/>
              <a:cs typeface="Arial"/>
              <a:sym typeface="Arial"/>
            </a:endParaRPr>
          </a:p>
          <a:p>
            <a:pPr indent="0" lvl="0" marL="457200" rtl="0" algn="l">
              <a:lnSpc>
                <a:spcPct val="115000"/>
              </a:lnSpc>
              <a:spcBef>
                <a:spcPts val="1200"/>
              </a:spcBef>
              <a:spcAft>
                <a:spcPts val="0"/>
              </a:spcAft>
              <a:buNone/>
            </a:pPr>
            <a:r>
              <a:t/>
            </a:r>
            <a:endParaRPr b="1" sz="1300">
              <a:latin typeface="Arial"/>
              <a:ea typeface="Arial"/>
              <a:cs typeface="Arial"/>
              <a:sym typeface="Arial"/>
            </a:endParaRPr>
          </a:p>
          <a:p>
            <a:pPr indent="0" lvl="0" marL="0" rtl="0" algn="ctr">
              <a:spcBef>
                <a:spcPts val="1200"/>
              </a:spcBef>
              <a:spcAft>
                <a:spcPts val="0"/>
              </a:spcAft>
              <a:buNone/>
            </a:pPr>
            <a:r>
              <a:t/>
            </a:r>
            <a:endParaRPr sz="13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ctrTitle"/>
          </p:nvPr>
        </p:nvSpPr>
        <p:spPr>
          <a:xfrm>
            <a:off x="166350" y="868375"/>
            <a:ext cx="11859300" cy="8541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b="1" lang="en-US" sz="4000">
                <a:latin typeface="Arial"/>
                <a:ea typeface="Arial"/>
                <a:cs typeface="Arial"/>
                <a:sym typeface="Arial"/>
              </a:rPr>
              <a:t>Top Types of Colleges That Received the Most Donations</a:t>
            </a:r>
            <a:r>
              <a:rPr lang="en-US" sz="4000">
                <a:latin typeface="Arial"/>
                <a:ea typeface="Arial"/>
                <a:cs typeface="Arial"/>
                <a:sym typeface="Arial"/>
              </a:rPr>
              <a:t>,</a:t>
            </a:r>
            <a:r>
              <a:rPr b="1" lang="en-US" sz="4000"/>
              <a:t> (</a:t>
            </a:r>
            <a:r>
              <a:rPr b="1" lang="en-US" sz="4000"/>
              <a:t>Bar Chart Top 15</a:t>
            </a:r>
            <a:r>
              <a:rPr b="1" lang="en-US" sz="4000"/>
              <a:t>) </a:t>
            </a:r>
            <a:r>
              <a:rPr b="1" lang="en-US" sz="3600"/>
              <a:t>Continued</a:t>
            </a:r>
            <a:endParaRPr b="1" sz="3600"/>
          </a:p>
        </p:txBody>
      </p:sp>
      <p:sp>
        <p:nvSpPr>
          <p:cNvPr id="346" name="Google Shape;346;p55"/>
          <p:cNvSpPr txBox="1"/>
          <p:nvPr>
            <p:ph idx="1" type="subTitle"/>
          </p:nvPr>
        </p:nvSpPr>
        <p:spPr>
          <a:xfrm>
            <a:off x="233575" y="1661250"/>
            <a:ext cx="11792100" cy="49224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1900">
                <a:latin typeface="Arial"/>
                <a:ea typeface="Arial"/>
                <a:cs typeface="Arial"/>
                <a:sym typeface="Arial"/>
              </a:rPr>
              <a:t>Data-Driven Actions</a:t>
            </a:r>
            <a:endParaRPr b="1" sz="19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900">
                <a:latin typeface="Arial"/>
                <a:ea typeface="Arial"/>
                <a:cs typeface="Arial"/>
                <a:sym typeface="Arial"/>
              </a:rPr>
              <a:t>Donor Behavior Analysis</a:t>
            </a:r>
            <a:r>
              <a:rPr lang="en-US" sz="1900">
                <a:latin typeface="Arial"/>
                <a:ea typeface="Arial"/>
                <a:cs typeface="Arial"/>
                <a:sym typeface="Arial"/>
              </a:rPr>
              <a:t>:</a:t>
            </a:r>
            <a:endParaRPr sz="1900">
              <a:latin typeface="Arial"/>
              <a:ea typeface="Arial"/>
              <a:cs typeface="Arial"/>
              <a:sym typeface="Arial"/>
            </a:endParaRPr>
          </a:p>
          <a:p>
            <a:pPr indent="-349250" lvl="0" marL="457200" rtl="0" algn="l">
              <a:lnSpc>
                <a:spcPct val="115000"/>
              </a:lnSpc>
              <a:spcBef>
                <a:spcPts val="1200"/>
              </a:spcBef>
              <a:spcAft>
                <a:spcPts val="0"/>
              </a:spcAft>
              <a:buSzPts val="1900"/>
              <a:buChar char="●"/>
            </a:pPr>
            <a:r>
              <a:rPr lang="en-US" sz="1900">
                <a:latin typeface="Arial"/>
                <a:ea typeface="Arial"/>
                <a:cs typeface="Arial"/>
                <a:sym typeface="Arial"/>
              </a:rPr>
              <a:t>Analyze patterns of top contributors to identify what motivates giving and replicate these strategies for lower-performing colleges.</a:t>
            </a:r>
            <a:endParaRPr sz="19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Predictive Campaigns</a:t>
            </a:r>
            <a:r>
              <a:rPr lang="en-US" sz="1900">
                <a:latin typeface="Arial"/>
                <a:ea typeface="Arial"/>
                <a:cs typeface="Arial"/>
                <a:sym typeface="Arial"/>
              </a:rPr>
              <a:t>:</a:t>
            </a:r>
            <a:endParaRPr sz="1900">
              <a:latin typeface="Arial"/>
              <a:ea typeface="Arial"/>
              <a:cs typeface="Arial"/>
              <a:sym typeface="Arial"/>
            </a:endParaRPr>
          </a:p>
          <a:p>
            <a:pPr indent="-349250" lvl="0" marL="457200" rtl="0" algn="l">
              <a:lnSpc>
                <a:spcPct val="115000"/>
              </a:lnSpc>
              <a:spcBef>
                <a:spcPts val="1200"/>
              </a:spcBef>
              <a:spcAft>
                <a:spcPts val="0"/>
              </a:spcAft>
              <a:buSzPts val="1900"/>
              <a:buChar char="●"/>
            </a:pPr>
            <a:r>
              <a:rPr lang="en-US" sz="1900">
                <a:latin typeface="Arial"/>
                <a:ea typeface="Arial"/>
                <a:cs typeface="Arial"/>
                <a:sym typeface="Arial"/>
              </a:rPr>
              <a:t>Utilize predictive analytics to target alumni most likely to contribute to underfunded colleges.</a:t>
            </a:r>
            <a:endParaRPr sz="19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Storytelling Campaigns</a:t>
            </a:r>
            <a:r>
              <a:rPr lang="en-US" sz="1900">
                <a:latin typeface="Arial"/>
                <a:ea typeface="Arial"/>
                <a:cs typeface="Arial"/>
                <a:sym typeface="Arial"/>
              </a:rPr>
              <a:t>:</a:t>
            </a:r>
            <a:endParaRPr sz="1900">
              <a:latin typeface="Arial"/>
              <a:ea typeface="Arial"/>
              <a:cs typeface="Arial"/>
              <a:sym typeface="Arial"/>
            </a:endParaRPr>
          </a:p>
          <a:p>
            <a:pPr indent="-349250" lvl="0" marL="457200" rtl="0" algn="l">
              <a:lnSpc>
                <a:spcPct val="115000"/>
              </a:lnSpc>
              <a:spcBef>
                <a:spcPts val="1200"/>
              </a:spcBef>
              <a:spcAft>
                <a:spcPts val="0"/>
              </a:spcAft>
              <a:buSzPts val="1900"/>
              <a:buChar char="●"/>
            </a:pPr>
            <a:r>
              <a:rPr lang="en-US" sz="1900">
                <a:latin typeface="Arial"/>
                <a:ea typeface="Arial"/>
                <a:cs typeface="Arial"/>
                <a:sym typeface="Arial"/>
              </a:rPr>
              <a:t>Share impactful stories of how donations have been used effectively in top-performing colleges, and highlight potential outcomes for other colleges.</a:t>
            </a:r>
            <a:endParaRPr sz="1900">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457200" rtl="0" algn="l">
              <a:lnSpc>
                <a:spcPct val="115000"/>
              </a:lnSpc>
              <a:spcBef>
                <a:spcPts val="1200"/>
              </a:spcBef>
              <a:spcAft>
                <a:spcPts val="0"/>
              </a:spcAft>
              <a:buNone/>
            </a:pPr>
            <a:r>
              <a:t/>
            </a:r>
            <a:endParaRPr b="1" sz="1900">
              <a:latin typeface="Arial"/>
              <a:ea typeface="Arial"/>
              <a:cs typeface="Arial"/>
              <a:sym typeface="Arial"/>
            </a:endParaRPr>
          </a:p>
          <a:p>
            <a:pPr indent="0" lvl="0" marL="0" rtl="0" algn="l">
              <a:lnSpc>
                <a:spcPct val="115000"/>
              </a:lnSpc>
              <a:spcBef>
                <a:spcPts val="1200"/>
              </a:spcBef>
              <a:spcAft>
                <a:spcPts val="0"/>
              </a:spcAft>
              <a:buNone/>
            </a:pPr>
            <a:r>
              <a:t/>
            </a:r>
            <a:endParaRPr b="1" sz="1900">
              <a:latin typeface="Arial"/>
              <a:ea typeface="Arial"/>
              <a:cs typeface="Arial"/>
              <a:sym typeface="Arial"/>
            </a:endParaRPr>
          </a:p>
          <a:p>
            <a:pPr indent="0" lvl="0" marL="0" rtl="0" algn="l">
              <a:lnSpc>
                <a:spcPct val="115000"/>
              </a:lnSpc>
              <a:spcBef>
                <a:spcPts val="1200"/>
              </a:spcBef>
              <a:spcAft>
                <a:spcPts val="0"/>
              </a:spcAft>
              <a:buNone/>
            </a:pPr>
            <a:r>
              <a:t/>
            </a:r>
            <a:endParaRPr sz="1900">
              <a:latin typeface="Arial"/>
              <a:ea typeface="Arial"/>
              <a:cs typeface="Arial"/>
              <a:sym typeface="Arial"/>
            </a:endParaRPr>
          </a:p>
          <a:p>
            <a:pPr indent="0" lvl="0" marL="457200" rtl="0" algn="l">
              <a:lnSpc>
                <a:spcPct val="115000"/>
              </a:lnSpc>
              <a:spcBef>
                <a:spcPts val="1200"/>
              </a:spcBef>
              <a:spcAft>
                <a:spcPts val="0"/>
              </a:spcAft>
              <a:buNone/>
            </a:pPr>
            <a:r>
              <a:t/>
            </a:r>
            <a:endParaRPr b="1" sz="1900">
              <a:latin typeface="Arial"/>
              <a:ea typeface="Arial"/>
              <a:cs typeface="Arial"/>
              <a:sym typeface="Arial"/>
            </a:endParaRPr>
          </a:p>
          <a:p>
            <a:pPr indent="0" lvl="0" marL="0" rtl="0" algn="ctr">
              <a:spcBef>
                <a:spcPts val="1200"/>
              </a:spcBef>
              <a:spcAft>
                <a:spcPts val="0"/>
              </a:spcAft>
              <a:buNone/>
            </a:pPr>
            <a:r>
              <a:t/>
            </a:r>
            <a:endParaRPr sz="19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838200" y="867750"/>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4000"/>
              <a:t>Q7(</a:t>
            </a:r>
            <a:r>
              <a:rPr lang="en-US" sz="4000">
                <a:latin typeface="Arial"/>
                <a:ea typeface="Arial"/>
                <a:cs typeface="Arial"/>
                <a:sym typeface="Arial"/>
              </a:rPr>
              <a:t>The trend of donations over years) BEGINS FROM NEXT SLIDE</a:t>
            </a:r>
            <a:endParaRPr sz="4000"/>
          </a:p>
          <a:p>
            <a:pPr indent="0" lvl="0" marL="0" rtl="0" algn="l">
              <a:spcBef>
                <a:spcPts val="0"/>
              </a:spcBef>
              <a:spcAft>
                <a:spcPts val="0"/>
              </a:spcAft>
              <a:buClr>
                <a:schemeClr val="dk1"/>
              </a:buClr>
              <a:buSzPts val="1100"/>
              <a:buFont typeface="Arial"/>
              <a:buNone/>
            </a:pPr>
            <a:r>
              <a:t/>
            </a:r>
            <a:endParaRPr sz="4000"/>
          </a:p>
          <a:p>
            <a:pPr indent="0" lvl="0" marL="0" rtl="0" algn="l">
              <a:spcBef>
                <a:spcPts val="0"/>
              </a:spcBef>
              <a:spcAft>
                <a:spcPts val="0"/>
              </a:spcAft>
              <a:buNone/>
            </a:pPr>
            <a:r>
              <a:t/>
            </a:r>
            <a:endParaRPr sz="40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nvSpPr>
        <p:spPr>
          <a:xfrm>
            <a:off x="0" y="0"/>
            <a:ext cx="12192000" cy="323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000">
                <a:solidFill>
                  <a:schemeClr val="dk1"/>
                </a:solidFill>
                <a:latin typeface="Calibri"/>
                <a:ea typeface="Calibri"/>
                <a:cs typeface="Calibri"/>
                <a:sym typeface="Calibri"/>
              </a:rPr>
              <a:t>The trend of donations over years</a:t>
            </a:r>
            <a:r>
              <a:rPr b="1" lang="en-US" sz="1000">
                <a:solidFill>
                  <a:schemeClr val="dk1"/>
                </a:solidFill>
              </a:rPr>
              <a:t>,</a:t>
            </a:r>
            <a:r>
              <a:rPr b="1" lang="en-US" sz="1000">
                <a:solidFill>
                  <a:schemeClr val="dk1"/>
                </a:solidFill>
                <a:latin typeface="Calibri"/>
                <a:ea typeface="Calibri"/>
                <a:cs typeface="Calibri"/>
                <a:sym typeface="Calibri"/>
              </a:rPr>
              <a:t> (Motion Chart)</a:t>
            </a:r>
            <a:endParaRPr sz="1000"/>
          </a:p>
        </p:txBody>
      </p:sp>
      <p:pic>
        <p:nvPicPr>
          <p:cNvPr id="357" name="Google Shape;357;p57"/>
          <p:cNvPicPr preferRelativeResize="0"/>
          <p:nvPr/>
        </p:nvPicPr>
        <p:blipFill>
          <a:blip r:embed="rId3">
            <a:alphaModFix/>
          </a:blip>
          <a:stretch>
            <a:fillRect/>
          </a:stretch>
        </p:blipFill>
        <p:spPr>
          <a:xfrm>
            <a:off x="1690563" y="387900"/>
            <a:ext cx="8810885" cy="62301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t>The trend of donations over years</a:t>
            </a:r>
            <a:r>
              <a:rPr b="1" lang="en-US" sz="4000">
                <a:latin typeface="Arial"/>
                <a:ea typeface="Arial"/>
                <a:cs typeface="Arial"/>
                <a:sym typeface="Arial"/>
              </a:rPr>
              <a:t>,</a:t>
            </a:r>
            <a:r>
              <a:rPr b="1" lang="en-US" sz="4000"/>
              <a:t> (Motion Chart)</a:t>
            </a:r>
            <a:endParaRPr b="1" sz="4000"/>
          </a:p>
        </p:txBody>
      </p:sp>
      <p:sp>
        <p:nvSpPr>
          <p:cNvPr id="363" name="Google Shape;363;p58"/>
          <p:cNvSpPr txBox="1"/>
          <p:nvPr>
            <p:ph idx="1" type="subTitle"/>
          </p:nvPr>
        </p:nvSpPr>
        <p:spPr>
          <a:xfrm>
            <a:off x="251075" y="1886050"/>
            <a:ext cx="11666400" cy="4785000"/>
          </a:xfrm>
          <a:prstGeom prst="rect">
            <a:avLst/>
          </a:prstGeom>
        </p:spPr>
        <p:txBody>
          <a:bodyPr anchorCtr="0" anchor="t" bIns="91425" lIns="0" spcFirstLastPara="1" rIns="91425" wrap="square" tIns="91425">
            <a:normAutofit fontScale="25000" lnSpcReduction="20000"/>
          </a:bodyPr>
          <a:lstStyle/>
          <a:p>
            <a:pPr indent="0" lvl="0" marL="0" rtl="0" algn="l">
              <a:lnSpc>
                <a:spcPct val="115000"/>
              </a:lnSpc>
              <a:spcBef>
                <a:spcPts val="1200"/>
              </a:spcBef>
              <a:spcAft>
                <a:spcPts val="0"/>
              </a:spcAft>
              <a:buNone/>
            </a:pPr>
            <a:r>
              <a:rPr b="1" lang="en-US" sz="4773">
                <a:latin typeface="Arial"/>
                <a:ea typeface="Arial"/>
                <a:cs typeface="Arial"/>
                <a:sym typeface="Arial"/>
              </a:rPr>
              <a:t>Chart Overview:</a:t>
            </a:r>
            <a:endParaRPr b="1" sz="4773">
              <a:latin typeface="Arial"/>
              <a:ea typeface="Arial"/>
              <a:cs typeface="Arial"/>
              <a:sym typeface="Arial"/>
            </a:endParaRPr>
          </a:p>
          <a:p>
            <a:pPr indent="-304372" lvl="0" marL="457200" rtl="0" algn="l">
              <a:lnSpc>
                <a:spcPct val="115000"/>
              </a:lnSpc>
              <a:spcBef>
                <a:spcPts val="200"/>
              </a:spcBef>
              <a:spcAft>
                <a:spcPts val="0"/>
              </a:spcAft>
              <a:buSzPct val="100000"/>
              <a:buChar char="●"/>
            </a:pPr>
            <a:r>
              <a:rPr lang="en-US" sz="4773">
                <a:latin typeface="Arial"/>
                <a:ea typeface="Arial"/>
                <a:cs typeface="Arial"/>
                <a:sym typeface="Arial"/>
              </a:rPr>
              <a:t>This line chart tracks the trend of donation amounts contributed by alumni over the years of graduation.</a:t>
            </a:r>
            <a:endParaRPr sz="4773">
              <a:latin typeface="Arial"/>
              <a:ea typeface="Arial"/>
              <a:cs typeface="Arial"/>
              <a:sym typeface="Arial"/>
            </a:endParaRPr>
          </a:p>
          <a:p>
            <a:pPr indent="-304372" lvl="0" marL="457200" rtl="0" algn="l">
              <a:lnSpc>
                <a:spcPct val="115000"/>
              </a:lnSpc>
              <a:spcBef>
                <a:spcPts val="0"/>
              </a:spcBef>
              <a:spcAft>
                <a:spcPts val="0"/>
              </a:spcAft>
              <a:buSzPct val="100000"/>
              <a:buChar char="●"/>
            </a:pPr>
            <a:r>
              <a:rPr lang="en-US" sz="4773">
                <a:latin typeface="Arial"/>
                <a:ea typeface="Arial"/>
                <a:cs typeface="Arial"/>
                <a:sym typeface="Arial"/>
              </a:rPr>
              <a:t>By using </a:t>
            </a:r>
            <a:r>
              <a:rPr b="1" lang="en-US" sz="4773">
                <a:latin typeface="Arial"/>
                <a:ea typeface="Arial"/>
                <a:cs typeface="Arial"/>
                <a:sym typeface="Arial"/>
              </a:rPr>
              <a:t>trail marks</a:t>
            </a:r>
            <a:r>
              <a:rPr lang="en-US" sz="4773">
                <a:latin typeface="Arial"/>
                <a:ea typeface="Arial"/>
                <a:cs typeface="Arial"/>
                <a:sym typeface="Arial"/>
              </a:rPr>
              <a:t>, the visualization emphasizes the historical progression of donation amounts, allowing patterns and anomalies to stand out.</a:t>
            </a:r>
            <a:endParaRPr sz="4773">
              <a:latin typeface="Arial"/>
              <a:ea typeface="Arial"/>
              <a:cs typeface="Arial"/>
              <a:sym typeface="Arial"/>
            </a:endParaRPr>
          </a:p>
          <a:p>
            <a:pPr indent="0" lvl="0" marL="0" rtl="0" algn="l">
              <a:lnSpc>
                <a:spcPct val="115000"/>
              </a:lnSpc>
              <a:spcBef>
                <a:spcPts val="1200"/>
              </a:spcBef>
              <a:spcAft>
                <a:spcPts val="0"/>
              </a:spcAft>
              <a:buNone/>
            </a:pPr>
            <a:r>
              <a:rPr b="1" lang="en-US" sz="4773">
                <a:latin typeface="Arial"/>
                <a:ea typeface="Arial"/>
                <a:cs typeface="Arial"/>
                <a:sym typeface="Arial"/>
              </a:rPr>
              <a:t>Filters Applied:</a:t>
            </a:r>
            <a:endParaRPr b="1" sz="4773">
              <a:latin typeface="Arial"/>
              <a:ea typeface="Arial"/>
              <a:cs typeface="Arial"/>
              <a:sym typeface="Arial"/>
            </a:endParaRPr>
          </a:p>
          <a:p>
            <a:pPr indent="-304372" lvl="0" marL="457200" rtl="0" algn="l">
              <a:lnSpc>
                <a:spcPct val="115000"/>
              </a:lnSpc>
              <a:spcBef>
                <a:spcPts val="1200"/>
              </a:spcBef>
              <a:spcAft>
                <a:spcPts val="0"/>
              </a:spcAft>
              <a:buSzPct val="100000"/>
              <a:buChar char="●"/>
            </a:pPr>
            <a:r>
              <a:rPr b="1" lang="en-US" sz="4773">
                <a:latin typeface="Arial"/>
                <a:ea typeface="Arial"/>
                <a:cs typeface="Arial"/>
                <a:sym typeface="Arial"/>
              </a:rPr>
              <a:t>Year of Graduation</a:t>
            </a:r>
            <a:r>
              <a:rPr b="1" lang="en-US" sz="4773">
                <a:latin typeface="Arial"/>
                <a:ea typeface="Arial"/>
                <a:cs typeface="Arial"/>
                <a:sym typeface="Arial"/>
              </a:rPr>
              <a:t>: </a:t>
            </a:r>
            <a:r>
              <a:rPr lang="en-US" sz="4773">
                <a:latin typeface="Arial"/>
                <a:ea typeface="Arial"/>
                <a:cs typeface="Arial"/>
                <a:sym typeface="Arial"/>
              </a:rPr>
              <a:t>The "Year of Graduation" was used as a dynamic filter to show trends over specific intervals.</a:t>
            </a:r>
            <a:endParaRPr sz="4773">
              <a:latin typeface="Arial"/>
              <a:ea typeface="Arial"/>
              <a:cs typeface="Arial"/>
              <a:sym typeface="Arial"/>
            </a:endParaRPr>
          </a:p>
          <a:p>
            <a:pPr indent="0" lvl="0" marL="0" rtl="0" algn="l">
              <a:lnSpc>
                <a:spcPct val="115000"/>
              </a:lnSpc>
              <a:spcBef>
                <a:spcPts val="1200"/>
              </a:spcBef>
              <a:spcAft>
                <a:spcPts val="0"/>
              </a:spcAft>
              <a:buNone/>
            </a:pPr>
            <a:r>
              <a:rPr b="1" lang="en-US" sz="4773">
                <a:latin typeface="Arial"/>
                <a:ea typeface="Arial"/>
                <a:cs typeface="Arial"/>
                <a:sym typeface="Arial"/>
              </a:rPr>
              <a:t>Key Insights:</a:t>
            </a:r>
            <a:endParaRPr b="1" sz="4773">
              <a:latin typeface="Arial"/>
              <a:ea typeface="Arial"/>
              <a:cs typeface="Arial"/>
              <a:sym typeface="Arial"/>
            </a:endParaRPr>
          </a:p>
          <a:p>
            <a:pPr indent="-247222" lvl="0" marL="457200" rtl="0" algn="l">
              <a:lnSpc>
                <a:spcPct val="115000"/>
              </a:lnSpc>
              <a:spcBef>
                <a:spcPts val="1200"/>
              </a:spcBef>
              <a:spcAft>
                <a:spcPts val="0"/>
              </a:spcAft>
              <a:buSzPct val="100000"/>
              <a:buFont typeface="Arial"/>
              <a:buAutoNum type="arabicPeriod"/>
            </a:pPr>
            <a:r>
              <a:rPr b="1" lang="en-US" sz="4773">
                <a:latin typeface="Arial"/>
                <a:ea typeface="Arial"/>
                <a:cs typeface="Arial"/>
                <a:sym typeface="Arial"/>
              </a:rPr>
              <a:t>Steady Growth Period (1960–1980)</a:t>
            </a:r>
            <a:r>
              <a:rPr lang="en-US" sz="4773">
                <a:latin typeface="Arial"/>
                <a:ea typeface="Arial"/>
                <a:cs typeface="Arial"/>
                <a:sym typeface="Arial"/>
              </a:rPr>
              <a:t>:</a:t>
            </a:r>
            <a:endParaRPr sz="4773">
              <a:latin typeface="Arial"/>
              <a:ea typeface="Arial"/>
              <a:cs typeface="Arial"/>
              <a:sym typeface="Arial"/>
            </a:endParaRPr>
          </a:p>
          <a:p>
            <a:pPr indent="-304372" lvl="0" marL="457200" rtl="0" algn="l">
              <a:lnSpc>
                <a:spcPct val="115000"/>
              </a:lnSpc>
              <a:spcBef>
                <a:spcPts val="0"/>
              </a:spcBef>
              <a:spcAft>
                <a:spcPts val="0"/>
              </a:spcAft>
              <a:buSzPct val="100000"/>
              <a:buChar char="●"/>
            </a:pPr>
            <a:r>
              <a:rPr lang="en-US" sz="4773">
                <a:latin typeface="Arial"/>
                <a:ea typeface="Arial"/>
                <a:cs typeface="Arial"/>
                <a:sym typeface="Arial"/>
              </a:rPr>
              <a:t>Donations increased gradually, reflecting either growing alumni engagement or a steady expansion of the alumni base over time.</a:t>
            </a:r>
            <a:r>
              <a:rPr lang="en-US" sz="4773">
                <a:latin typeface="Arial"/>
                <a:ea typeface="Arial"/>
                <a:cs typeface="Arial"/>
                <a:sym typeface="Arial"/>
              </a:rPr>
              <a:t>.</a:t>
            </a:r>
            <a:endParaRPr sz="4773">
              <a:latin typeface="Arial"/>
              <a:ea typeface="Arial"/>
              <a:cs typeface="Arial"/>
              <a:sym typeface="Arial"/>
            </a:endParaRPr>
          </a:p>
          <a:p>
            <a:pPr indent="0" lvl="0" marL="171450" rtl="0" algn="l">
              <a:lnSpc>
                <a:spcPct val="115000"/>
              </a:lnSpc>
              <a:spcBef>
                <a:spcPts val="1200"/>
              </a:spcBef>
              <a:spcAft>
                <a:spcPts val="0"/>
              </a:spcAft>
              <a:buNone/>
            </a:pPr>
            <a:r>
              <a:rPr b="1" lang="en-US" sz="4773">
                <a:latin typeface="Arial"/>
                <a:ea typeface="Arial"/>
                <a:cs typeface="Arial"/>
                <a:sym typeface="Arial"/>
              </a:rPr>
              <a:t>2.	Significant Peaks (1980–1995)</a:t>
            </a:r>
            <a:r>
              <a:rPr lang="en-US" sz="4773">
                <a:latin typeface="Arial"/>
                <a:ea typeface="Arial"/>
                <a:cs typeface="Arial"/>
                <a:sym typeface="Arial"/>
              </a:rPr>
              <a:t>:</a:t>
            </a:r>
            <a:endParaRPr sz="4773">
              <a:latin typeface="Arial"/>
              <a:ea typeface="Arial"/>
              <a:cs typeface="Arial"/>
              <a:sym typeface="Arial"/>
            </a:endParaRPr>
          </a:p>
          <a:p>
            <a:pPr indent="-304372" lvl="0" marL="457200" rtl="0" algn="l">
              <a:lnSpc>
                <a:spcPct val="115000"/>
              </a:lnSpc>
              <a:spcBef>
                <a:spcPts val="1200"/>
              </a:spcBef>
              <a:spcAft>
                <a:spcPts val="0"/>
              </a:spcAft>
              <a:buSzPct val="100000"/>
              <a:buChar char="●"/>
            </a:pPr>
            <a:r>
              <a:rPr lang="en-US" sz="4773">
                <a:latin typeface="Arial"/>
                <a:ea typeface="Arial"/>
                <a:cs typeface="Arial"/>
                <a:sym typeface="Arial"/>
              </a:rPr>
              <a:t>Donations peaked in 1985 and 1990, with amounts reaching </a:t>
            </a:r>
            <a:r>
              <a:rPr b="1" lang="en-US" sz="4773">
                <a:latin typeface="Arial"/>
                <a:ea typeface="Arial"/>
                <a:cs typeface="Arial"/>
                <a:sym typeface="Arial"/>
              </a:rPr>
              <a:t>$1.75M</a:t>
            </a:r>
            <a:r>
              <a:rPr lang="en-US" sz="4773">
                <a:latin typeface="Arial"/>
                <a:ea typeface="Arial"/>
                <a:cs typeface="Arial"/>
                <a:sym typeface="Arial"/>
              </a:rPr>
              <a:t> and </a:t>
            </a:r>
            <a:r>
              <a:rPr b="1" lang="en-US" sz="4773">
                <a:latin typeface="Arial"/>
                <a:ea typeface="Arial"/>
                <a:cs typeface="Arial"/>
                <a:sym typeface="Arial"/>
              </a:rPr>
              <a:t>$1.66M</a:t>
            </a:r>
            <a:r>
              <a:rPr lang="en-US" sz="4773">
                <a:latin typeface="Arial"/>
                <a:ea typeface="Arial"/>
                <a:cs typeface="Arial"/>
                <a:sym typeface="Arial"/>
              </a:rPr>
              <a:t>, respectively.</a:t>
            </a:r>
            <a:endParaRPr sz="4773">
              <a:latin typeface="Arial"/>
              <a:ea typeface="Arial"/>
              <a:cs typeface="Arial"/>
              <a:sym typeface="Arial"/>
            </a:endParaRPr>
          </a:p>
          <a:p>
            <a:pPr indent="-304372" lvl="0" marL="457200" rtl="0" algn="l">
              <a:lnSpc>
                <a:spcPct val="115000"/>
              </a:lnSpc>
              <a:spcBef>
                <a:spcPts val="0"/>
              </a:spcBef>
              <a:spcAft>
                <a:spcPts val="0"/>
              </a:spcAft>
              <a:buSzPct val="100000"/>
              <a:buChar char="●"/>
            </a:pPr>
            <a:r>
              <a:rPr lang="en-US" sz="4773">
                <a:latin typeface="Arial"/>
                <a:ea typeface="Arial"/>
                <a:cs typeface="Arial"/>
                <a:sym typeface="Arial"/>
              </a:rPr>
              <a:t>These peaks likely correspond to successful fundraising campaigns or increased alumni participation during this era.</a:t>
            </a:r>
            <a:endParaRPr sz="4773">
              <a:latin typeface="Arial"/>
              <a:ea typeface="Arial"/>
              <a:cs typeface="Arial"/>
              <a:sym typeface="Arial"/>
            </a:endParaRPr>
          </a:p>
          <a:p>
            <a:pPr indent="0" lvl="0" marL="0" rtl="0" algn="l">
              <a:lnSpc>
                <a:spcPct val="115000"/>
              </a:lnSpc>
              <a:spcBef>
                <a:spcPts val="1200"/>
              </a:spcBef>
              <a:spcAft>
                <a:spcPts val="0"/>
              </a:spcAft>
              <a:buNone/>
            </a:pPr>
            <a:r>
              <a:rPr b="1" lang="en-US" sz="4773">
                <a:latin typeface="Arial"/>
                <a:ea typeface="Arial"/>
                <a:cs typeface="Arial"/>
                <a:sym typeface="Arial"/>
              </a:rPr>
              <a:t>   3.	Post-1995 Decline</a:t>
            </a:r>
            <a:r>
              <a:rPr lang="en-US" sz="4773">
                <a:latin typeface="Arial"/>
                <a:ea typeface="Arial"/>
                <a:cs typeface="Arial"/>
                <a:sym typeface="Arial"/>
              </a:rPr>
              <a:t>:</a:t>
            </a:r>
            <a:endParaRPr sz="4773">
              <a:latin typeface="Arial"/>
              <a:ea typeface="Arial"/>
              <a:cs typeface="Arial"/>
              <a:sym typeface="Arial"/>
            </a:endParaRPr>
          </a:p>
          <a:p>
            <a:pPr indent="-304372" lvl="0" marL="457200" rtl="0" algn="l">
              <a:lnSpc>
                <a:spcPct val="115000"/>
              </a:lnSpc>
              <a:spcBef>
                <a:spcPts val="1200"/>
              </a:spcBef>
              <a:spcAft>
                <a:spcPts val="0"/>
              </a:spcAft>
              <a:buSzPct val="100000"/>
              <a:buChar char="●"/>
            </a:pPr>
            <a:r>
              <a:rPr lang="en-US" sz="4773">
                <a:latin typeface="Arial"/>
                <a:ea typeface="Arial"/>
                <a:cs typeface="Arial"/>
                <a:sym typeface="Arial"/>
              </a:rPr>
              <a:t>A noticeable decline in donations occurred after 1995, with contributions dropping below $1M in the early 2000s.</a:t>
            </a:r>
            <a:endParaRPr sz="4773">
              <a:latin typeface="Arial"/>
              <a:ea typeface="Arial"/>
              <a:cs typeface="Arial"/>
              <a:sym typeface="Arial"/>
            </a:endParaRPr>
          </a:p>
          <a:p>
            <a:pPr indent="-304372" lvl="0" marL="457200" rtl="0" algn="l">
              <a:lnSpc>
                <a:spcPct val="115000"/>
              </a:lnSpc>
              <a:spcBef>
                <a:spcPts val="0"/>
              </a:spcBef>
              <a:spcAft>
                <a:spcPts val="0"/>
              </a:spcAft>
              <a:buSzPct val="100000"/>
              <a:buChar char="●"/>
            </a:pPr>
            <a:r>
              <a:rPr lang="en-US" sz="4773">
                <a:latin typeface="Arial"/>
                <a:ea typeface="Arial"/>
                <a:cs typeface="Arial"/>
                <a:sym typeface="Arial"/>
              </a:rPr>
              <a:t>This may indicate changing alumni priorities, donor fatigue, or reduced fundraising efforts targeting more recent graduates.</a:t>
            </a:r>
            <a:endParaRPr sz="4773">
              <a:latin typeface="Arial"/>
              <a:ea typeface="Arial"/>
              <a:cs typeface="Arial"/>
              <a:sym typeface="Arial"/>
            </a:endParaRPr>
          </a:p>
          <a:p>
            <a:pPr indent="0" lvl="0" marL="0" rtl="0" algn="l">
              <a:lnSpc>
                <a:spcPct val="115000"/>
              </a:lnSpc>
              <a:spcBef>
                <a:spcPts val="1200"/>
              </a:spcBef>
              <a:spcAft>
                <a:spcPts val="0"/>
              </a:spcAft>
              <a:buNone/>
            </a:pPr>
            <a:r>
              <a:rPr b="1" lang="en-US" sz="4773">
                <a:latin typeface="Arial"/>
                <a:ea typeface="Arial"/>
                <a:cs typeface="Arial"/>
                <a:sym typeface="Arial"/>
              </a:rPr>
              <a:t>      4.	Underutilized Early Period (Pre-1970)</a:t>
            </a:r>
            <a:r>
              <a:rPr lang="en-US" sz="4773">
                <a:latin typeface="Arial"/>
                <a:ea typeface="Arial"/>
                <a:cs typeface="Arial"/>
                <a:sym typeface="Arial"/>
              </a:rPr>
              <a:t>:</a:t>
            </a:r>
            <a:endParaRPr sz="4773">
              <a:latin typeface="Arial"/>
              <a:ea typeface="Arial"/>
              <a:cs typeface="Arial"/>
              <a:sym typeface="Arial"/>
            </a:endParaRPr>
          </a:p>
          <a:p>
            <a:pPr indent="-304372" lvl="0" marL="457200" rtl="0" algn="l">
              <a:lnSpc>
                <a:spcPct val="115000"/>
              </a:lnSpc>
              <a:spcBef>
                <a:spcPts val="1200"/>
              </a:spcBef>
              <a:spcAft>
                <a:spcPts val="0"/>
              </a:spcAft>
              <a:buSzPct val="100000"/>
              <a:buChar char="●"/>
            </a:pPr>
            <a:r>
              <a:rPr lang="en-US" sz="4773">
                <a:latin typeface="Arial"/>
                <a:ea typeface="Arial"/>
                <a:cs typeface="Arial"/>
                <a:sym typeface="Arial"/>
              </a:rPr>
              <a:t>Alumni graduating before 1970 contributed significantly less, suggesting untapped potential in these earlier cohorts for targeted outreach.</a:t>
            </a:r>
            <a:endParaRPr sz="4773">
              <a:latin typeface="Arial"/>
              <a:ea typeface="Arial"/>
              <a:cs typeface="Arial"/>
              <a:sym typeface="Arial"/>
            </a:endParaRPr>
          </a:p>
          <a:p>
            <a:pPr indent="0" lvl="0" marL="0" rtl="0" algn="ctr">
              <a:spcBef>
                <a:spcPts val="1200"/>
              </a:spcBef>
              <a:spcAft>
                <a:spcPts val="0"/>
              </a:spcAft>
              <a:buNone/>
            </a:pPr>
            <a:r>
              <a:t/>
            </a:r>
            <a:endParaRPr/>
          </a:p>
        </p:txBody>
      </p:sp>
      <p:pic>
        <p:nvPicPr>
          <p:cNvPr id="364" name="Google Shape;364;p58"/>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t>The trend of donations over years</a:t>
            </a:r>
            <a:r>
              <a:rPr b="1" lang="en-US" sz="4000">
                <a:latin typeface="Arial"/>
                <a:ea typeface="Arial"/>
                <a:cs typeface="Arial"/>
                <a:sym typeface="Arial"/>
              </a:rPr>
              <a:t>,</a:t>
            </a:r>
            <a:r>
              <a:rPr b="1" lang="en-US" sz="4000"/>
              <a:t> (Motion Chart)</a:t>
            </a:r>
            <a:endParaRPr b="1" sz="4000"/>
          </a:p>
        </p:txBody>
      </p:sp>
      <p:sp>
        <p:nvSpPr>
          <p:cNvPr id="370" name="Google Shape;370;p59"/>
          <p:cNvSpPr txBox="1"/>
          <p:nvPr>
            <p:ph idx="1" type="subTitle"/>
          </p:nvPr>
        </p:nvSpPr>
        <p:spPr>
          <a:xfrm>
            <a:off x="251075" y="1886050"/>
            <a:ext cx="11666400" cy="47850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Discussion Points: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AutoNum type="arabicPeriod"/>
            </a:pPr>
            <a:r>
              <a:rPr b="1" lang="en-US" sz="1300">
                <a:latin typeface="Arial"/>
                <a:ea typeface="Arial"/>
                <a:cs typeface="Arial"/>
                <a:sym typeface="Arial"/>
              </a:rPr>
              <a:t>Strong Contribution Periods</a:t>
            </a:r>
            <a:r>
              <a:rPr lang="en-US" sz="1300">
                <a:latin typeface="Arial"/>
                <a:ea typeface="Arial"/>
                <a:cs typeface="Arial"/>
                <a:sym typeface="Arial"/>
              </a:rPr>
              <a:t>: The 1980s and early 1990s are marked by high alumni giving, possibly influenced by effective alumni engagement campaigns or favorable economic conditions.</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Declining Engagement</a:t>
            </a:r>
            <a:r>
              <a:rPr lang="en-US" sz="1300">
                <a:latin typeface="Arial"/>
                <a:ea typeface="Arial"/>
                <a:cs typeface="Arial"/>
                <a:sym typeface="Arial"/>
              </a:rPr>
              <a:t>: The drop in donations post-1995 raises concerns about reduced alumni engagement or shifting donor preferences, requiring further exploration.</a:t>
            </a:r>
            <a:endParaRPr sz="1300">
              <a:latin typeface="Arial"/>
              <a:ea typeface="Arial"/>
              <a:cs typeface="Arial"/>
              <a:sym typeface="Arial"/>
            </a:endParaRPr>
          </a:p>
          <a:p>
            <a:pPr indent="-311150" lvl="0" marL="457200" rtl="0" algn="l">
              <a:lnSpc>
                <a:spcPct val="115000"/>
              </a:lnSpc>
              <a:spcBef>
                <a:spcPts val="0"/>
              </a:spcBef>
              <a:spcAft>
                <a:spcPts val="0"/>
              </a:spcAft>
              <a:buSzPts val="1300"/>
              <a:buAutoNum type="arabicPeriod"/>
            </a:pPr>
            <a:r>
              <a:rPr b="1" lang="en-US" sz="1300">
                <a:latin typeface="Arial"/>
                <a:ea typeface="Arial"/>
                <a:cs typeface="Arial"/>
                <a:sym typeface="Arial"/>
              </a:rPr>
              <a:t>Untapped Potential in Early Years</a:t>
            </a:r>
            <a:r>
              <a:rPr lang="en-US" sz="1300">
                <a:latin typeface="Arial"/>
                <a:ea typeface="Arial"/>
                <a:cs typeface="Arial"/>
                <a:sym typeface="Arial"/>
              </a:rPr>
              <a:t>: Alumni from pre-1970 graduating classes contributed minimally, which could be an opportunity for targeted campaigns or legacy programs.</a:t>
            </a:r>
            <a:endParaRPr sz="1300">
              <a:latin typeface="Arial"/>
              <a:ea typeface="Arial"/>
              <a:cs typeface="Arial"/>
              <a:sym typeface="Arial"/>
            </a:endParaRPr>
          </a:p>
          <a:p>
            <a:pPr indent="0" lvl="0" marL="0" rtl="0" algn="ctr">
              <a:spcBef>
                <a:spcPts val="1200"/>
              </a:spcBef>
              <a:spcAft>
                <a:spcPts val="0"/>
              </a:spcAft>
              <a:buNone/>
            </a:pPr>
            <a:r>
              <a:t/>
            </a:r>
            <a:endParaRPr/>
          </a:p>
        </p:txBody>
      </p:sp>
      <p:pic>
        <p:nvPicPr>
          <p:cNvPr id="371" name="Google Shape;371;p59"/>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t>The trend of donations over years</a:t>
            </a:r>
            <a:r>
              <a:rPr b="1" lang="en-US" sz="4000">
                <a:latin typeface="Arial"/>
                <a:ea typeface="Arial"/>
                <a:cs typeface="Arial"/>
                <a:sym typeface="Arial"/>
              </a:rPr>
              <a:t>,</a:t>
            </a:r>
            <a:r>
              <a:rPr b="1" lang="en-US" sz="4000"/>
              <a:t> (Motion Chart)</a:t>
            </a:r>
            <a:endParaRPr b="1" sz="4000"/>
          </a:p>
        </p:txBody>
      </p:sp>
      <p:sp>
        <p:nvSpPr>
          <p:cNvPr id="377" name="Google Shape;377;p60"/>
          <p:cNvSpPr txBox="1"/>
          <p:nvPr>
            <p:ph idx="1" type="subTitle"/>
          </p:nvPr>
        </p:nvSpPr>
        <p:spPr>
          <a:xfrm>
            <a:off x="251075" y="1886050"/>
            <a:ext cx="11666400" cy="4785000"/>
          </a:xfrm>
          <a:prstGeom prst="rect">
            <a:avLst/>
          </a:prstGeom>
        </p:spPr>
        <p:txBody>
          <a:bodyPr anchorCtr="0" anchor="t" bIns="45700" lIns="91425" spcFirstLastPara="1" rIns="91425" wrap="square" tIns="45700">
            <a:normAutofit fontScale="62500" lnSpcReduction="10000"/>
          </a:bodyPr>
          <a:lstStyle/>
          <a:p>
            <a:pPr indent="0" lvl="0" marL="0" rtl="0" algn="l">
              <a:lnSpc>
                <a:spcPct val="115000"/>
              </a:lnSpc>
              <a:spcBef>
                <a:spcPts val="0"/>
              </a:spcBef>
              <a:spcAft>
                <a:spcPts val="0"/>
              </a:spcAft>
              <a:buNone/>
            </a:pPr>
            <a:r>
              <a:rPr b="1" lang="en-US" sz="6400">
                <a:latin typeface="Arial"/>
                <a:ea typeface="Arial"/>
                <a:cs typeface="Arial"/>
                <a:sym typeface="Arial"/>
              </a:rPr>
              <a:t>Recommendations for the Advisory Board:</a:t>
            </a:r>
            <a:endParaRPr b="1" sz="6400">
              <a:latin typeface="Arial"/>
              <a:ea typeface="Arial"/>
              <a:cs typeface="Arial"/>
              <a:sym typeface="Arial"/>
            </a:endParaRPr>
          </a:p>
          <a:p>
            <a:pPr indent="0" lvl="0" marL="0" rtl="0" algn="l">
              <a:lnSpc>
                <a:spcPct val="115000"/>
              </a:lnSpc>
              <a:spcBef>
                <a:spcPts val="1200"/>
              </a:spcBef>
              <a:spcAft>
                <a:spcPts val="0"/>
              </a:spcAft>
              <a:buNone/>
            </a:pPr>
            <a:r>
              <a:rPr b="1" lang="en-US" sz="2980">
                <a:latin typeface="Arial"/>
                <a:ea typeface="Arial"/>
                <a:cs typeface="Arial"/>
                <a:sym typeface="Arial"/>
              </a:rPr>
              <a:t>1.	Re-engage Post-1995 Alumni</a:t>
            </a:r>
            <a:r>
              <a:rPr lang="en-US" sz="2980">
                <a:latin typeface="Arial"/>
                <a:ea typeface="Arial"/>
                <a:cs typeface="Arial"/>
                <a:sym typeface="Arial"/>
              </a:rPr>
              <a:t>:</a:t>
            </a:r>
            <a:endParaRPr sz="2980">
              <a:latin typeface="Arial"/>
              <a:ea typeface="Arial"/>
              <a:cs typeface="Arial"/>
              <a:sym typeface="Arial"/>
            </a:endParaRPr>
          </a:p>
          <a:p>
            <a:pPr indent="-346868" lvl="0" marL="457200" rtl="0" algn="l">
              <a:lnSpc>
                <a:spcPct val="115000"/>
              </a:lnSpc>
              <a:spcBef>
                <a:spcPts val="1200"/>
              </a:spcBef>
              <a:spcAft>
                <a:spcPts val="0"/>
              </a:spcAft>
              <a:buSzPct val="100000"/>
              <a:buChar char="●"/>
            </a:pPr>
            <a:r>
              <a:rPr b="1" lang="en-US" sz="2980">
                <a:latin typeface="Arial"/>
                <a:ea typeface="Arial"/>
                <a:cs typeface="Arial"/>
                <a:sym typeface="Arial"/>
              </a:rPr>
              <a:t>Action</a:t>
            </a:r>
            <a:r>
              <a:rPr lang="en-US" sz="2980">
                <a:latin typeface="Arial"/>
                <a:ea typeface="Arial"/>
                <a:cs typeface="Arial"/>
                <a:sym typeface="Arial"/>
              </a:rPr>
              <a:t>: Develop campaigns specifically targeting graduates from 1995 to 2005, emphasizing impactful initiatives that align with their experiences and milestones.</a:t>
            </a:r>
            <a:endParaRPr b="1" sz="2980">
              <a:latin typeface="Arial"/>
              <a:ea typeface="Arial"/>
              <a:cs typeface="Arial"/>
              <a:sym typeface="Arial"/>
            </a:endParaRPr>
          </a:p>
          <a:p>
            <a:pPr indent="0" lvl="0" marL="0" rtl="0" algn="l">
              <a:lnSpc>
                <a:spcPct val="115000"/>
              </a:lnSpc>
              <a:spcBef>
                <a:spcPts val="1200"/>
              </a:spcBef>
              <a:spcAft>
                <a:spcPts val="0"/>
              </a:spcAft>
              <a:buNone/>
            </a:pPr>
            <a:r>
              <a:rPr b="1" lang="en-US" sz="2980">
                <a:latin typeface="Arial"/>
                <a:ea typeface="Arial"/>
                <a:cs typeface="Arial"/>
                <a:sym typeface="Arial"/>
              </a:rPr>
              <a:t>2. 	Celebrate High-Impact Cohorts</a:t>
            </a:r>
            <a:r>
              <a:rPr lang="en-US" sz="2980">
                <a:latin typeface="Arial"/>
                <a:ea typeface="Arial"/>
                <a:cs typeface="Arial"/>
                <a:sym typeface="Arial"/>
              </a:rPr>
              <a:t>:</a:t>
            </a:r>
            <a:endParaRPr sz="2980">
              <a:latin typeface="Arial"/>
              <a:ea typeface="Arial"/>
              <a:cs typeface="Arial"/>
              <a:sym typeface="Arial"/>
            </a:endParaRPr>
          </a:p>
          <a:p>
            <a:pPr indent="-346868" lvl="0" marL="457200" rtl="0" algn="l">
              <a:lnSpc>
                <a:spcPct val="115000"/>
              </a:lnSpc>
              <a:spcBef>
                <a:spcPts val="1200"/>
              </a:spcBef>
              <a:spcAft>
                <a:spcPts val="0"/>
              </a:spcAft>
              <a:buSzPct val="100000"/>
              <a:buChar char="●"/>
            </a:pPr>
            <a:r>
              <a:rPr b="1" lang="en-US" sz="2980">
                <a:latin typeface="Arial"/>
                <a:ea typeface="Arial"/>
                <a:cs typeface="Arial"/>
                <a:sym typeface="Arial"/>
              </a:rPr>
              <a:t>Action</a:t>
            </a:r>
            <a:r>
              <a:rPr lang="en-US" sz="2980">
                <a:latin typeface="Arial"/>
                <a:ea typeface="Arial"/>
                <a:cs typeface="Arial"/>
                <a:sym typeface="Arial"/>
              </a:rPr>
              <a:t>: Highlight the contributions of alumni from the 1980s and early 1990s to motivate other cohorts and showcase successful fundraising efforts.</a:t>
            </a:r>
            <a:endParaRPr sz="2980">
              <a:latin typeface="Arial"/>
              <a:ea typeface="Arial"/>
              <a:cs typeface="Arial"/>
              <a:sym typeface="Arial"/>
            </a:endParaRPr>
          </a:p>
          <a:p>
            <a:pPr indent="0" lvl="0" marL="0" rtl="0" algn="l">
              <a:lnSpc>
                <a:spcPct val="115000"/>
              </a:lnSpc>
              <a:spcBef>
                <a:spcPts val="1200"/>
              </a:spcBef>
              <a:spcAft>
                <a:spcPts val="0"/>
              </a:spcAft>
              <a:buNone/>
            </a:pPr>
            <a:r>
              <a:rPr b="1" lang="en-US" sz="2980">
                <a:latin typeface="Arial"/>
                <a:ea typeface="Arial"/>
                <a:cs typeface="Arial"/>
                <a:sym typeface="Arial"/>
              </a:rPr>
              <a:t>3. 	Reconnect with Early Graduates</a:t>
            </a:r>
            <a:r>
              <a:rPr lang="en-US" sz="2980">
                <a:latin typeface="Arial"/>
                <a:ea typeface="Arial"/>
                <a:cs typeface="Arial"/>
                <a:sym typeface="Arial"/>
              </a:rPr>
              <a:t>: </a:t>
            </a:r>
            <a:endParaRPr sz="2980">
              <a:latin typeface="Arial"/>
              <a:ea typeface="Arial"/>
              <a:cs typeface="Arial"/>
              <a:sym typeface="Arial"/>
            </a:endParaRPr>
          </a:p>
          <a:p>
            <a:pPr indent="-346868" lvl="0" marL="457200" rtl="0" algn="l">
              <a:lnSpc>
                <a:spcPct val="115000"/>
              </a:lnSpc>
              <a:spcBef>
                <a:spcPts val="1200"/>
              </a:spcBef>
              <a:spcAft>
                <a:spcPts val="0"/>
              </a:spcAft>
              <a:buSzPct val="100000"/>
              <a:buChar char="●"/>
            </a:pPr>
            <a:r>
              <a:rPr b="1" lang="en-US" sz="2980">
                <a:latin typeface="Arial"/>
                <a:ea typeface="Arial"/>
                <a:cs typeface="Arial"/>
                <a:sym typeface="Arial"/>
              </a:rPr>
              <a:t>Action</a:t>
            </a:r>
            <a:r>
              <a:rPr lang="en-US" sz="2980">
                <a:latin typeface="Arial"/>
                <a:ea typeface="Arial"/>
                <a:cs typeface="Arial"/>
                <a:sym typeface="Arial"/>
              </a:rPr>
              <a:t>: Focus on alumni from the 1960–1970 era through legacy programs, personalized outreach, and storytelling campaigns to encourage their participation.</a:t>
            </a:r>
            <a:endParaRPr b="1" sz="2980">
              <a:latin typeface="Arial"/>
              <a:ea typeface="Arial"/>
              <a:cs typeface="Arial"/>
              <a:sym typeface="Arial"/>
            </a:endParaRPr>
          </a:p>
          <a:p>
            <a:pPr indent="0" lvl="0" marL="0" rtl="0" algn="ctr">
              <a:spcBef>
                <a:spcPts val="1200"/>
              </a:spcBef>
              <a:spcAft>
                <a:spcPts val="0"/>
              </a:spcAft>
              <a:buNone/>
            </a:pPr>
            <a:r>
              <a:t/>
            </a:r>
            <a:endParaRPr/>
          </a:p>
        </p:txBody>
      </p:sp>
      <p:pic>
        <p:nvPicPr>
          <p:cNvPr id="378" name="Google Shape;378;p60"/>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ctrTitle"/>
          </p:nvPr>
        </p:nvSpPr>
        <p:spPr>
          <a:xfrm>
            <a:off x="70050" y="596875"/>
            <a:ext cx="9975000" cy="1046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SzPts val="990"/>
              <a:buNone/>
            </a:pPr>
            <a:r>
              <a:rPr b="1" lang="en-US" sz="4000"/>
              <a:t>The trend of donations over years</a:t>
            </a:r>
            <a:r>
              <a:rPr b="1" lang="en-US" sz="4000">
                <a:latin typeface="Arial"/>
                <a:ea typeface="Arial"/>
                <a:cs typeface="Arial"/>
                <a:sym typeface="Arial"/>
              </a:rPr>
              <a:t>,</a:t>
            </a:r>
            <a:r>
              <a:rPr b="1" lang="en-US" sz="4000"/>
              <a:t> (Motion Chart)</a:t>
            </a:r>
            <a:endParaRPr b="1" sz="4000"/>
          </a:p>
        </p:txBody>
      </p:sp>
      <p:sp>
        <p:nvSpPr>
          <p:cNvPr id="384" name="Google Shape;384;p61"/>
          <p:cNvSpPr txBox="1"/>
          <p:nvPr>
            <p:ph idx="1" type="subTitle"/>
          </p:nvPr>
        </p:nvSpPr>
        <p:spPr>
          <a:xfrm>
            <a:off x="251075" y="1886050"/>
            <a:ext cx="11666400" cy="47850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600">
                <a:latin typeface="Arial"/>
                <a:ea typeface="Arial"/>
                <a:cs typeface="Arial"/>
                <a:sym typeface="Arial"/>
              </a:rPr>
              <a:t>Data-Driven Actions:</a:t>
            </a:r>
            <a:endParaRPr b="1" sz="1600">
              <a:latin typeface="Arial"/>
              <a:ea typeface="Arial"/>
              <a:cs typeface="Arial"/>
              <a:sym typeface="Arial"/>
            </a:endParaRPr>
          </a:p>
          <a:p>
            <a:pPr indent="0" lvl="0" marL="0" rtl="0" algn="l">
              <a:lnSpc>
                <a:spcPct val="115000"/>
              </a:lnSpc>
              <a:spcBef>
                <a:spcPts val="0"/>
              </a:spcBef>
              <a:spcAft>
                <a:spcPts val="0"/>
              </a:spcAft>
              <a:buNone/>
            </a:pPr>
            <a:r>
              <a:t/>
            </a:r>
            <a:endParaRPr b="1" sz="1600">
              <a:latin typeface="Arial"/>
              <a:ea typeface="Arial"/>
              <a:cs typeface="Arial"/>
              <a:sym typeface="Arial"/>
            </a:endParaRPr>
          </a:p>
          <a:p>
            <a:pPr indent="0" lvl="0" marL="0" rtl="0" algn="l">
              <a:lnSpc>
                <a:spcPct val="115000"/>
              </a:lnSpc>
              <a:spcBef>
                <a:spcPts val="0"/>
              </a:spcBef>
              <a:spcAft>
                <a:spcPts val="0"/>
              </a:spcAft>
              <a:buNone/>
            </a:pPr>
            <a:r>
              <a:rPr b="1" lang="en-US" sz="1300">
                <a:latin typeface="Arial"/>
                <a:ea typeface="Arial"/>
                <a:cs typeface="Arial"/>
                <a:sym typeface="Arial"/>
              </a:rPr>
              <a:t>Identify Barriers</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Conduct alumni surveys to understand the reasons behind declining contributions post-1995 and adjust strategies accordingly.</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Tailored Campaigns</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Align initiatives with the interests and preferences of high-contributing years, such as the 1980s.</a:t>
            </a:r>
            <a:endParaRPr sz="1300">
              <a:latin typeface="Arial"/>
              <a:ea typeface="Arial"/>
              <a:cs typeface="Arial"/>
              <a:sym typeface="Arial"/>
            </a:endParaRPr>
          </a:p>
          <a:p>
            <a:pPr indent="0" lvl="0" marL="0" rtl="0" algn="l">
              <a:lnSpc>
                <a:spcPct val="115000"/>
              </a:lnSpc>
              <a:spcBef>
                <a:spcPts val="1200"/>
              </a:spcBef>
              <a:spcAft>
                <a:spcPts val="0"/>
              </a:spcAft>
              <a:buNone/>
            </a:pPr>
            <a:r>
              <a:rPr b="1" lang="en-US" sz="1300">
                <a:latin typeface="Arial"/>
                <a:ea typeface="Arial"/>
                <a:cs typeface="Arial"/>
                <a:sym typeface="Arial"/>
              </a:rPr>
              <a:t>Rebuild Relationships</a:t>
            </a:r>
            <a:r>
              <a:rPr lang="en-US" sz="1300">
                <a:latin typeface="Arial"/>
                <a:ea typeface="Arial"/>
                <a:cs typeface="Arial"/>
                <a:sym typeface="Arial"/>
              </a:rPr>
              <a:t>:</a:t>
            </a:r>
            <a:endParaRPr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Organize events or virtual meet-ups specifically for earlier alumni cohorts to strengthen ties and foster giving.</a:t>
            </a:r>
            <a:endParaRPr b="1" sz="1300">
              <a:latin typeface="Arial"/>
              <a:ea typeface="Arial"/>
              <a:cs typeface="Arial"/>
              <a:sym typeface="Arial"/>
            </a:endParaRPr>
          </a:p>
          <a:p>
            <a:pPr indent="0" lvl="0" marL="0" rtl="0" algn="ctr">
              <a:spcBef>
                <a:spcPts val="1200"/>
              </a:spcBef>
              <a:spcAft>
                <a:spcPts val="0"/>
              </a:spcAft>
              <a:buNone/>
            </a:pPr>
            <a:r>
              <a:t/>
            </a:r>
            <a:endParaRPr/>
          </a:p>
        </p:txBody>
      </p:sp>
      <p:pic>
        <p:nvPicPr>
          <p:cNvPr id="385" name="Google Shape;385;p61"/>
          <p:cNvPicPr preferRelativeResize="0"/>
          <p:nvPr/>
        </p:nvPicPr>
        <p:blipFill>
          <a:blip r:embed="rId3">
            <a:alphaModFix/>
          </a:blip>
          <a:stretch>
            <a:fillRect/>
          </a:stretch>
        </p:blipFill>
        <p:spPr>
          <a:xfrm>
            <a:off x="10263900" y="46700"/>
            <a:ext cx="1826125" cy="18393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ctrTitle"/>
          </p:nvPr>
        </p:nvSpPr>
        <p:spPr>
          <a:xfrm>
            <a:off x="180525" y="126450"/>
            <a:ext cx="11448300" cy="9276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Donation by state (pie chart) Analysis</a:t>
            </a:r>
            <a:endParaRPr/>
          </a:p>
        </p:txBody>
      </p:sp>
      <p:sp>
        <p:nvSpPr>
          <p:cNvPr id="111" name="Google Shape;111;p17"/>
          <p:cNvSpPr txBox="1"/>
          <p:nvPr>
            <p:ph idx="1" type="subTitle"/>
          </p:nvPr>
        </p:nvSpPr>
        <p:spPr>
          <a:xfrm>
            <a:off x="661050" y="984350"/>
            <a:ext cx="10461300" cy="56175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b="1" lang="en-US" sz="5600">
                <a:latin typeface="Arial"/>
                <a:ea typeface="Arial"/>
                <a:cs typeface="Arial"/>
                <a:sym typeface="Arial"/>
              </a:rPr>
              <a:t>Chart Overview:</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lang="en-US" sz="5600">
                <a:latin typeface="Arial"/>
                <a:ea typeface="Arial"/>
                <a:cs typeface="Arial"/>
                <a:sym typeface="Arial"/>
              </a:rPr>
              <a:t>This pie chart illustrates the percentage distribution of donations across various states.</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lang="en-US" sz="5600">
                <a:latin typeface="Arial"/>
                <a:ea typeface="Arial"/>
                <a:cs typeface="Arial"/>
                <a:sym typeface="Arial"/>
              </a:rPr>
              <a:t>Each segment represents a specific state's contribution to the overall donation total.</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lang="en-US" sz="5600">
                <a:latin typeface="Arial"/>
                <a:ea typeface="Arial"/>
                <a:cs typeface="Arial"/>
                <a:sym typeface="Arial"/>
              </a:rPr>
              <a:t>The chart includes filters for more focused exploration.</a:t>
            </a:r>
            <a:endParaRPr sz="5600">
              <a:latin typeface="Arial"/>
              <a:ea typeface="Arial"/>
              <a:cs typeface="Arial"/>
              <a:sym typeface="Arial"/>
            </a:endParaRPr>
          </a:p>
          <a:p>
            <a:pPr indent="0" lvl="0" marL="0" rtl="0" algn="l">
              <a:lnSpc>
                <a:spcPct val="115000"/>
              </a:lnSpc>
              <a:spcBef>
                <a:spcPts val="1200"/>
              </a:spcBef>
              <a:spcAft>
                <a:spcPts val="0"/>
              </a:spcAft>
              <a:buClr>
                <a:schemeClr val="dk1"/>
              </a:buClr>
              <a:buSzPts val="275"/>
              <a:buFont typeface="Arial"/>
              <a:buNone/>
            </a:pPr>
            <a:r>
              <a:rPr b="1" lang="en-US" sz="5600">
                <a:latin typeface="Arial"/>
                <a:ea typeface="Arial"/>
                <a:cs typeface="Arial"/>
                <a:sym typeface="Arial"/>
              </a:rPr>
              <a:t>Filters Applied:</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b="1" lang="en-US" sz="5600">
                <a:latin typeface="Arial"/>
                <a:ea typeface="Arial"/>
                <a:cs typeface="Arial"/>
                <a:sym typeface="Arial"/>
              </a:rPr>
              <a:t>State:</a:t>
            </a:r>
            <a:r>
              <a:rPr lang="en-US" sz="5600">
                <a:latin typeface="Arial"/>
                <a:ea typeface="Arial"/>
                <a:cs typeface="Arial"/>
                <a:sym typeface="Arial"/>
              </a:rPr>
              <a:t> Used to view donations by individual states or regions.</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Key Insights:</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b="1" lang="en-US" sz="5600">
                <a:latin typeface="Arial"/>
                <a:ea typeface="Arial"/>
                <a:cs typeface="Arial"/>
                <a:sym typeface="Arial"/>
              </a:rPr>
              <a:t>Leading Contributors:</a:t>
            </a:r>
            <a:endParaRPr b="1"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b="1" lang="en-US" sz="5600">
                <a:latin typeface="Arial"/>
                <a:ea typeface="Arial"/>
                <a:cs typeface="Arial"/>
                <a:sym typeface="Arial"/>
              </a:rPr>
              <a:t>Colorado (12.90%)</a:t>
            </a:r>
            <a:r>
              <a:rPr lang="en-US" sz="5600">
                <a:latin typeface="Arial"/>
                <a:ea typeface="Arial"/>
                <a:cs typeface="Arial"/>
                <a:sym typeface="Arial"/>
              </a:rPr>
              <a:t> and </a:t>
            </a:r>
            <a:r>
              <a:rPr b="1" lang="en-US" sz="5600">
                <a:latin typeface="Arial"/>
                <a:ea typeface="Arial"/>
                <a:cs typeface="Arial"/>
                <a:sym typeface="Arial"/>
              </a:rPr>
              <a:t>California (11.13%)</a:t>
            </a:r>
            <a:r>
              <a:rPr lang="en-US" sz="5600">
                <a:latin typeface="Arial"/>
                <a:ea typeface="Arial"/>
                <a:cs typeface="Arial"/>
                <a:sym typeface="Arial"/>
              </a:rPr>
              <a:t> contribute the largest shares, collectively accounting for nearly </a:t>
            </a:r>
            <a:r>
              <a:rPr b="1" lang="en-US" sz="5600">
                <a:latin typeface="Arial"/>
                <a:ea typeface="Arial"/>
                <a:cs typeface="Arial"/>
                <a:sym typeface="Arial"/>
              </a:rPr>
              <a:t>24%</a:t>
            </a:r>
            <a:r>
              <a:rPr lang="en-US" sz="5600">
                <a:latin typeface="Arial"/>
                <a:ea typeface="Arial"/>
                <a:cs typeface="Arial"/>
                <a:sym typeface="Arial"/>
              </a:rPr>
              <a:t> of total donations.Colorado’s higher contributions might be due to a particularly engaged alumni network or successful local outreach programs.</a:t>
            </a:r>
            <a:endParaRPr sz="5600">
              <a:latin typeface="Arial"/>
              <a:ea typeface="Arial"/>
              <a:cs typeface="Arial"/>
              <a:sym typeface="Arial"/>
            </a:endParaRPr>
          </a:p>
          <a:p>
            <a:pPr indent="-317500" lvl="1" marL="914400" rtl="0" algn="l">
              <a:lnSpc>
                <a:spcPct val="115000"/>
              </a:lnSpc>
              <a:spcBef>
                <a:spcPts val="0"/>
              </a:spcBef>
              <a:spcAft>
                <a:spcPts val="0"/>
              </a:spcAft>
              <a:buSzPct val="100000"/>
              <a:buFont typeface="Arial"/>
              <a:buChar char="○"/>
            </a:pPr>
            <a:r>
              <a:rPr lang="en-US" sz="5600">
                <a:latin typeface="Arial"/>
                <a:ea typeface="Arial"/>
                <a:cs typeface="Arial"/>
                <a:sym typeface="Arial"/>
              </a:rPr>
              <a:t>Montana’s lower contributions may be influenced by lower population density, limiting engagement opportunities.</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b="1" lang="en-US" sz="5600">
                <a:latin typeface="Arial"/>
                <a:ea typeface="Arial"/>
                <a:cs typeface="Arial"/>
                <a:sym typeface="Arial"/>
              </a:rPr>
              <a:t>Geographic Patterns:</a:t>
            </a:r>
            <a:endParaRPr b="1"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lang="en-US" sz="5600">
                <a:latin typeface="Arial"/>
                <a:ea typeface="Arial"/>
                <a:cs typeface="Arial"/>
                <a:sym typeface="Arial"/>
              </a:rPr>
              <a:t>Western states, particularly California and Colorado, show the highest donation levels.</a:t>
            </a:r>
            <a:endParaRPr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lang="en-US" sz="5600">
                <a:latin typeface="Arial"/>
                <a:ea typeface="Arial"/>
                <a:cs typeface="Arial"/>
                <a:sym typeface="Arial"/>
              </a:rPr>
              <a:t>Southern states have relatively lower contributions despite a significant presence of colleges.</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Discussion Points:</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b="1" lang="en-US" sz="5600">
                <a:latin typeface="Arial"/>
                <a:ea typeface="Arial"/>
                <a:cs typeface="Arial"/>
                <a:sym typeface="Arial"/>
              </a:rPr>
              <a:t>Regional Engagement Patterns:</a:t>
            </a:r>
            <a:endParaRPr b="1"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lang="en-US" sz="5600">
                <a:latin typeface="Arial"/>
                <a:ea typeface="Arial"/>
                <a:cs typeface="Arial"/>
                <a:sym typeface="Arial"/>
              </a:rPr>
              <a:t>High contributions from California and Colorado indicate robust alumni networks and effective fundraising campaigns.</a:t>
            </a:r>
            <a:endParaRPr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lang="en-US" sz="5600">
                <a:latin typeface="Arial"/>
                <a:ea typeface="Arial"/>
                <a:cs typeface="Arial"/>
                <a:sym typeface="Arial"/>
              </a:rPr>
              <a:t>Lower-performing states may lack the same level of alumni engagement or outreach programs.</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b="1" lang="en-US" sz="5600">
                <a:latin typeface="Arial"/>
                <a:ea typeface="Arial"/>
                <a:cs typeface="Arial"/>
                <a:sym typeface="Arial"/>
              </a:rPr>
              <a:t>Geographic Influence:</a:t>
            </a:r>
            <a:endParaRPr b="1" sz="5600">
              <a:latin typeface="Arial"/>
              <a:ea typeface="Arial"/>
              <a:cs typeface="Arial"/>
              <a:sym typeface="Arial"/>
            </a:endParaRPr>
          </a:p>
          <a:p>
            <a:pPr indent="-317500" lvl="1" marL="914400" rtl="0" algn="l">
              <a:lnSpc>
                <a:spcPct val="115000"/>
              </a:lnSpc>
              <a:spcBef>
                <a:spcPts val="0"/>
              </a:spcBef>
              <a:spcAft>
                <a:spcPts val="0"/>
              </a:spcAft>
              <a:buSzPct val="100000"/>
              <a:buChar char="○"/>
            </a:pPr>
            <a:r>
              <a:rPr lang="en-US" sz="5600">
                <a:latin typeface="Arial"/>
                <a:ea typeface="Arial"/>
                <a:cs typeface="Arial"/>
                <a:sym typeface="Arial"/>
              </a:rPr>
              <a:t>Donations are concentrated in more affluent states, likely driven by donor demographics and economic factors.</a:t>
            </a:r>
            <a:endParaRPr sz="5600">
              <a:latin typeface="Arial"/>
              <a:ea typeface="Arial"/>
              <a:cs typeface="Arial"/>
              <a:sym typeface="Arial"/>
            </a:endParaRPr>
          </a:p>
          <a:p>
            <a:pPr indent="0" lvl="0" marL="0" rtl="0" algn="l">
              <a:lnSpc>
                <a:spcPct val="115000"/>
              </a:lnSpc>
              <a:spcBef>
                <a:spcPts val="1200"/>
              </a:spcBef>
              <a:spcAft>
                <a:spcPts val="0"/>
              </a:spcAft>
              <a:buNone/>
            </a:pPr>
            <a:r>
              <a:t/>
            </a:r>
            <a:endParaRPr sz="1200">
              <a:latin typeface="Arial"/>
              <a:ea typeface="Arial"/>
              <a:cs typeface="Arial"/>
              <a:sym typeface="Arial"/>
            </a:endParaRPr>
          </a:p>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2"/>
          <p:cNvSpPr txBox="1"/>
          <p:nvPr>
            <p:ph type="title"/>
          </p:nvPr>
        </p:nvSpPr>
        <p:spPr>
          <a:xfrm>
            <a:off x="838200" y="365125"/>
            <a:ext cx="10515600" cy="910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 and Key Takeaways</a:t>
            </a:r>
            <a:endParaRPr/>
          </a:p>
        </p:txBody>
      </p:sp>
      <p:sp>
        <p:nvSpPr>
          <p:cNvPr id="391" name="Google Shape;391;p62"/>
          <p:cNvSpPr txBox="1"/>
          <p:nvPr>
            <p:ph idx="1" type="body"/>
          </p:nvPr>
        </p:nvSpPr>
        <p:spPr>
          <a:xfrm>
            <a:off x="838200" y="1337150"/>
            <a:ext cx="10515600" cy="48396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1100"/>
              <a:buFont typeface="Arial"/>
              <a:buNone/>
            </a:pPr>
            <a:r>
              <a:rPr b="1" lang="en-US" sz="1400">
                <a:latin typeface="Arial"/>
                <a:ea typeface="Arial"/>
                <a:cs typeface="Arial"/>
                <a:sym typeface="Arial"/>
              </a:rPr>
              <a:t>Overall Findings:</a:t>
            </a:r>
            <a:endParaRPr b="1" sz="1400">
              <a:latin typeface="Arial"/>
              <a:ea typeface="Arial"/>
              <a:cs typeface="Arial"/>
              <a:sym typeface="Arial"/>
            </a:endParaRPr>
          </a:p>
          <a:p>
            <a:pPr indent="-317500" lvl="0" marL="457200" rtl="0" algn="l">
              <a:lnSpc>
                <a:spcPct val="95000"/>
              </a:lnSpc>
              <a:spcBef>
                <a:spcPts val="1200"/>
              </a:spcBef>
              <a:spcAft>
                <a:spcPts val="0"/>
              </a:spcAft>
              <a:buSzPts val="1400"/>
              <a:buAutoNum type="arabicPeriod"/>
            </a:pPr>
            <a:r>
              <a:rPr b="1" lang="en-US" sz="1400">
                <a:latin typeface="Arial"/>
                <a:ea typeface="Arial"/>
                <a:cs typeface="Arial"/>
                <a:sym typeface="Arial"/>
              </a:rPr>
              <a:t>Top-Contributing Majors and Colleges</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Majors like </a:t>
            </a:r>
            <a:r>
              <a:rPr b="1" lang="en-US" sz="1400">
                <a:latin typeface="Arial"/>
                <a:ea typeface="Arial"/>
                <a:cs typeface="Arial"/>
                <a:sym typeface="Arial"/>
              </a:rPr>
              <a:t>Composition</a:t>
            </a:r>
            <a:r>
              <a:rPr lang="en-US" sz="1400">
                <a:latin typeface="Arial"/>
                <a:ea typeface="Arial"/>
                <a:cs typeface="Arial"/>
                <a:sym typeface="Arial"/>
              </a:rPr>
              <a:t> and </a:t>
            </a:r>
            <a:r>
              <a:rPr b="1" lang="en-US" sz="1400">
                <a:latin typeface="Arial"/>
                <a:ea typeface="Arial"/>
                <a:cs typeface="Arial"/>
                <a:sym typeface="Arial"/>
              </a:rPr>
              <a:t>Arabic</a:t>
            </a:r>
            <a:r>
              <a:rPr lang="en-US" sz="1400">
                <a:latin typeface="Arial"/>
                <a:ea typeface="Arial"/>
                <a:cs typeface="Arial"/>
                <a:sym typeface="Arial"/>
              </a:rPr>
              <a:t> have the highest donor engagement.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Colleges like </a:t>
            </a:r>
            <a:r>
              <a:rPr b="1" lang="en-US" sz="1400">
                <a:latin typeface="Arial"/>
                <a:ea typeface="Arial"/>
                <a:cs typeface="Arial"/>
                <a:sym typeface="Arial"/>
              </a:rPr>
              <a:t>Natural Science</a:t>
            </a:r>
            <a:r>
              <a:rPr lang="en-US" sz="1400">
                <a:latin typeface="Arial"/>
                <a:ea typeface="Arial"/>
                <a:cs typeface="Arial"/>
                <a:sym typeface="Arial"/>
              </a:rPr>
              <a:t> and </a:t>
            </a:r>
            <a:r>
              <a:rPr b="1" lang="en-US" sz="1400">
                <a:latin typeface="Arial"/>
                <a:ea typeface="Arial"/>
                <a:cs typeface="Arial"/>
                <a:sym typeface="Arial"/>
              </a:rPr>
              <a:t>Arts and Sciences</a:t>
            </a:r>
            <a:r>
              <a:rPr lang="en-US" sz="1400">
                <a:latin typeface="Arial"/>
                <a:ea typeface="Arial"/>
                <a:cs typeface="Arial"/>
                <a:sym typeface="Arial"/>
              </a:rPr>
              <a:t> contribute significantly to overall donations</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Donation Trends Over the Years</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A noticeable peak in the 1980s and early 1990s suggests effective campaigns.</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A decline post-1995 highlights the need for re-engagement strategies.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Geographic Insights</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Certain regions consistently contribute higher amounts, presenting opportunities for targeted outreach like </a:t>
            </a:r>
            <a:r>
              <a:rPr lang="en-US" sz="1400">
                <a:latin typeface="Arial"/>
                <a:ea typeface="Arial"/>
                <a:cs typeface="Arial"/>
                <a:sym typeface="Arial"/>
              </a:rPr>
              <a:t>California, Texas, and New York (NY).</a:t>
            </a:r>
            <a:r>
              <a:rPr lang="en-US" sz="1400">
                <a:latin typeface="Arial"/>
                <a:ea typeface="Arial"/>
                <a:cs typeface="Arial"/>
                <a:sym typeface="Arial"/>
              </a:rPr>
              <a:t>.</a:t>
            </a:r>
            <a:endParaRPr sz="14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en-US" sz="1400">
                <a:latin typeface="Arial"/>
                <a:ea typeface="Arial"/>
                <a:cs typeface="Arial"/>
                <a:sym typeface="Arial"/>
              </a:rPr>
              <a:t>Key Recommendations:</a:t>
            </a:r>
            <a:endParaRPr b="1" sz="1400">
              <a:latin typeface="Arial"/>
              <a:ea typeface="Arial"/>
              <a:cs typeface="Arial"/>
              <a:sym typeface="Arial"/>
            </a:endParaRPr>
          </a:p>
          <a:p>
            <a:pPr indent="-317500" lvl="0" marL="457200" rtl="0" algn="l">
              <a:lnSpc>
                <a:spcPct val="95000"/>
              </a:lnSpc>
              <a:spcBef>
                <a:spcPts val="1200"/>
              </a:spcBef>
              <a:spcAft>
                <a:spcPts val="0"/>
              </a:spcAft>
              <a:buSzPts val="1400"/>
              <a:buAutoNum type="arabicPeriod"/>
            </a:pPr>
            <a:r>
              <a:rPr b="1" lang="en-US" sz="1400">
                <a:latin typeface="Arial"/>
                <a:ea typeface="Arial"/>
                <a:cs typeface="Arial"/>
                <a:sym typeface="Arial"/>
              </a:rPr>
              <a:t>Re-engage Alumni</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Focus on alumni cohorts from 1995 to 2005 with tailored campaigns.</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Organize events for earlier alumni (pre-1970) to foster connection and boost giving.</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Boost Emerging Majors</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Highlight growing fields like </a:t>
            </a:r>
            <a:r>
              <a:rPr b="1" lang="en-US" sz="1400">
                <a:latin typeface="Arial"/>
                <a:ea typeface="Arial"/>
                <a:cs typeface="Arial"/>
                <a:sym typeface="Arial"/>
              </a:rPr>
              <a:t>Media and Information</a:t>
            </a:r>
            <a:r>
              <a:rPr lang="en-US" sz="1400">
                <a:latin typeface="Arial"/>
                <a:ea typeface="Arial"/>
                <a:cs typeface="Arial"/>
                <a:sym typeface="Arial"/>
              </a:rPr>
              <a:t> and </a:t>
            </a:r>
            <a:r>
              <a:rPr b="1" lang="en-US" sz="1400">
                <a:latin typeface="Arial"/>
                <a:ea typeface="Arial"/>
                <a:cs typeface="Arial"/>
                <a:sym typeface="Arial"/>
              </a:rPr>
              <a:t>Animal Science</a:t>
            </a:r>
            <a:r>
              <a:rPr lang="en-US" sz="1400">
                <a:latin typeface="Arial"/>
                <a:ea typeface="Arial"/>
                <a:cs typeface="Arial"/>
                <a:sym typeface="Arial"/>
              </a:rPr>
              <a:t> to diversify donor support.</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b="1" lang="en-US" sz="1400">
                <a:latin typeface="Arial"/>
                <a:ea typeface="Arial"/>
                <a:cs typeface="Arial"/>
                <a:sym typeface="Arial"/>
              </a:rPr>
              <a:t>Leverage Data Analytics</a:t>
            </a:r>
            <a:r>
              <a:rPr lang="en-US" sz="1400">
                <a:latin typeface="Arial"/>
                <a:ea typeface="Arial"/>
                <a:cs typeface="Arial"/>
                <a:sym typeface="Arial"/>
              </a:rPr>
              <a:t>:</a:t>
            </a:r>
            <a:endParaRPr sz="1400">
              <a:latin typeface="Arial"/>
              <a:ea typeface="Arial"/>
              <a:cs typeface="Arial"/>
              <a:sym typeface="Arial"/>
            </a:endParaRPr>
          </a:p>
          <a:p>
            <a:pPr indent="-317500" lvl="1" marL="914400" rtl="0" algn="l">
              <a:lnSpc>
                <a:spcPct val="95000"/>
              </a:lnSpc>
              <a:spcBef>
                <a:spcPts val="0"/>
              </a:spcBef>
              <a:spcAft>
                <a:spcPts val="0"/>
              </a:spcAft>
              <a:buSzPts val="1400"/>
              <a:buChar char="○"/>
            </a:pPr>
            <a:r>
              <a:rPr lang="en-US" sz="1400">
                <a:latin typeface="Arial"/>
                <a:ea typeface="Arial"/>
                <a:cs typeface="Arial"/>
                <a:sym typeface="Arial"/>
              </a:rPr>
              <a:t>Use predictive models to identify high-potential donors from underrepresented regions and majors.</a:t>
            </a:r>
            <a:endParaRPr sz="3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3"/>
          <p:cNvSpPr txBox="1"/>
          <p:nvPr>
            <p:ph type="title"/>
          </p:nvPr>
        </p:nvSpPr>
        <p:spPr>
          <a:xfrm>
            <a:off x="838200" y="365125"/>
            <a:ext cx="10515600" cy="744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dk1"/>
              </a:buClr>
              <a:buSzPts val="990"/>
              <a:buFont typeface="Arial"/>
              <a:buNone/>
            </a:pPr>
            <a:r>
              <a:rPr lang="en-US"/>
              <a:t>Conclusion and Key Takeaways</a:t>
            </a:r>
            <a:endParaRPr/>
          </a:p>
          <a:p>
            <a:pPr indent="0" lvl="0" marL="0" rtl="0" algn="l">
              <a:spcBef>
                <a:spcPts val="0"/>
              </a:spcBef>
              <a:spcAft>
                <a:spcPts val="0"/>
              </a:spcAft>
              <a:buNone/>
            </a:pPr>
            <a:r>
              <a:t/>
            </a:r>
            <a:endParaRPr/>
          </a:p>
        </p:txBody>
      </p:sp>
      <p:sp>
        <p:nvSpPr>
          <p:cNvPr id="397" name="Google Shape;397;p63"/>
          <p:cNvSpPr txBox="1"/>
          <p:nvPr>
            <p:ph idx="1" type="body"/>
          </p:nvPr>
        </p:nvSpPr>
        <p:spPr>
          <a:xfrm>
            <a:off x="838200" y="820400"/>
            <a:ext cx="10515600" cy="5356500"/>
          </a:xfrm>
          <a:prstGeom prst="rect">
            <a:avLst/>
          </a:prstGeom>
        </p:spPr>
        <p:txBody>
          <a:bodyPr anchorCtr="0" anchor="t" bIns="45700" lIns="91425" spcFirstLastPara="1" rIns="91425" wrap="square" tIns="45700">
            <a:normAutofit/>
          </a:bodyPr>
          <a:lstStyle/>
          <a:p>
            <a:pPr indent="0" lvl="0" marL="0" rtl="0" algn="l">
              <a:lnSpc>
                <a:spcPct val="95000"/>
              </a:lnSpc>
              <a:spcBef>
                <a:spcPts val="0"/>
              </a:spcBef>
              <a:spcAft>
                <a:spcPts val="0"/>
              </a:spcAft>
              <a:buClr>
                <a:schemeClr val="dk1"/>
              </a:buClr>
              <a:buSzPts val="1100"/>
              <a:buFont typeface="Arial"/>
              <a:buNone/>
            </a:pPr>
            <a:r>
              <a:t/>
            </a:r>
            <a:endParaRPr sz="1400">
              <a:latin typeface="Arial"/>
              <a:ea typeface="Arial"/>
              <a:cs typeface="Arial"/>
              <a:sym typeface="Arial"/>
            </a:endParaRPr>
          </a:p>
          <a:p>
            <a:pPr indent="0" lvl="0" marL="0" rtl="0" algn="l">
              <a:lnSpc>
                <a:spcPct val="95000"/>
              </a:lnSpc>
              <a:spcBef>
                <a:spcPts val="1200"/>
              </a:spcBef>
              <a:spcAft>
                <a:spcPts val="0"/>
              </a:spcAft>
              <a:buClr>
                <a:schemeClr val="dk1"/>
              </a:buClr>
              <a:buSzPts val="1100"/>
              <a:buFont typeface="Arial"/>
              <a:buNone/>
            </a:pPr>
            <a:r>
              <a:rPr b="1" lang="en-US" sz="1400">
                <a:latin typeface="Arial"/>
                <a:ea typeface="Arial"/>
                <a:cs typeface="Arial"/>
                <a:sym typeface="Arial"/>
              </a:rPr>
              <a:t>Impact:</a:t>
            </a:r>
            <a:endParaRPr b="1" sz="1400">
              <a:latin typeface="Arial"/>
              <a:ea typeface="Arial"/>
              <a:cs typeface="Arial"/>
              <a:sym typeface="Arial"/>
            </a:endParaRPr>
          </a:p>
          <a:p>
            <a:pPr indent="-317500" lvl="0" marL="457200" rtl="0" algn="l">
              <a:lnSpc>
                <a:spcPct val="95000"/>
              </a:lnSpc>
              <a:spcBef>
                <a:spcPts val="1200"/>
              </a:spcBef>
              <a:spcAft>
                <a:spcPts val="0"/>
              </a:spcAft>
              <a:buSzPts val="1400"/>
              <a:buAutoNum type="arabicPeriod"/>
            </a:pPr>
            <a:r>
              <a:rPr lang="en-US" sz="1400">
                <a:latin typeface="Arial"/>
                <a:ea typeface="Arial"/>
                <a:cs typeface="Arial"/>
                <a:sym typeface="Arial"/>
              </a:rPr>
              <a:t>Enhanced alumni engagement through targeted campaigns.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lang="en-US" sz="1400">
                <a:latin typeface="Arial"/>
                <a:ea typeface="Arial"/>
                <a:cs typeface="Arial"/>
                <a:sym typeface="Arial"/>
              </a:rPr>
              <a:t>Optimized donor strategies to increase contributions for underfunded colleges.</a:t>
            </a:r>
            <a:endParaRPr sz="1400">
              <a:latin typeface="Arial"/>
              <a:ea typeface="Arial"/>
              <a:cs typeface="Arial"/>
              <a:sym typeface="Arial"/>
            </a:endParaRPr>
          </a:p>
          <a:p>
            <a:pPr indent="-317500" lvl="0" marL="457200" rtl="0" algn="l">
              <a:lnSpc>
                <a:spcPct val="95000"/>
              </a:lnSpc>
              <a:spcBef>
                <a:spcPts val="0"/>
              </a:spcBef>
              <a:spcAft>
                <a:spcPts val="0"/>
              </a:spcAft>
              <a:buSzPts val="1400"/>
              <a:buAutoNum type="arabicPeriod"/>
            </a:pPr>
            <a:r>
              <a:rPr lang="en-US" sz="1400">
                <a:latin typeface="Arial"/>
                <a:ea typeface="Arial"/>
                <a:cs typeface="Arial"/>
                <a:sym typeface="Arial"/>
              </a:rPr>
              <a:t>Long-term sustainability of fundraising efforts through data-driven decision-making.</a:t>
            </a:r>
            <a:endParaRPr sz="1400">
              <a:latin typeface="Arial"/>
              <a:ea typeface="Arial"/>
              <a:cs typeface="Arial"/>
              <a:sym typeface="Arial"/>
            </a:endParaRPr>
          </a:p>
          <a:p>
            <a:pPr indent="0" lvl="0" marL="0" rtl="0" algn="l">
              <a:lnSpc>
                <a:spcPct val="95000"/>
              </a:lnSpc>
              <a:spcBef>
                <a:spcPts val="1200"/>
              </a:spcBef>
              <a:spcAft>
                <a:spcPts val="0"/>
              </a:spcAft>
              <a:buNone/>
            </a:pPr>
            <a:r>
              <a:t/>
            </a:r>
            <a:endParaRPr sz="1400">
              <a:latin typeface="Arial"/>
              <a:ea typeface="Arial"/>
              <a:cs typeface="Arial"/>
              <a:sym typeface="Arial"/>
            </a:endParaRPr>
          </a:p>
          <a:p>
            <a:pPr indent="0" lvl="0" marL="0" rtl="0" algn="l">
              <a:lnSpc>
                <a:spcPct val="95000"/>
              </a:lnSpc>
              <a:spcBef>
                <a:spcPts val="1200"/>
              </a:spcBef>
              <a:spcAft>
                <a:spcPts val="1200"/>
              </a:spcAft>
              <a:buNone/>
            </a:pPr>
            <a:r>
              <a:rPr lang="en-US" sz="1400">
                <a:latin typeface="Arial"/>
                <a:ea typeface="Arial"/>
                <a:cs typeface="Arial"/>
                <a:sym typeface="Arial"/>
              </a:rPr>
              <a:t>All requested visualizations were included.</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ctrTitle"/>
          </p:nvPr>
        </p:nvSpPr>
        <p:spPr>
          <a:xfrm>
            <a:off x="166350" y="868375"/>
            <a:ext cx="11859300" cy="8541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US"/>
              <a:t>Donation by state (pie chart) Analysis Continued</a:t>
            </a:r>
            <a:endParaRPr/>
          </a:p>
        </p:txBody>
      </p:sp>
      <p:sp>
        <p:nvSpPr>
          <p:cNvPr id="117" name="Google Shape;117;p18"/>
          <p:cNvSpPr txBox="1"/>
          <p:nvPr>
            <p:ph idx="1" type="subTitle"/>
          </p:nvPr>
        </p:nvSpPr>
        <p:spPr>
          <a:xfrm>
            <a:off x="233575" y="1661250"/>
            <a:ext cx="11792100" cy="4922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b="1" lang="en-US" sz="1500">
                <a:latin typeface="Arial"/>
                <a:ea typeface="Arial"/>
                <a:cs typeface="Arial"/>
                <a:sym typeface="Arial"/>
              </a:rPr>
              <a:t>Recommendations for the Advisory Board:</a:t>
            </a:r>
            <a:endParaRPr b="1" sz="15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300">
                <a:latin typeface="Arial"/>
                <a:ea typeface="Arial"/>
                <a:cs typeface="Arial"/>
                <a:sym typeface="Arial"/>
              </a:rPr>
              <a:t>Target Lower-Contributing States:</a:t>
            </a:r>
            <a:endParaRPr b="1" sz="1300">
              <a:latin typeface="Arial"/>
              <a:ea typeface="Arial"/>
              <a:cs typeface="Arial"/>
              <a:sym typeface="Arial"/>
            </a:endParaRPr>
          </a:p>
          <a:p>
            <a:pPr indent="-323850" lvl="0" marL="457200" rtl="0" algn="l">
              <a:lnSpc>
                <a:spcPct val="115000"/>
              </a:lnSpc>
              <a:spcBef>
                <a:spcPts val="1200"/>
              </a:spcBef>
              <a:spcAft>
                <a:spcPts val="0"/>
              </a:spcAft>
              <a:buSzPts val="1500"/>
              <a:buChar char="●"/>
            </a:pPr>
            <a:r>
              <a:rPr lang="en-US" sz="1300">
                <a:latin typeface="Arial"/>
                <a:ea typeface="Arial"/>
                <a:cs typeface="Arial"/>
                <a:sym typeface="Arial"/>
              </a:rPr>
              <a:t>Initiate alumni engagement programs and tailored campaigns in states like </a:t>
            </a:r>
            <a:r>
              <a:rPr b="1" lang="en-US" sz="1300">
                <a:latin typeface="Arial"/>
                <a:ea typeface="Arial"/>
                <a:cs typeface="Arial"/>
                <a:sym typeface="Arial"/>
              </a:rPr>
              <a:t>Arkansas, New Jersey,</a:t>
            </a:r>
            <a:r>
              <a:rPr lang="en-US" sz="1300">
                <a:latin typeface="Arial"/>
                <a:ea typeface="Arial"/>
                <a:cs typeface="Arial"/>
                <a:sym typeface="Arial"/>
              </a:rPr>
              <a:t> and </a:t>
            </a:r>
            <a:r>
              <a:rPr b="1" lang="en-US" sz="1300">
                <a:latin typeface="Arial"/>
                <a:ea typeface="Arial"/>
                <a:cs typeface="Arial"/>
                <a:sym typeface="Arial"/>
              </a:rPr>
              <a:t>Tennessee</a:t>
            </a:r>
            <a:r>
              <a:rPr lang="en-US" sz="1300">
                <a:latin typeface="Arial"/>
                <a:ea typeface="Arial"/>
                <a:cs typeface="Arial"/>
                <a:sym typeface="Arial"/>
              </a:rPr>
              <a:t> to boost contributions.</a:t>
            </a:r>
            <a:endParaRPr sz="15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Launch state-specific campaigns that emphasize the positive impact of donations.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Strengthen Efforts in High-Contributing States: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Organize donor recognition programs and appreciation events in Colorado and California to maintain and grow support.</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Expand Regional Reach:</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Focus outreach efforts on untapped areas in the South and Midwest.</a:t>
            </a:r>
            <a:endParaRPr sz="1300">
              <a:latin typeface="Arial"/>
              <a:ea typeface="Arial"/>
              <a:cs typeface="Arial"/>
              <a:sym typeface="Arial"/>
            </a:endParaRPr>
          </a:p>
          <a:p>
            <a:pPr indent="-311150" lvl="0" marL="457200" rtl="0" algn="l">
              <a:lnSpc>
                <a:spcPct val="115000"/>
              </a:lnSpc>
              <a:spcBef>
                <a:spcPts val="0"/>
              </a:spcBef>
              <a:spcAft>
                <a:spcPts val="0"/>
              </a:spcAft>
              <a:buSzPts val="1300"/>
              <a:buChar char="●"/>
            </a:pPr>
            <a:r>
              <a:rPr lang="en-US" sz="1300">
                <a:latin typeface="Arial"/>
                <a:ea typeface="Arial"/>
                <a:cs typeface="Arial"/>
                <a:sym typeface="Arial"/>
              </a:rPr>
              <a:t>Share success stories and outcomes to inspire contributions from new regions.</a:t>
            </a:r>
            <a:endParaRPr sz="13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300">
                <a:latin typeface="Arial"/>
                <a:ea typeface="Arial"/>
                <a:cs typeface="Arial"/>
                <a:sym typeface="Arial"/>
              </a:rPr>
              <a:t>Data-Driven Actions:</a:t>
            </a:r>
            <a:endParaRPr b="1" sz="1300">
              <a:latin typeface="Arial"/>
              <a:ea typeface="Arial"/>
              <a:cs typeface="Arial"/>
              <a:sym typeface="Arial"/>
            </a:endParaRPr>
          </a:p>
          <a:p>
            <a:pPr indent="-311150" lvl="0" marL="457200" rtl="0" algn="l">
              <a:lnSpc>
                <a:spcPct val="115000"/>
              </a:lnSpc>
              <a:spcBef>
                <a:spcPts val="1200"/>
              </a:spcBef>
              <a:spcAft>
                <a:spcPts val="0"/>
              </a:spcAft>
              <a:buSzPts val="1300"/>
              <a:buChar char="●"/>
            </a:pPr>
            <a:r>
              <a:rPr lang="en-US" sz="1300">
                <a:latin typeface="Arial"/>
                <a:ea typeface="Arial"/>
                <a:cs typeface="Arial"/>
                <a:sym typeface="Arial"/>
              </a:rPr>
              <a:t>Analyze donation barriers in low-contributing states and implement region-specific strategies to address challenges and optimize engagement.</a:t>
            </a:r>
            <a:endParaRPr sz="13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descr="Distribution of Donations by State" id="122" name="Google Shape;122;p19"/>
          <p:cNvPicPr preferRelativeResize="0"/>
          <p:nvPr/>
        </p:nvPicPr>
        <p:blipFill rotWithShape="1">
          <a:blip r:embed="rId3">
            <a:alphaModFix/>
          </a:blip>
          <a:srcRect b="0" l="0" r="0" t="0"/>
          <a:stretch/>
        </p:blipFill>
        <p:spPr>
          <a:xfrm>
            <a:off x="794125" y="946500"/>
            <a:ext cx="10631099" cy="5906725"/>
          </a:xfrm>
          <a:prstGeom prst="rect">
            <a:avLst/>
          </a:prstGeom>
          <a:noFill/>
          <a:ln>
            <a:noFill/>
          </a:ln>
        </p:spPr>
      </p:pic>
      <p:sp>
        <p:nvSpPr>
          <p:cNvPr id="123" name="Google Shape;123;p19"/>
          <p:cNvSpPr txBox="1"/>
          <p:nvPr/>
        </p:nvSpPr>
        <p:spPr>
          <a:xfrm>
            <a:off x="0" y="0"/>
            <a:ext cx="11584800" cy="9465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US" sz="5500">
                <a:solidFill>
                  <a:schemeClr val="dk1"/>
                </a:solidFill>
                <a:latin typeface="Calibri"/>
                <a:ea typeface="Calibri"/>
                <a:cs typeface="Calibri"/>
                <a:sym typeface="Calibri"/>
              </a:rPr>
              <a:t>Donation by state (map chart) Analysis</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ctrTitle"/>
          </p:nvPr>
        </p:nvSpPr>
        <p:spPr>
          <a:xfrm>
            <a:off x="180525" y="126450"/>
            <a:ext cx="11448300" cy="927600"/>
          </a:xfrm>
          <a:prstGeom prst="rect">
            <a:avLst/>
          </a:prstGeom>
        </p:spPr>
        <p:txBody>
          <a:bodyPr anchorCtr="0" anchor="b" bIns="45700" lIns="91425" spcFirstLastPara="1" rIns="91425" wrap="square" tIns="45700">
            <a:normAutofit fontScale="90000"/>
          </a:bodyPr>
          <a:lstStyle/>
          <a:p>
            <a:pPr indent="0" lvl="0" marL="0" rtl="0" algn="ctr">
              <a:spcBef>
                <a:spcPts val="0"/>
              </a:spcBef>
              <a:spcAft>
                <a:spcPts val="0"/>
              </a:spcAft>
              <a:buNone/>
            </a:pPr>
            <a:r>
              <a:rPr lang="en-US"/>
              <a:t>Donation by state (map chart) Analysis</a:t>
            </a:r>
            <a:endParaRPr/>
          </a:p>
        </p:txBody>
      </p:sp>
      <p:sp>
        <p:nvSpPr>
          <p:cNvPr id="129" name="Google Shape;129;p20"/>
          <p:cNvSpPr txBox="1"/>
          <p:nvPr>
            <p:ph idx="1" type="subTitle"/>
          </p:nvPr>
        </p:nvSpPr>
        <p:spPr>
          <a:xfrm>
            <a:off x="661050" y="984350"/>
            <a:ext cx="10461300" cy="56175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None/>
            </a:pPr>
            <a:r>
              <a:rPr b="1" lang="en-US" sz="5600">
                <a:latin typeface="Arial"/>
                <a:ea typeface="Arial"/>
                <a:cs typeface="Arial"/>
                <a:sym typeface="Arial"/>
              </a:rPr>
              <a:t>Chart Overview:</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lang="en-US" sz="5600">
                <a:latin typeface="Arial"/>
                <a:ea typeface="Arial"/>
                <a:cs typeface="Arial"/>
                <a:sym typeface="Arial"/>
              </a:rPr>
              <a:t>This map chart visualizes the </a:t>
            </a:r>
            <a:r>
              <a:rPr b="1" lang="en-US" sz="5600">
                <a:latin typeface="Arial"/>
                <a:ea typeface="Arial"/>
                <a:cs typeface="Arial"/>
                <a:sym typeface="Arial"/>
              </a:rPr>
              <a:t>distribution of donation amounts</a:t>
            </a:r>
            <a:r>
              <a:rPr lang="en-US" sz="5600">
                <a:latin typeface="Arial"/>
                <a:ea typeface="Arial"/>
                <a:cs typeface="Arial"/>
                <a:sym typeface="Arial"/>
              </a:rPr>
              <a:t> across various states in the U.S.</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lang="en-US" sz="5600">
                <a:latin typeface="Arial"/>
                <a:ea typeface="Arial"/>
                <a:cs typeface="Arial"/>
                <a:sym typeface="Arial"/>
              </a:rPr>
              <a:t>States are shaded in proportion to the total donation amount received, with darker shades representing higher donations.</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lang="en-US" sz="5600">
                <a:latin typeface="Arial"/>
                <a:ea typeface="Arial"/>
                <a:cs typeface="Arial"/>
                <a:sym typeface="Arial"/>
              </a:rPr>
              <a:t>Tooltip displays the state name and the corresponding donation amount when hovered over.</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Filters Applied:</a:t>
            </a:r>
            <a:endParaRPr b="1"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lang="en-US" sz="5600">
                <a:latin typeface="Arial"/>
                <a:ea typeface="Arial"/>
                <a:cs typeface="Arial"/>
                <a:sym typeface="Arial"/>
              </a:rPr>
              <a:t> </a:t>
            </a:r>
            <a:r>
              <a:rPr b="1" lang="en-US" sz="5600">
                <a:latin typeface="Arial"/>
                <a:ea typeface="Arial"/>
                <a:cs typeface="Arial"/>
                <a:sym typeface="Arial"/>
              </a:rPr>
              <a:t>State Filter</a:t>
            </a:r>
            <a:r>
              <a:rPr lang="en-US" sz="5600">
                <a:latin typeface="Arial"/>
                <a:ea typeface="Arial"/>
                <a:cs typeface="Arial"/>
                <a:sym typeface="Arial"/>
              </a:rPr>
              <a:t>: Allows toggling between specific states or viewing all states' contributions.</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Key Insights:</a:t>
            </a:r>
            <a:endParaRPr b="1"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Top-Contributing States</a:t>
            </a:r>
            <a:r>
              <a:rPr lang="en-US" sz="5600">
                <a:latin typeface="Arial"/>
                <a:ea typeface="Arial"/>
                <a:cs typeface="Arial"/>
                <a:sym typeface="Arial"/>
              </a:rPr>
              <a:t>:</a:t>
            </a:r>
            <a:endParaRPr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b="1" lang="en-US" sz="5600">
                <a:latin typeface="Arial"/>
                <a:ea typeface="Arial"/>
                <a:cs typeface="Arial"/>
                <a:sym typeface="Arial"/>
              </a:rPr>
              <a:t>Colorado (CO)</a:t>
            </a:r>
            <a:r>
              <a:rPr lang="en-US" sz="5600">
                <a:latin typeface="Arial"/>
                <a:ea typeface="Arial"/>
                <a:cs typeface="Arial"/>
                <a:sym typeface="Arial"/>
              </a:rPr>
              <a:t> leads with a significant donation total of </a:t>
            </a:r>
            <a:r>
              <a:rPr b="1" lang="en-US" sz="5600">
                <a:latin typeface="Arial"/>
                <a:ea typeface="Arial"/>
                <a:cs typeface="Arial"/>
                <a:sym typeface="Arial"/>
              </a:rPr>
              <a:t>$3,183,915</a:t>
            </a:r>
            <a:r>
              <a:rPr lang="en-US" sz="5600">
                <a:latin typeface="Arial"/>
                <a:ea typeface="Arial"/>
                <a:cs typeface="Arial"/>
                <a:sym typeface="Arial"/>
              </a:rPr>
              <a:t>.</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b="1" lang="en-US" sz="5600">
                <a:latin typeface="Arial"/>
                <a:ea typeface="Arial"/>
                <a:cs typeface="Arial"/>
                <a:sym typeface="Arial"/>
              </a:rPr>
              <a:t>California (CA)</a:t>
            </a:r>
            <a:r>
              <a:rPr lang="en-US" sz="5600">
                <a:latin typeface="Arial"/>
                <a:ea typeface="Arial"/>
                <a:cs typeface="Arial"/>
                <a:sym typeface="Arial"/>
              </a:rPr>
              <a:t> and </a:t>
            </a:r>
            <a:r>
              <a:rPr b="1" lang="en-US" sz="5600">
                <a:latin typeface="Arial"/>
                <a:ea typeface="Arial"/>
                <a:cs typeface="Arial"/>
                <a:sym typeface="Arial"/>
              </a:rPr>
              <a:t>Texas (TX)</a:t>
            </a:r>
            <a:r>
              <a:rPr lang="en-US" sz="5600">
                <a:latin typeface="Arial"/>
                <a:ea typeface="Arial"/>
                <a:cs typeface="Arial"/>
                <a:sym typeface="Arial"/>
              </a:rPr>
              <a:t> follow with contributions of </a:t>
            </a:r>
            <a:r>
              <a:rPr b="1" lang="en-US" sz="5600">
                <a:latin typeface="Arial"/>
                <a:ea typeface="Arial"/>
                <a:cs typeface="Arial"/>
                <a:sym typeface="Arial"/>
              </a:rPr>
              <a:t>$2,744,992</a:t>
            </a:r>
            <a:r>
              <a:rPr lang="en-US" sz="5600">
                <a:latin typeface="Arial"/>
                <a:ea typeface="Arial"/>
                <a:cs typeface="Arial"/>
                <a:sym typeface="Arial"/>
              </a:rPr>
              <a:t> and </a:t>
            </a:r>
            <a:r>
              <a:rPr b="1" lang="en-US" sz="5600">
                <a:latin typeface="Arial"/>
                <a:ea typeface="Arial"/>
                <a:cs typeface="Arial"/>
                <a:sym typeface="Arial"/>
              </a:rPr>
              <a:t>$1,916,008</a:t>
            </a:r>
            <a:r>
              <a:rPr lang="en-US" sz="5600">
                <a:latin typeface="Arial"/>
                <a:ea typeface="Arial"/>
                <a:cs typeface="Arial"/>
                <a:sym typeface="Arial"/>
              </a:rPr>
              <a:t>, respectively.</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Low-Contributing States</a:t>
            </a:r>
            <a:r>
              <a:rPr lang="en-US" sz="5600">
                <a:latin typeface="Arial"/>
                <a:ea typeface="Arial"/>
                <a:cs typeface="Arial"/>
                <a:sym typeface="Arial"/>
              </a:rPr>
              <a:t>:</a:t>
            </a:r>
            <a:endParaRPr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b="1" lang="en-US" sz="5600">
                <a:latin typeface="Arial"/>
                <a:ea typeface="Arial"/>
                <a:cs typeface="Arial"/>
                <a:sym typeface="Arial"/>
              </a:rPr>
              <a:t>Montana (MT)</a:t>
            </a:r>
            <a:r>
              <a:rPr lang="en-US" sz="5600">
                <a:latin typeface="Arial"/>
                <a:ea typeface="Arial"/>
                <a:cs typeface="Arial"/>
                <a:sym typeface="Arial"/>
              </a:rPr>
              <a:t> has the lowest contribution of </a:t>
            </a:r>
            <a:r>
              <a:rPr b="1" lang="en-US" sz="5600">
                <a:latin typeface="Arial"/>
                <a:ea typeface="Arial"/>
                <a:cs typeface="Arial"/>
                <a:sym typeface="Arial"/>
              </a:rPr>
              <a:t>$21,202</a:t>
            </a:r>
            <a:r>
              <a:rPr lang="en-US" sz="5600">
                <a:latin typeface="Arial"/>
                <a:ea typeface="Arial"/>
                <a:cs typeface="Arial"/>
                <a:sym typeface="Arial"/>
              </a:rPr>
              <a:t>, followed by </a:t>
            </a:r>
            <a:r>
              <a:rPr b="1" lang="en-US" sz="5600">
                <a:latin typeface="Arial"/>
                <a:ea typeface="Arial"/>
                <a:cs typeface="Arial"/>
                <a:sym typeface="Arial"/>
              </a:rPr>
              <a:t>Wyoming (WY)</a:t>
            </a:r>
            <a:r>
              <a:rPr lang="en-US" sz="5600">
                <a:latin typeface="Arial"/>
                <a:ea typeface="Arial"/>
                <a:cs typeface="Arial"/>
                <a:sym typeface="Arial"/>
              </a:rPr>
              <a:t> with </a:t>
            </a:r>
            <a:r>
              <a:rPr b="1" lang="en-US" sz="5600">
                <a:latin typeface="Arial"/>
                <a:ea typeface="Arial"/>
                <a:cs typeface="Arial"/>
                <a:sym typeface="Arial"/>
              </a:rPr>
              <a:t>$46,537</a:t>
            </a:r>
            <a:r>
              <a:rPr lang="en-US" sz="5600">
                <a:latin typeface="Arial"/>
                <a:ea typeface="Arial"/>
                <a:cs typeface="Arial"/>
                <a:sym typeface="Arial"/>
              </a:rPr>
              <a:t>.</a:t>
            </a:r>
            <a:endParaRPr sz="5600">
              <a:latin typeface="Arial"/>
              <a:ea typeface="Arial"/>
              <a:cs typeface="Arial"/>
              <a:sym typeface="Arial"/>
            </a:endParaRPr>
          </a:p>
          <a:p>
            <a:pPr indent="0" lvl="0" marL="0" rtl="0" algn="l">
              <a:lnSpc>
                <a:spcPct val="115000"/>
              </a:lnSpc>
              <a:spcBef>
                <a:spcPts val="1200"/>
              </a:spcBef>
              <a:spcAft>
                <a:spcPts val="0"/>
              </a:spcAft>
              <a:buNone/>
            </a:pPr>
            <a:r>
              <a:rPr b="1" lang="en-US" sz="5600">
                <a:latin typeface="Arial"/>
                <a:ea typeface="Arial"/>
                <a:cs typeface="Arial"/>
                <a:sym typeface="Arial"/>
              </a:rPr>
              <a:t>Regional Trends</a:t>
            </a:r>
            <a:r>
              <a:rPr lang="en-US" sz="5600">
                <a:latin typeface="Arial"/>
                <a:ea typeface="Arial"/>
                <a:cs typeface="Arial"/>
                <a:sym typeface="Arial"/>
              </a:rPr>
              <a:t>:</a:t>
            </a:r>
            <a:endParaRPr sz="5600">
              <a:latin typeface="Arial"/>
              <a:ea typeface="Arial"/>
              <a:cs typeface="Arial"/>
              <a:sym typeface="Arial"/>
            </a:endParaRPr>
          </a:p>
          <a:p>
            <a:pPr indent="-317500" lvl="0" marL="457200" rtl="0" algn="l">
              <a:lnSpc>
                <a:spcPct val="115000"/>
              </a:lnSpc>
              <a:spcBef>
                <a:spcPts val="1200"/>
              </a:spcBef>
              <a:spcAft>
                <a:spcPts val="0"/>
              </a:spcAft>
              <a:buSzPct val="100000"/>
              <a:buChar char="●"/>
            </a:pPr>
            <a:r>
              <a:rPr lang="en-US" sz="5600">
                <a:latin typeface="Arial"/>
                <a:ea typeface="Arial"/>
                <a:cs typeface="Arial"/>
                <a:sym typeface="Arial"/>
              </a:rPr>
              <a:t>High contributions are concentrated in larger and more populated states like </a:t>
            </a:r>
            <a:r>
              <a:rPr b="1" lang="en-US" sz="5600">
                <a:latin typeface="Arial"/>
                <a:ea typeface="Arial"/>
                <a:cs typeface="Arial"/>
                <a:sym typeface="Arial"/>
              </a:rPr>
              <a:t>California, Texas, and New York (NY)</a:t>
            </a:r>
            <a:r>
              <a:rPr lang="en-US" sz="5600">
                <a:latin typeface="Arial"/>
                <a:ea typeface="Arial"/>
                <a:cs typeface="Arial"/>
                <a:sym typeface="Arial"/>
              </a:rPr>
              <a:t>.</a:t>
            </a:r>
            <a:endParaRPr sz="5600">
              <a:latin typeface="Arial"/>
              <a:ea typeface="Arial"/>
              <a:cs typeface="Arial"/>
              <a:sym typeface="Arial"/>
            </a:endParaRPr>
          </a:p>
          <a:p>
            <a:pPr indent="-317500" lvl="0" marL="457200" rtl="0" algn="l">
              <a:lnSpc>
                <a:spcPct val="115000"/>
              </a:lnSpc>
              <a:spcBef>
                <a:spcPts val="0"/>
              </a:spcBef>
              <a:spcAft>
                <a:spcPts val="0"/>
              </a:spcAft>
              <a:buSzPct val="100000"/>
              <a:buChar char="●"/>
            </a:pPr>
            <a:r>
              <a:rPr lang="en-US" sz="5600">
                <a:latin typeface="Arial"/>
                <a:ea typeface="Arial"/>
                <a:cs typeface="Arial"/>
                <a:sym typeface="Arial"/>
              </a:rPr>
              <a:t>The Midwest and Mountain regions generally show lower donation totals.</a:t>
            </a:r>
            <a:endParaRPr sz="5600">
              <a:latin typeface="Arial"/>
              <a:ea typeface="Arial"/>
              <a:cs typeface="Arial"/>
              <a:sym typeface="Arial"/>
            </a:endParaRPr>
          </a:p>
          <a:p>
            <a:pPr indent="0" lvl="0" marL="0" rtl="0" algn="l">
              <a:lnSpc>
                <a:spcPct val="115000"/>
              </a:lnSpc>
              <a:spcBef>
                <a:spcPts val="1200"/>
              </a:spcBef>
              <a:spcAft>
                <a:spcPts val="0"/>
              </a:spcAft>
              <a:buNone/>
            </a:pPr>
            <a:r>
              <a:t/>
            </a:r>
            <a:endParaRPr b="1" sz="5600">
              <a:latin typeface="Arial"/>
              <a:ea typeface="Arial"/>
              <a:cs typeface="Arial"/>
              <a:sym typeface="Arial"/>
            </a:endParaRPr>
          </a:p>
          <a:p>
            <a:pPr indent="0" lvl="0" marL="0" rtl="0" algn="l">
              <a:lnSpc>
                <a:spcPct val="115000"/>
              </a:lnSpc>
              <a:spcBef>
                <a:spcPts val="1200"/>
              </a:spcBef>
              <a:spcAft>
                <a:spcPts val="0"/>
              </a:spcAft>
              <a:buNone/>
            </a:pPr>
            <a:r>
              <a:t/>
            </a:r>
            <a:endParaRPr b="1" sz="1100">
              <a:latin typeface="Arial"/>
              <a:ea typeface="Arial"/>
              <a:cs typeface="Arial"/>
              <a:sym typeface="Arial"/>
            </a:endParaRPr>
          </a:p>
          <a:p>
            <a:pPr indent="0" lvl="0" marL="0" rtl="0" algn="ctr">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en-US" sz="4000"/>
              <a:t>Donation by state (map chart) Analysis</a:t>
            </a:r>
            <a:endParaRPr sz="4000"/>
          </a:p>
          <a:p>
            <a:pPr indent="0" lvl="0" marL="0" rtl="0" algn="l">
              <a:spcBef>
                <a:spcPts val="0"/>
              </a:spcBef>
              <a:spcAft>
                <a:spcPts val="0"/>
              </a:spcAft>
              <a:buNone/>
            </a:pPr>
            <a:r>
              <a:t/>
            </a:r>
            <a:endParaRPr sz="4000"/>
          </a:p>
        </p:txBody>
      </p:sp>
      <p:sp>
        <p:nvSpPr>
          <p:cNvPr id="135" name="Google Shape;135;p2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2400">
                <a:latin typeface="Arial"/>
                <a:ea typeface="Arial"/>
                <a:cs typeface="Arial"/>
                <a:sym typeface="Arial"/>
              </a:rPr>
              <a:t>Discussion Points:</a:t>
            </a:r>
            <a:endParaRPr b="1" sz="2400">
              <a:latin typeface="Arial"/>
              <a:ea typeface="Arial"/>
              <a:cs typeface="Arial"/>
              <a:sym typeface="Arial"/>
            </a:endParaRPr>
          </a:p>
          <a:p>
            <a:pPr indent="-381000" lvl="0" marL="457200" rtl="0" algn="l">
              <a:lnSpc>
                <a:spcPct val="115000"/>
              </a:lnSpc>
              <a:spcBef>
                <a:spcPts val="1200"/>
              </a:spcBef>
              <a:spcAft>
                <a:spcPts val="0"/>
              </a:spcAft>
              <a:buSzPts val="2400"/>
              <a:buChar char="●"/>
            </a:pPr>
            <a:r>
              <a:rPr lang="en-US" sz="2400">
                <a:latin typeface="Arial"/>
                <a:ea typeface="Arial"/>
                <a:cs typeface="Arial"/>
                <a:sym typeface="Arial"/>
              </a:rPr>
              <a:t>There appears to be a positive correlation between the population size and donation totals, but some smaller states (e.g., Colorado) outperform this expectation.</a:t>
            </a:r>
            <a:endParaRPr sz="2400">
              <a:latin typeface="Arial"/>
              <a:ea typeface="Arial"/>
              <a:cs typeface="Arial"/>
              <a:sym typeface="Arial"/>
            </a:endParaRPr>
          </a:p>
          <a:p>
            <a:pPr indent="-381000" lvl="0" marL="457200" rtl="0" algn="l">
              <a:lnSpc>
                <a:spcPct val="115000"/>
              </a:lnSpc>
              <a:spcBef>
                <a:spcPts val="0"/>
              </a:spcBef>
              <a:spcAft>
                <a:spcPts val="0"/>
              </a:spcAft>
              <a:buSzPts val="2400"/>
              <a:buChar char="●"/>
            </a:pPr>
            <a:r>
              <a:rPr lang="en-US" sz="2400">
                <a:latin typeface="Arial"/>
                <a:ea typeface="Arial"/>
                <a:cs typeface="Arial"/>
                <a:sym typeface="Arial"/>
              </a:rPr>
              <a:t>Potential socioeconomic or institutional factors could explain why states like Colorado have disproportionately high donations compared to neighboring states.</a:t>
            </a:r>
            <a:endParaRPr sz="2400">
              <a:latin typeface="Arial"/>
              <a:ea typeface="Arial"/>
              <a:cs typeface="Arial"/>
              <a:sym typeface="Arial"/>
            </a:endParaRPr>
          </a:p>
          <a:p>
            <a:pPr indent="-381000" lvl="0" marL="457200" rtl="0" algn="l">
              <a:lnSpc>
                <a:spcPct val="115000"/>
              </a:lnSpc>
              <a:spcBef>
                <a:spcPts val="0"/>
              </a:spcBef>
              <a:spcAft>
                <a:spcPts val="0"/>
              </a:spcAft>
              <a:buSzPts val="2400"/>
              <a:buFont typeface="Arial"/>
              <a:buChar char="●"/>
            </a:pPr>
            <a:r>
              <a:rPr lang="en-US" sz="2400">
                <a:latin typeface="Arial"/>
                <a:ea typeface="Arial"/>
                <a:cs typeface="Arial"/>
                <a:sym typeface="Arial"/>
              </a:rPr>
              <a:t>Colorado’s annual alumni fundraiser in 2020 raised an additional $500,000 due to targeted outreach, which can serve as a best practice for other regions.</a:t>
            </a:r>
            <a:endParaRPr sz="24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