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97" r:id="rId3"/>
    <p:sldId id="499" r:id="rId4"/>
    <p:sldId id="507" r:id="rId5"/>
    <p:sldId id="500" r:id="rId6"/>
    <p:sldId id="501" r:id="rId7"/>
    <p:sldId id="502" r:id="rId8"/>
    <p:sldId id="503" r:id="rId9"/>
    <p:sldId id="508" r:id="rId10"/>
    <p:sldId id="506" r:id="rId11"/>
    <p:sldId id="510" r:id="rId12"/>
    <p:sldId id="511" r:id="rId13"/>
    <p:sldId id="512" r:id="rId14"/>
    <p:sldId id="513" r:id="rId15"/>
    <p:sldId id="514" r:id="rId16"/>
    <p:sldId id="515" r:id="rId17"/>
    <p:sldId id="509" r:id="rId18"/>
    <p:sldId id="269" r:id="rId19"/>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7" autoAdjust="0"/>
    <p:restoredTop sz="94660"/>
  </p:normalViewPr>
  <p:slideViewPr>
    <p:cSldViewPr>
      <p:cViewPr varScale="1">
        <p:scale>
          <a:sx n="78" d="100"/>
          <a:sy n="78" d="100"/>
        </p:scale>
        <p:origin x="1099"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27-04-2025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17</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27-04-2025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echcrunch.com/" TargetMode="External"/><Relationship Id="rId3" Type="http://schemas.openxmlformats.org/officeDocument/2006/relationships/image" Target="../media/image2.png"/><Relationship Id="rId7" Type="http://schemas.openxmlformats.org/officeDocument/2006/relationships/hyperlink" Target="https://www.geminiapi.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rxiv.org/abs/2005.14165" TargetMode="External"/><Relationship Id="rId5" Type="http://schemas.openxmlformats.org/officeDocument/2006/relationships/hyperlink" Target="https://developers.google.com/gmail/api"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103414" y="1178587"/>
            <a:ext cx="8968578" cy="5509200"/>
          </a:xfrm>
          <a:prstGeom prst="rect">
            <a:avLst/>
          </a:prstGeom>
          <a:noFill/>
        </p:spPr>
        <p:txBody>
          <a:bodyPr wrap="square">
            <a:spAutoFit/>
          </a:bodyPr>
          <a:lstStyle/>
          <a:p>
            <a:r>
              <a:rPr lang="en-US" sz="2000" b="1" dirty="0"/>
              <a:t>Expected Results</a:t>
            </a:r>
          </a:p>
          <a:p>
            <a:r>
              <a:rPr lang="en-US" sz="1600" b="1" dirty="0"/>
              <a:t> 1. Anticipated Outcomes:</a:t>
            </a:r>
          </a:p>
          <a:p>
            <a:r>
              <a:rPr lang="en-US" sz="1600" dirty="0"/>
              <a:t>      The app will streamline email management, improve response efficiency with AI-generated summaries, and offer reply suggestions to enhance consistency.</a:t>
            </a:r>
          </a:p>
          <a:p>
            <a:r>
              <a:rPr lang="en-US" sz="1600" b="1" dirty="0"/>
              <a:t>2. Effectiveness in Solving the Identified Problem:</a:t>
            </a:r>
          </a:p>
          <a:p>
            <a:r>
              <a:rPr lang="en-US" sz="1600" dirty="0"/>
              <a:t>       It will reduce email overload, ensure faster and more consistent responses, and optimize support team workflows.</a:t>
            </a:r>
          </a:p>
          <a:p>
            <a:r>
              <a:rPr lang="en-US" sz="1600" b="1" dirty="0"/>
              <a:t>3. Prototype or Working Model Deliverable:</a:t>
            </a:r>
          </a:p>
          <a:p>
            <a:r>
              <a:rPr lang="en-US" sz="1600" dirty="0"/>
              <a:t>       A working prototype featuring a Gmail-type email dashboard but along with summarization and email analytics.</a:t>
            </a:r>
            <a:endParaRPr lang="en-IN" sz="2400" dirty="0"/>
          </a:p>
          <a:p>
            <a:r>
              <a:rPr lang="en-US" sz="2000" b="1" dirty="0"/>
              <a:t>Impact</a:t>
            </a:r>
          </a:p>
          <a:p>
            <a:r>
              <a:rPr lang="en-US" sz="1600" b="1" dirty="0"/>
              <a:t>1. Contribution to the Field:</a:t>
            </a:r>
          </a:p>
          <a:p>
            <a:r>
              <a:rPr lang="en-US" sz="1600" dirty="0"/>
              <a:t>    It introduces AI-driven automation for email management, enhancing productivity and operational efficiency in customer support.</a:t>
            </a:r>
          </a:p>
          <a:p>
            <a:r>
              <a:rPr lang="en-US" sz="1600" b="1" dirty="0"/>
              <a:t>2. Potential Benefits for Industries, Researchers, or Users:</a:t>
            </a:r>
          </a:p>
          <a:p>
            <a:r>
              <a:rPr lang="en-US" sz="1600" dirty="0"/>
              <a:t>    Customer support teams will save time, businesses will improve response rates, and researchers can explore email communication patterns.</a:t>
            </a:r>
          </a:p>
          <a:p>
            <a:r>
              <a:rPr lang="en-US" sz="1600" b="1" dirty="0"/>
              <a:t>3. Future Scope &amp; Possible Extensions:</a:t>
            </a:r>
          </a:p>
          <a:p>
            <a:r>
              <a:rPr lang="en-US" sz="1600" dirty="0"/>
              <a:t>Future extensions include supporting multiple email platforms such as outlook, multilingual capabilities, advanced AI features, and mobile app integration.</a:t>
            </a:r>
          </a:p>
          <a:p>
            <a:pPr algn="just"/>
            <a:endParaRPr lang="en-IN" sz="2400" dirty="0"/>
          </a:p>
        </p:txBody>
      </p:sp>
    </p:spTree>
    <p:extLst>
      <p:ext uri="{BB962C8B-B14F-4D97-AF65-F5344CB8AC3E}">
        <p14:creationId xmlns:p14="http://schemas.microsoft.com/office/powerpoint/2010/main" val="2562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8574-4243-2387-A785-E8C1C37D5BA0}"/>
              </a:ext>
            </a:extLst>
          </p:cNvPr>
          <p:cNvSpPr>
            <a:spLocks noGrp="1"/>
          </p:cNvSpPr>
          <p:nvPr>
            <p:ph type="title"/>
          </p:nvPr>
        </p:nvSpPr>
        <p:spPr/>
        <p:txBody>
          <a:bodyPr/>
          <a:lstStyle/>
          <a:p>
            <a:pPr algn="l"/>
            <a:r>
              <a:rPr lang="en-US" b="1" dirty="0"/>
              <a:t>Code Snippets</a:t>
            </a:r>
          </a:p>
        </p:txBody>
      </p:sp>
      <p:sp>
        <p:nvSpPr>
          <p:cNvPr id="3" name="Content Placeholder 2">
            <a:extLst>
              <a:ext uri="{FF2B5EF4-FFF2-40B4-BE49-F238E27FC236}">
                <a16:creationId xmlns:a16="http://schemas.microsoft.com/office/drawing/2014/main" id="{EA83C533-5708-B5C0-F9B5-ADD8423D3FA1}"/>
              </a:ext>
            </a:extLst>
          </p:cNvPr>
          <p:cNvSpPr>
            <a:spLocks noGrp="1"/>
          </p:cNvSpPr>
          <p:nvPr>
            <p:ph idx="1"/>
          </p:nvPr>
        </p:nvSpPr>
        <p:spPr/>
        <p:txBody>
          <a:bodyPr/>
          <a:lstStyle/>
          <a:p>
            <a:r>
              <a:rPr lang="en-US" dirty="0"/>
              <a:t>Main App Layout</a:t>
            </a:r>
          </a:p>
          <a:p>
            <a:endParaRPr lang="en-US" dirty="0"/>
          </a:p>
        </p:txBody>
      </p:sp>
      <p:pic>
        <p:nvPicPr>
          <p:cNvPr id="4" name="Picture 3">
            <a:extLst>
              <a:ext uri="{FF2B5EF4-FFF2-40B4-BE49-F238E27FC236}">
                <a16:creationId xmlns:a16="http://schemas.microsoft.com/office/drawing/2014/main" id="{5F434366-2E56-A595-E285-E1334118F551}"/>
              </a:ext>
            </a:extLst>
          </p:cNvPr>
          <p:cNvPicPr>
            <a:picLocks noChangeAspect="1"/>
          </p:cNvPicPr>
          <p:nvPr/>
        </p:nvPicPr>
        <p:blipFill>
          <a:blip r:embed="rId2"/>
          <a:stretch>
            <a:fillRect/>
          </a:stretch>
        </p:blipFill>
        <p:spPr>
          <a:xfrm>
            <a:off x="755576" y="2347753"/>
            <a:ext cx="7560840" cy="3778410"/>
          </a:xfrm>
          <a:prstGeom prst="rect">
            <a:avLst/>
          </a:prstGeom>
        </p:spPr>
      </p:pic>
    </p:spTree>
    <p:extLst>
      <p:ext uri="{BB962C8B-B14F-4D97-AF65-F5344CB8AC3E}">
        <p14:creationId xmlns:p14="http://schemas.microsoft.com/office/powerpoint/2010/main" val="118609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8574-4243-2387-A785-E8C1C37D5BA0}"/>
              </a:ext>
            </a:extLst>
          </p:cNvPr>
          <p:cNvSpPr>
            <a:spLocks noGrp="1"/>
          </p:cNvSpPr>
          <p:nvPr>
            <p:ph type="title"/>
          </p:nvPr>
        </p:nvSpPr>
        <p:spPr/>
        <p:txBody>
          <a:bodyPr/>
          <a:lstStyle/>
          <a:p>
            <a:pPr algn="l"/>
            <a:r>
              <a:rPr lang="en-US" b="1" dirty="0"/>
              <a:t>Code Snippets</a:t>
            </a:r>
          </a:p>
        </p:txBody>
      </p:sp>
      <p:sp>
        <p:nvSpPr>
          <p:cNvPr id="3" name="Content Placeholder 2">
            <a:extLst>
              <a:ext uri="{FF2B5EF4-FFF2-40B4-BE49-F238E27FC236}">
                <a16:creationId xmlns:a16="http://schemas.microsoft.com/office/drawing/2014/main" id="{EA83C533-5708-B5C0-F9B5-ADD8423D3FA1}"/>
              </a:ext>
            </a:extLst>
          </p:cNvPr>
          <p:cNvSpPr>
            <a:spLocks noGrp="1"/>
          </p:cNvSpPr>
          <p:nvPr>
            <p:ph idx="1"/>
          </p:nvPr>
        </p:nvSpPr>
        <p:spPr/>
        <p:txBody>
          <a:bodyPr/>
          <a:lstStyle/>
          <a:p>
            <a:r>
              <a:rPr lang="en-US" dirty="0"/>
              <a:t>REST API for fetching emails</a:t>
            </a:r>
          </a:p>
          <a:p>
            <a:endParaRPr lang="en-US" dirty="0"/>
          </a:p>
        </p:txBody>
      </p:sp>
      <p:pic>
        <p:nvPicPr>
          <p:cNvPr id="5" name="Picture 4">
            <a:extLst>
              <a:ext uri="{FF2B5EF4-FFF2-40B4-BE49-F238E27FC236}">
                <a16:creationId xmlns:a16="http://schemas.microsoft.com/office/drawing/2014/main" id="{BAABFA8C-4CAA-71F4-4BA3-C46B597CBA93}"/>
              </a:ext>
            </a:extLst>
          </p:cNvPr>
          <p:cNvPicPr>
            <a:picLocks noChangeAspect="1"/>
          </p:cNvPicPr>
          <p:nvPr/>
        </p:nvPicPr>
        <p:blipFill>
          <a:blip r:embed="rId2"/>
          <a:stretch>
            <a:fillRect/>
          </a:stretch>
        </p:blipFill>
        <p:spPr>
          <a:xfrm>
            <a:off x="683568" y="2337910"/>
            <a:ext cx="7776864" cy="3899401"/>
          </a:xfrm>
          <a:prstGeom prst="rect">
            <a:avLst/>
          </a:prstGeom>
        </p:spPr>
      </p:pic>
    </p:spTree>
    <p:extLst>
      <p:ext uri="{BB962C8B-B14F-4D97-AF65-F5344CB8AC3E}">
        <p14:creationId xmlns:p14="http://schemas.microsoft.com/office/powerpoint/2010/main" val="255008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8574-4243-2387-A785-E8C1C37D5BA0}"/>
              </a:ext>
            </a:extLst>
          </p:cNvPr>
          <p:cNvSpPr>
            <a:spLocks noGrp="1"/>
          </p:cNvSpPr>
          <p:nvPr>
            <p:ph type="title"/>
          </p:nvPr>
        </p:nvSpPr>
        <p:spPr/>
        <p:txBody>
          <a:bodyPr/>
          <a:lstStyle/>
          <a:p>
            <a:pPr algn="l"/>
            <a:r>
              <a:rPr lang="en-US" b="1" dirty="0"/>
              <a:t>Code Snippets</a:t>
            </a:r>
          </a:p>
        </p:txBody>
      </p:sp>
      <p:sp>
        <p:nvSpPr>
          <p:cNvPr id="3" name="Content Placeholder 2">
            <a:extLst>
              <a:ext uri="{FF2B5EF4-FFF2-40B4-BE49-F238E27FC236}">
                <a16:creationId xmlns:a16="http://schemas.microsoft.com/office/drawing/2014/main" id="{EA83C533-5708-B5C0-F9B5-ADD8423D3FA1}"/>
              </a:ext>
            </a:extLst>
          </p:cNvPr>
          <p:cNvSpPr>
            <a:spLocks noGrp="1"/>
          </p:cNvSpPr>
          <p:nvPr>
            <p:ph idx="1"/>
          </p:nvPr>
        </p:nvSpPr>
        <p:spPr/>
        <p:txBody>
          <a:bodyPr/>
          <a:lstStyle/>
          <a:p>
            <a:r>
              <a:rPr lang="en-US" dirty="0"/>
              <a:t>REST API for fetching Gemini Response</a:t>
            </a:r>
          </a:p>
          <a:p>
            <a:endParaRPr lang="en-US" dirty="0"/>
          </a:p>
        </p:txBody>
      </p:sp>
      <p:pic>
        <p:nvPicPr>
          <p:cNvPr id="4" name="Picture 3">
            <a:extLst>
              <a:ext uri="{FF2B5EF4-FFF2-40B4-BE49-F238E27FC236}">
                <a16:creationId xmlns:a16="http://schemas.microsoft.com/office/drawing/2014/main" id="{9B9D2DC6-B1CA-4768-B109-23C112B2C5B4}"/>
              </a:ext>
            </a:extLst>
          </p:cNvPr>
          <p:cNvPicPr>
            <a:picLocks noChangeAspect="1"/>
          </p:cNvPicPr>
          <p:nvPr/>
        </p:nvPicPr>
        <p:blipFill>
          <a:blip r:embed="rId2"/>
          <a:stretch>
            <a:fillRect/>
          </a:stretch>
        </p:blipFill>
        <p:spPr>
          <a:xfrm>
            <a:off x="827584" y="2339498"/>
            <a:ext cx="7416824" cy="3786665"/>
          </a:xfrm>
          <a:prstGeom prst="rect">
            <a:avLst/>
          </a:prstGeom>
        </p:spPr>
      </p:pic>
    </p:spTree>
    <p:extLst>
      <p:ext uri="{BB962C8B-B14F-4D97-AF65-F5344CB8AC3E}">
        <p14:creationId xmlns:p14="http://schemas.microsoft.com/office/powerpoint/2010/main" val="406117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8574-4243-2387-A785-E8C1C37D5BA0}"/>
              </a:ext>
            </a:extLst>
          </p:cNvPr>
          <p:cNvSpPr>
            <a:spLocks noGrp="1"/>
          </p:cNvSpPr>
          <p:nvPr>
            <p:ph type="title"/>
          </p:nvPr>
        </p:nvSpPr>
        <p:spPr/>
        <p:txBody>
          <a:bodyPr/>
          <a:lstStyle/>
          <a:p>
            <a:pPr algn="l"/>
            <a:r>
              <a:rPr lang="en-US" b="1" dirty="0"/>
              <a:t>Results</a:t>
            </a:r>
          </a:p>
        </p:txBody>
      </p:sp>
      <p:sp>
        <p:nvSpPr>
          <p:cNvPr id="3" name="Content Placeholder 2">
            <a:extLst>
              <a:ext uri="{FF2B5EF4-FFF2-40B4-BE49-F238E27FC236}">
                <a16:creationId xmlns:a16="http://schemas.microsoft.com/office/drawing/2014/main" id="{EA83C533-5708-B5C0-F9B5-ADD8423D3FA1}"/>
              </a:ext>
            </a:extLst>
          </p:cNvPr>
          <p:cNvSpPr>
            <a:spLocks noGrp="1"/>
          </p:cNvSpPr>
          <p:nvPr>
            <p:ph idx="1"/>
          </p:nvPr>
        </p:nvSpPr>
        <p:spPr/>
        <p:txBody>
          <a:bodyPr/>
          <a:lstStyle/>
          <a:p>
            <a:r>
              <a:rPr lang="en-US" dirty="0"/>
              <a:t>Frontend</a:t>
            </a:r>
          </a:p>
          <a:p>
            <a:endParaRPr lang="en-US" dirty="0"/>
          </a:p>
        </p:txBody>
      </p:sp>
      <p:pic>
        <p:nvPicPr>
          <p:cNvPr id="5" name="Picture 4">
            <a:extLst>
              <a:ext uri="{FF2B5EF4-FFF2-40B4-BE49-F238E27FC236}">
                <a16:creationId xmlns:a16="http://schemas.microsoft.com/office/drawing/2014/main" id="{5F0730EC-A12D-D809-490E-F98641CF86D0}"/>
              </a:ext>
            </a:extLst>
          </p:cNvPr>
          <p:cNvPicPr>
            <a:picLocks noChangeAspect="1"/>
          </p:cNvPicPr>
          <p:nvPr/>
        </p:nvPicPr>
        <p:blipFill>
          <a:blip r:embed="rId2"/>
          <a:stretch>
            <a:fillRect/>
          </a:stretch>
        </p:blipFill>
        <p:spPr>
          <a:xfrm>
            <a:off x="827584" y="2276872"/>
            <a:ext cx="7560840" cy="4031853"/>
          </a:xfrm>
          <a:prstGeom prst="rect">
            <a:avLst/>
          </a:prstGeom>
        </p:spPr>
      </p:pic>
    </p:spTree>
    <p:extLst>
      <p:ext uri="{BB962C8B-B14F-4D97-AF65-F5344CB8AC3E}">
        <p14:creationId xmlns:p14="http://schemas.microsoft.com/office/powerpoint/2010/main" val="391639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8574-4243-2387-A785-E8C1C37D5BA0}"/>
              </a:ext>
            </a:extLst>
          </p:cNvPr>
          <p:cNvSpPr>
            <a:spLocks noGrp="1"/>
          </p:cNvSpPr>
          <p:nvPr>
            <p:ph type="title"/>
          </p:nvPr>
        </p:nvSpPr>
        <p:spPr/>
        <p:txBody>
          <a:bodyPr/>
          <a:lstStyle/>
          <a:p>
            <a:pPr algn="l"/>
            <a:r>
              <a:rPr lang="en-US" b="1" dirty="0"/>
              <a:t>Results</a:t>
            </a:r>
          </a:p>
        </p:txBody>
      </p:sp>
      <p:sp>
        <p:nvSpPr>
          <p:cNvPr id="3" name="Content Placeholder 2">
            <a:extLst>
              <a:ext uri="{FF2B5EF4-FFF2-40B4-BE49-F238E27FC236}">
                <a16:creationId xmlns:a16="http://schemas.microsoft.com/office/drawing/2014/main" id="{EA83C533-5708-B5C0-F9B5-ADD8423D3FA1}"/>
              </a:ext>
            </a:extLst>
          </p:cNvPr>
          <p:cNvSpPr>
            <a:spLocks noGrp="1"/>
          </p:cNvSpPr>
          <p:nvPr>
            <p:ph idx="1"/>
          </p:nvPr>
        </p:nvSpPr>
        <p:spPr/>
        <p:txBody>
          <a:bodyPr/>
          <a:lstStyle/>
          <a:p>
            <a:r>
              <a:rPr lang="en-US" dirty="0"/>
              <a:t>Insight Feature</a:t>
            </a:r>
          </a:p>
          <a:p>
            <a:endParaRPr lang="en-US" dirty="0"/>
          </a:p>
        </p:txBody>
      </p:sp>
      <p:pic>
        <p:nvPicPr>
          <p:cNvPr id="4" name="Picture 3">
            <a:extLst>
              <a:ext uri="{FF2B5EF4-FFF2-40B4-BE49-F238E27FC236}">
                <a16:creationId xmlns:a16="http://schemas.microsoft.com/office/drawing/2014/main" id="{72FB939F-11E9-281F-D9B5-226B19924E86}"/>
              </a:ext>
            </a:extLst>
          </p:cNvPr>
          <p:cNvPicPr>
            <a:picLocks noChangeAspect="1"/>
          </p:cNvPicPr>
          <p:nvPr/>
        </p:nvPicPr>
        <p:blipFill>
          <a:blip r:embed="rId2"/>
          <a:stretch>
            <a:fillRect/>
          </a:stretch>
        </p:blipFill>
        <p:spPr>
          <a:xfrm>
            <a:off x="755576" y="2204864"/>
            <a:ext cx="4464496" cy="4525962"/>
          </a:xfrm>
          <a:prstGeom prst="rect">
            <a:avLst/>
          </a:prstGeom>
        </p:spPr>
      </p:pic>
    </p:spTree>
    <p:extLst>
      <p:ext uri="{BB962C8B-B14F-4D97-AF65-F5344CB8AC3E}">
        <p14:creationId xmlns:p14="http://schemas.microsoft.com/office/powerpoint/2010/main" val="253459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8574-4243-2387-A785-E8C1C37D5BA0}"/>
              </a:ext>
            </a:extLst>
          </p:cNvPr>
          <p:cNvSpPr>
            <a:spLocks noGrp="1"/>
          </p:cNvSpPr>
          <p:nvPr>
            <p:ph type="title"/>
          </p:nvPr>
        </p:nvSpPr>
        <p:spPr/>
        <p:txBody>
          <a:bodyPr/>
          <a:lstStyle/>
          <a:p>
            <a:pPr algn="l"/>
            <a:r>
              <a:rPr lang="en-US" b="1" dirty="0"/>
              <a:t>Future Work</a:t>
            </a:r>
          </a:p>
        </p:txBody>
      </p:sp>
      <p:sp>
        <p:nvSpPr>
          <p:cNvPr id="3" name="Content Placeholder 2">
            <a:extLst>
              <a:ext uri="{FF2B5EF4-FFF2-40B4-BE49-F238E27FC236}">
                <a16:creationId xmlns:a16="http://schemas.microsoft.com/office/drawing/2014/main" id="{EA83C533-5708-B5C0-F9B5-ADD8423D3FA1}"/>
              </a:ext>
            </a:extLst>
          </p:cNvPr>
          <p:cNvSpPr>
            <a:spLocks noGrp="1"/>
          </p:cNvSpPr>
          <p:nvPr>
            <p:ph idx="1"/>
          </p:nvPr>
        </p:nvSpPr>
        <p:spPr/>
        <p:txBody>
          <a:bodyPr/>
          <a:lstStyle/>
          <a:p>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a:t>
            </a:r>
            <a:r>
              <a:rPr lang="en-US"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S-Mail Handler</a:t>
            </a: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has the potential for continued growth and enhancement. One key area of future development is the integration of </a:t>
            </a:r>
            <a:r>
              <a:rPr lang="en-US"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smart AI suggestions</a:t>
            </a: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for writing emails.</a:t>
            </a:r>
          </a:p>
          <a:p>
            <a:endParaRPr lang="en-US" sz="1800" dirty="0">
              <a:solidFill>
                <a:srgbClr val="000000"/>
              </a:solidFill>
              <a:latin typeface="Verdana" panose="020B0604030504040204" pitchFamily="34" charset="0"/>
              <a:cs typeface="Times New Roman" panose="02020603050405020304" pitchFamily="18" charset="0"/>
            </a:endParaRPr>
          </a:p>
          <a:p>
            <a:r>
              <a:rPr lang="en-US" sz="1800" dirty="0">
                <a:latin typeface="Verdana" panose="020B0604030504040204" pitchFamily="34" charset="0"/>
                <a:ea typeface="Verdana" panose="020B0604030504040204" pitchFamily="34" charset="0"/>
              </a:rPr>
              <a:t>Additionally, we can add prioritization and insightful feature to other email categories as well, including updates and social.</a:t>
            </a:r>
          </a:p>
          <a:p>
            <a:endParaRPr lang="en-US" sz="18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The above can make the project individual friendly as well.</a:t>
            </a:r>
          </a:p>
        </p:txBody>
      </p:sp>
    </p:spTree>
    <p:extLst>
      <p:ext uri="{BB962C8B-B14F-4D97-AF65-F5344CB8AC3E}">
        <p14:creationId xmlns:p14="http://schemas.microsoft.com/office/powerpoint/2010/main" val="414812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401230E-A2B3-BF6C-96B3-DAEBFDD3C4B8}"/>
              </a:ext>
            </a:extLst>
          </p:cNvPr>
          <p:cNvSpPr txBox="1"/>
          <p:nvPr/>
        </p:nvSpPr>
        <p:spPr>
          <a:xfrm>
            <a:off x="264815" y="1293834"/>
            <a:ext cx="8879183"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Google Developers. (2023).</a:t>
            </a:r>
            <a:r>
              <a:rPr kumimoji="0" lang="en-US" altLang="en-US" sz="1600" b="0" i="0" u="none" strike="noStrike" cap="none" normalizeH="0" baseline="0" dirty="0">
                <a:ln>
                  <a:noFill/>
                </a:ln>
                <a:solidFill>
                  <a:schemeClr val="tx1"/>
                </a:solidFill>
                <a:effectLst/>
                <a:latin typeface="Arial" panose="020B0604020202020204" pitchFamily="34" charset="0"/>
              </a:rPr>
              <a:t> Gmail API. Retrieved from </a:t>
            </a:r>
            <a:r>
              <a:rPr kumimoji="0" lang="en-US" altLang="en-US" sz="1600" b="0" i="0" u="none" strike="noStrike" cap="none" normalizeH="0" baseline="0" dirty="0">
                <a:ln>
                  <a:noFill/>
                </a:ln>
                <a:solidFill>
                  <a:schemeClr val="tx1"/>
                </a:solidFill>
                <a:effectLst/>
                <a:latin typeface="Arial" panose="020B0604020202020204" pitchFamily="34" charset="0"/>
                <a:hlinkClick r:id="rId5"/>
              </a:rPr>
              <a:t>https://developers.google.com/gmail/api</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OpenAI. (2023).</a:t>
            </a:r>
            <a:r>
              <a:rPr kumimoji="0" lang="en-US" altLang="en-US" sz="1600" b="0" i="0" u="none" strike="noStrike" cap="none" normalizeH="0" baseline="0" dirty="0">
                <a:ln>
                  <a:noFill/>
                </a:ln>
                <a:solidFill>
                  <a:schemeClr val="tx1"/>
                </a:solidFill>
                <a:effectLst/>
                <a:latin typeface="Arial" panose="020B0604020202020204" pitchFamily="34" charset="0"/>
              </a:rPr>
              <a:t> GPT-4: Language Models are Few-Shot Learners. </a:t>
            </a:r>
            <a:r>
              <a:rPr kumimoji="0" lang="en-US" altLang="en-US" sz="1600" b="0" i="1" u="none" strike="noStrike" cap="none" normalizeH="0" baseline="0" dirty="0">
                <a:ln>
                  <a:noFill/>
                </a:ln>
                <a:solidFill>
                  <a:schemeClr val="tx1"/>
                </a:solidFill>
                <a:effectLst/>
                <a:latin typeface="Arial" panose="020B0604020202020204" pitchFamily="34" charset="0"/>
              </a:rPr>
              <a:t>Proceedings of the Conference on Neural Information Processing Systems (</a:t>
            </a:r>
            <a:r>
              <a:rPr kumimoji="0" lang="en-US" altLang="en-US" sz="1600" b="0" i="1" u="none" strike="noStrike" cap="none" normalizeH="0" baseline="0" dirty="0" err="1">
                <a:ln>
                  <a:noFill/>
                </a:ln>
                <a:solidFill>
                  <a:schemeClr val="tx1"/>
                </a:solidFill>
                <a:effectLst/>
                <a:latin typeface="Arial" panose="020B0604020202020204" pitchFamily="34" charset="0"/>
              </a:rPr>
              <a:t>NeurIPS</a:t>
            </a:r>
            <a:r>
              <a:rPr kumimoji="0" lang="en-US" altLang="en-US" sz="1600" b="0" i="1" u="none" strike="noStrike" cap="none" normalizeH="0" baseline="0" dirty="0">
                <a:ln>
                  <a:noFill/>
                </a:ln>
                <a:solidFill>
                  <a:schemeClr val="tx1"/>
                </a:solidFill>
                <a:effectLst/>
                <a:latin typeface="Arial" panose="020B0604020202020204" pitchFamily="34" charset="0"/>
              </a:rPr>
              <a:t>), 2023</a:t>
            </a:r>
            <a:r>
              <a:rPr kumimoji="0" lang="en-US" altLang="en-US" sz="1600" b="0" i="0" u="none" strike="noStrike" cap="none" normalizeH="0" baseline="0" dirty="0">
                <a:ln>
                  <a:noFill/>
                </a:ln>
                <a:solidFill>
                  <a:schemeClr val="tx1"/>
                </a:solidFill>
                <a:effectLst/>
                <a:latin typeface="Arial" panose="020B0604020202020204" pitchFamily="34" charset="0"/>
              </a:rPr>
              <a:t>. Retrieved from </a:t>
            </a:r>
            <a:r>
              <a:rPr kumimoji="0" lang="en-US" altLang="en-US" sz="1600" b="0" i="0" u="none" strike="noStrike" cap="none" normalizeH="0" baseline="0" dirty="0">
                <a:ln>
                  <a:noFill/>
                </a:ln>
                <a:solidFill>
                  <a:schemeClr val="tx1"/>
                </a:solidFill>
                <a:effectLst/>
                <a:latin typeface="Arial" panose="020B0604020202020204" pitchFamily="34" charset="0"/>
                <a:hlinkClick r:id="rId6"/>
              </a:rPr>
              <a:t>https://arxiv.org/abs/2005.14165</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Gemini, Inc. (2023).</a:t>
            </a:r>
            <a:r>
              <a:rPr kumimoji="0" lang="en-US" altLang="en-US" sz="1600" b="0" i="0" u="none" strike="noStrike" cap="none" normalizeH="0" baseline="0" dirty="0">
                <a:ln>
                  <a:noFill/>
                </a:ln>
                <a:solidFill>
                  <a:schemeClr val="tx1"/>
                </a:solidFill>
                <a:effectLst/>
                <a:latin typeface="Arial" panose="020B0604020202020204" pitchFamily="34" charset="0"/>
              </a:rPr>
              <a:t> Gemini API for Text Analysis. Retrieved from </a:t>
            </a:r>
            <a:r>
              <a:rPr kumimoji="0" lang="en-US" altLang="en-US" sz="1600" b="0" i="0" u="none" strike="noStrike" cap="none" normalizeH="0" baseline="0" dirty="0">
                <a:ln>
                  <a:noFill/>
                </a:ln>
                <a:solidFill>
                  <a:schemeClr val="tx1"/>
                </a:solidFill>
                <a:effectLst/>
                <a:latin typeface="Arial" panose="020B0604020202020204" pitchFamily="34" charset="0"/>
                <a:hlinkClick r:id="rId7"/>
              </a:rPr>
              <a:t>https://www.geminiapi.com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Dufresne, M. (2020).</a:t>
            </a:r>
            <a:r>
              <a:rPr kumimoji="0" lang="en-US" altLang="en-US" sz="1600" b="0" i="0" u="none" strike="noStrike" cap="none" normalizeH="0" baseline="0" dirty="0">
                <a:ln>
                  <a:noFill/>
                </a:ln>
                <a:solidFill>
                  <a:schemeClr val="tx1"/>
                </a:solidFill>
                <a:effectLst/>
                <a:latin typeface="Arial" panose="020B0604020202020204" pitchFamily="34" charset="0"/>
              </a:rPr>
              <a:t> AI-Powered Email Management Tools. </a:t>
            </a:r>
            <a:r>
              <a:rPr kumimoji="0" lang="en-US" altLang="en-US" sz="1600" b="0" i="1" u="none" strike="noStrike" cap="none" normalizeH="0" baseline="0" dirty="0">
                <a:ln>
                  <a:noFill/>
                </a:ln>
                <a:solidFill>
                  <a:schemeClr val="tx1"/>
                </a:solidFill>
                <a:effectLst/>
                <a:latin typeface="Arial" panose="020B0604020202020204" pitchFamily="34" charset="0"/>
              </a:rPr>
              <a:t>TechCrunch</a:t>
            </a:r>
            <a:r>
              <a:rPr kumimoji="0" lang="en-US" altLang="en-US" sz="1600" b="0" i="0" u="none" strike="noStrike" cap="none" normalizeH="0" baseline="0" dirty="0">
                <a:ln>
                  <a:noFill/>
                </a:ln>
                <a:solidFill>
                  <a:schemeClr val="tx1"/>
                </a:solidFill>
                <a:effectLst/>
                <a:latin typeface="Arial" panose="020B0604020202020204" pitchFamily="34" charset="0"/>
              </a:rPr>
              <a:t>. Retrieved from </a:t>
            </a:r>
            <a:r>
              <a:rPr kumimoji="0" lang="en-US" altLang="en-US" sz="1600" b="0" i="0" u="none" strike="noStrike" cap="none" normalizeH="0" baseline="0" dirty="0">
                <a:ln>
                  <a:noFill/>
                </a:ln>
                <a:solidFill>
                  <a:schemeClr val="tx1"/>
                </a:solidFill>
                <a:effectLst/>
                <a:latin typeface="Arial" panose="020B0604020202020204" pitchFamily="34" charset="0"/>
                <a:hlinkClick r:id="rId8"/>
              </a:rPr>
              <a:t>https://techcrunch.com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a:endParaRPr lang="en-IN" sz="1600" dirty="0"/>
          </a:p>
        </p:txBody>
      </p:sp>
    </p:spTree>
    <p:extLst>
      <p:ext uri="{BB962C8B-B14F-4D97-AF65-F5344CB8AC3E}">
        <p14:creationId xmlns:p14="http://schemas.microsoft.com/office/powerpoint/2010/main" val="101537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1764748784"/>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2301010166</a:t>
                      </a:r>
                    </a:p>
                  </a:txBody>
                  <a:tcPr/>
                </a:tc>
                <a:tc>
                  <a:txBody>
                    <a:bodyPr/>
                    <a:lstStyle/>
                    <a:p>
                      <a:r>
                        <a:rPr lang="en-US" dirty="0"/>
                        <a:t>Tanvi </a:t>
                      </a:r>
                      <a:r>
                        <a:rPr lang="en-US" dirty="0" err="1"/>
                        <a:t>Basist</a:t>
                      </a:r>
                      <a:endParaRPr lang="en-US" dirty="0"/>
                    </a:p>
                  </a:txBody>
                  <a:tcPr/>
                </a:tc>
                <a:extLst>
                  <a:ext uri="{0D108BD9-81ED-4DB2-BD59-A6C34878D82A}">
                    <a16:rowId xmlns:a16="http://schemas.microsoft.com/office/drawing/2014/main" val="4176101868"/>
                  </a:ext>
                </a:extLst>
              </a:tr>
              <a:tr h="370840">
                <a:tc>
                  <a:txBody>
                    <a:bodyPr/>
                    <a:lstStyle/>
                    <a:p>
                      <a:r>
                        <a:rPr lang="en-US" dirty="0"/>
                        <a:t>2301010136</a:t>
                      </a:r>
                    </a:p>
                  </a:txBody>
                  <a:tcPr/>
                </a:tc>
                <a:tc>
                  <a:txBody>
                    <a:bodyPr/>
                    <a:lstStyle/>
                    <a:p>
                      <a:r>
                        <a:rPr lang="en-US" dirty="0"/>
                        <a:t>Krish </a:t>
                      </a:r>
                      <a:r>
                        <a:rPr lang="en-US" dirty="0" err="1"/>
                        <a:t>Punia</a:t>
                      </a:r>
                      <a:endParaRPr lang="en-US" dirty="0"/>
                    </a:p>
                  </a:txBody>
                  <a:tcPr/>
                </a:tc>
                <a:extLst>
                  <a:ext uri="{0D108BD9-81ED-4DB2-BD59-A6C34878D82A}">
                    <a16:rowId xmlns:a16="http://schemas.microsoft.com/office/drawing/2014/main" val="1958206324"/>
                  </a:ext>
                </a:extLst>
              </a:tr>
              <a:tr h="370840">
                <a:tc>
                  <a:txBody>
                    <a:bodyPr/>
                    <a:lstStyle/>
                    <a:p>
                      <a:r>
                        <a:rPr lang="en-US" dirty="0"/>
                        <a:t>2301010137</a:t>
                      </a:r>
                    </a:p>
                  </a:txBody>
                  <a:tcPr/>
                </a:tc>
                <a:tc>
                  <a:txBody>
                    <a:bodyPr/>
                    <a:lstStyle/>
                    <a:p>
                      <a:r>
                        <a:rPr lang="en-US" dirty="0"/>
                        <a:t>Kartikay Gautam</a:t>
                      </a:r>
                    </a:p>
                  </a:txBody>
                  <a:tcPr/>
                </a:tc>
                <a:extLst>
                  <a:ext uri="{0D108BD9-81ED-4DB2-BD59-A6C34878D82A}">
                    <a16:rowId xmlns:a16="http://schemas.microsoft.com/office/drawing/2014/main" val="441949598"/>
                  </a:ext>
                </a:extLst>
              </a:tr>
              <a:tr h="370840">
                <a:tc>
                  <a:txBody>
                    <a:bodyPr/>
                    <a:lstStyle/>
                    <a:p>
                      <a:r>
                        <a:rPr lang="en-US" dirty="0"/>
                        <a:t>2301010138</a:t>
                      </a:r>
                    </a:p>
                  </a:txBody>
                  <a:tcPr/>
                </a:tc>
                <a:tc>
                  <a:txBody>
                    <a:bodyPr/>
                    <a:lstStyle/>
                    <a:p>
                      <a:r>
                        <a:rPr lang="en-US" dirty="0" err="1"/>
                        <a:t>Gurnoor</a:t>
                      </a:r>
                      <a:r>
                        <a:rPr lang="en-US" dirty="0"/>
                        <a:t> Kaur</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pPr lvl="0" algn="ctr">
              <a:buSzPct val="25000"/>
            </a:pPr>
            <a:r>
              <a:rPr lang="en-IN" sz="4000" b="1" dirty="0">
                <a:solidFill>
                  <a:srgbClr val="C00000"/>
                </a:solidFill>
                <a:highlight>
                  <a:srgbClr val="FFFF00"/>
                </a:highlight>
                <a:ea typeface="Cambria" panose="02040503050406030204" pitchFamily="18" charset="0"/>
                <a:cs typeface="Times New Roman" panose="02020603050405020304" pitchFamily="18" charset="0"/>
                <a:sym typeface="Arial"/>
              </a:rPr>
              <a:t>S-Mail</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a:t>
            </a:r>
            <a:r>
              <a:rPr lang="en-IN" sz="1800" b="1" dirty="0" err="1">
                <a:solidFill>
                  <a:srgbClr val="0070C0"/>
                </a:solidFill>
                <a:ea typeface="Cambria" panose="02040503050406030204" pitchFamily="18" charset="0"/>
                <a:cs typeface="Times New Roman" panose="02020603050405020304" pitchFamily="18" charset="0"/>
                <a:sym typeface="Arial"/>
              </a:rPr>
              <a:t>Dr.</a:t>
            </a:r>
            <a:r>
              <a:rPr lang="en-IN" sz="1800" b="1" dirty="0">
                <a:solidFill>
                  <a:srgbClr val="0070C0"/>
                </a:solidFill>
                <a:ea typeface="Cambria" panose="02040503050406030204" pitchFamily="18" charset="0"/>
                <a:cs typeface="Times New Roman" panose="02020603050405020304" pitchFamily="18" charset="0"/>
                <a:sym typeface="Arial"/>
              </a:rPr>
              <a:t> Piyush Kumar </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a:t>
            </a:r>
            <a:r>
              <a:rPr lang="en-IN" sz="1800" b="1" dirty="0" err="1">
                <a:solidFill>
                  <a:srgbClr val="0070C0"/>
                </a:solidFill>
                <a:ea typeface="Cambria" panose="02040503050406030204" pitchFamily="18" charset="0"/>
                <a:cs typeface="Times New Roman" panose="02020603050405020304" pitchFamily="18" charset="0"/>
                <a:sym typeface="Arial"/>
              </a:rPr>
              <a:t>Dr.</a:t>
            </a:r>
            <a:r>
              <a:rPr lang="en-IN" sz="1800" b="1" dirty="0">
                <a:solidFill>
                  <a:srgbClr val="0070C0"/>
                </a:solidFill>
                <a:ea typeface="Cambria" panose="02040503050406030204" pitchFamily="18" charset="0"/>
                <a:cs typeface="Times New Roman" panose="02020603050405020304" pitchFamily="18" charset="0"/>
                <a:sym typeface="Arial"/>
              </a:rPr>
              <a:t> Amar Saraswat</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a:extLst>
              <a:ext uri="{FF2B5EF4-FFF2-40B4-BE49-F238E27FC236}">
                <a16:creationId xmlns:a16="http://schemas.microsoft.com/office/drawing/2014/main" id="{FA93044A-BD0D-E3F7-B6E0-02BF697009EE}"/>
              </a:ext>
            </a:extLst>
          </p:cNvPr>
          <p:cNvSpPr txBox="1"/>
          <p:nvPr/>
        </p:nvSpPr>
        <p:spPr>
          <a:xfrm>
            <a:off x="179512" y="1386529"/>
            <a:ext cx="8424936" cy="2677656"/>
          </a:xfrm>
          <a:prstGeom prst="rect">
            <a:avLst/>
          </a:prstGeom>
          <a:noFill/>
        </p:spPr>
        <p:txBody>
          <a:bodyPr wrap="square" rtlCol="0">
            <a:spAutoFit/>
          </a:bodyPr>
          <a:lstStyle/>
          <a:p>
            <a:r>
              <a:rPr lang="en-US" sz="2800" b="1" dirty="0"/>
              <a:t>S-Mail Handler</a:t>
            </a:r>
            <a:r>
              <a:rPr lang="en-US" sz="2800" dirty="0"/>
              <a:t> is an AI-powered email management tool designed for </a:t>
            </a:r>
            <a:r>
              <a:rPr lang="en-US" sz="2800" b="1" dirty="0"/>
              <a:t>customer support teams</a:t>
            </a:r>
            <a:r>
              <a:rPr lang="en-US" sz="2800" dirty="0"/>
              <a:t>. It automates </a:t>
            </a:r>
            <a:r>
              <a:rPr lang="en-US" sz="2800" b="1" dirty="0"/>
              <a:t>email categorization and provides insightful analytics</a:t>
            </a:r>
            <a:r>
              <a:rPr lang="en-US" sz="2800" dirty="0"/>
              <a:t>, helping teams respond faster and improve efficiency. By streamlining email handling, it enhances </a:t>
            </a:r>
            <a:r>
              <a:rPr lang="en-US" sz="2800" b="1" dirty="0"/>
              <a:t>customer service quality and decision-making</a:t>
            </a:r>
            <a:r>
              <a:rPr lang="en-US" sz="2800" dirty="0"/>
              <a:t>.</a:t>
            </a:r>
            <a:endParaRPr lang="en-IN" sz="2800" dirty="0"/>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179512" y="1154066"/>
            <a:ext cx="8964487" cy="5109091"/>
          </a:xfrm>
          <a:prstGeom prst="rect">
            <a:avLst/>
          </a:prstGeom>
          <a:noFill/>
        </p:spPr>
        <p:txBody>
          <a:bodyPr wrap="square" rtlCol="0">
            <a:spAutoFit/>
          </a:bodyPr>
          <a:lstStyle/>
          <a:p>
            <a:r>
              <a:rPr lang="en-US" sz="1600" b="0" i="0" dirty="0">
                <a:solidFill>
                  <a:srgbClr val="191919"/>
                </a:solidFill>
                <a:effectLst/>
                <a:latin typeface="Open Sans" panose="020B0606030504020204" pitchFamily="34" charset="0"/>
              </a:rPr>
              <a:t>Customer support teams </a:t>
            </a:r>
            <a:r>
              <a:rPr lang="en-US" sz="1600" b="0" i="0" dirty="0">
                <a:effectLst/>
                <a:latin typeface="Open Sans" panose="020B0606030504020204" pitchFamily="34" charset="0"/>
              </a:rPr>
              <a:t>receive</a:t>
            </a:r>
            <a:r>
              <a:rPr lang="en-US" sz="1600" b="0" i="0" dirty="0">
                <a:solidFill>
                  <a:srgbClr val="191919"/>
                </a:solidFill>
                <a:effectLst/>
                <a:latin typeface="Open Sans" panose="020B0606030504020204" pitchFamily="34" charset="0"/>
              </a:rPr>
              <a:t> a </a:t>
            </a:r>
            <a:r>
              <a:rPr lang="en-US" sz="1600" b="0" i="0" dirty="0">
                <a:effectLst/>
                <a:latin typeface="Open Sans" panose="020B0606030504020204" pitchFamily="34" charset="0"/>
              </a:rPr>
              <a:t>huge</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number</a:t>
            </a:r>
            <a:r>
              <a:rPr lang="en-US" sz="1600" b="0" i="0" dirty="0">
                <a:solidFill>
                  <a:srgbClr val="191919"/>
                </a:solidFill>
                <a:effectLst/>
                <a:latin typeface="Open Sans" panose="020B0606030504020204" pitchFamily="34" charset="0"/>
              </a:rPr>
              <a:t> of emails </a:t>
            </a:r>
            <a:r>
              <a:rPr lang="en-US" sz="1600" b="0" i="0" dirty="0">
                <a:effectLst/>
                <a:latin typeface="Open Sans" panose="020B0606030504020204" pitchFamily="34" charset="0"/>
              </a:rPr>
              <a:t>every</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day.</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This makes </a:t>
            </a:r>
            <a:r>
              <a:rPr lang="en-US" sz="1600" b="0" i="0" dirty="0">
                <a:solidFill>
                  <a:srgbClr val="191919"/>
                </a:solidFill>
                <a:effectLst/>
                <a:latin typeface="Open Sans" panose="020B0606030504020204" pitchFamily="34" charset="0"/>
              </a:rPr>
              <a:t>it </a:t>
            </a:r>
            <a:r>
              <a:rPr lang="en-US" sz="1600" b="0" i="0" dirty="0">
                <a:effectLst/>
                <a:latin typeface="Open Sans" panose="020B0606030504020204" pitchFamily="34" charset="0"/>
              </a:rPr>
              <a:t>difficult</a:t>
            </a:r>
            <a:r>
              <a:rPr lang="en-US" sz="1600" b="0" i="0" dirty="0">
                <a:solidFill>
                  <a:srgbClr val="191919"/>
                </a:solidFill>
                <a:effectLst/>
                <a:latin typeface="Open Sans" panose="020B0606030504020204" pitchFamily="34" charset="0"/>
              </a:rPr>
              <a:t> to categorize and respond </a:t>
            </a:r>
            <a:r>
              <a:rPr lang="en-US" sz="1600" b="0" i="0" dirty="0">
                <a:effectLst/>
                <a:latin typeface="Open Sans" panose="020B0606030504020204" pitchFamily="34" charset="0"/>
              </a:rPr>
              <a:t>to them quickly.</a:t>
            </a:r>
            <a:br>
              <a:rPr lang="en-US" sz="1600" b="0" i="0" dirty="0">
                <a:effectLst/>
                <a:latin typeface="Open Sans" panose="020B0606030504020204" pitchFamily="34" charset="0"/>
              </a:rPr>
            </a:br>
            <a:r>
              <a:rPr lang="en-US" sz="1600" b="0" i="0" dirty="0">
                <a:effectLst/>
                <a:latin typeface="Open Sans" panose="020B0606030504020204" pitchFamily="34" charset="0"/>
              </a:rPr>
              <a:t>The process of manual email handling is time-consuming as it is not easy to prioritizing urgent queries.</a:t>
            </a:r>
          </a:p>
          <a:p>
            <a:pPr marL="571500" indent="-571500">
              <a:buFont typeface="Arial" panose="020B0604020202020204" pitchFamily="34" charset="0"/>
              <a:buChar char="•"/>
            </a:pPr>
            <a:endParaRPr lang="en-US" sz="1600" dirty="0">
              <a:latin typeface="Open Sans" panose="020B0606030504020204" pitchFamily="34" charset="0"/>
            </a:endParaRPr>
          </a:p>
          <a:p>
            <a:pPr marL="285750" indent="-285750">
              <a:buFont typeface="Arial" panose="020B0604020202020204" pitchFamily="34" charset="0"/>
              <a:buChar char="•"/>
            </a:pPr>
            <a:r>
              <a:rPr lang="en-US" b="1" i="0" dirty="0">
                <a:effectLst/>
                <a:latin typeface="Open Sans" panose="020B0606030504020204" pitchFamily="34" charset="0"/>
              </a:rPr>
              <a:t>This often leads to:-</a:t>
            </a:r>
            <a:br>
              <a:rPr lang="en-US" b="1" i="0" dirty="0">
                <a:effectLst/>
                <a:latin typeface="Open Sans" panose="020B0606030504020204" pitchFamily="34" charset="0"/>
              </a:rPr>
            </a:br>
            <a:r>
              <a:rPr lang="en-US" sz="1600" b="0" i="0" dirty="0">
                <a:effectLst/>
                <a:latin typeface="Open Sans" panose="020B0606030504020204" pitchFamily="34" charset="0"/>
              </a:rPr>
              <a:t>1. Inconsistent response quality.</a:t>
            </a:r>
            <a:br>
              <a:rPr lang="en-US" sz="1600" b="0" i="0" dirty="0">
                <a:effectLst/>
                <a:latin typeface="Open Sans" panose="020B0606030504020204" pitchFamily="34" charset="0"/>
              </a:rPr>
            </a:br>
            <a:r>
              <a:rPr lang="en-US" sz="1600" b="0" i="0" dirty="0">
                <a:effectLst/>
                <a:latin typeface="Open Sans" panose="020B0606030504020204" pitchFamily="34" charset="0"/>
              </a:rPr>
              <a:t>2. No insight for customer interactions.</a:t>
            </a:r>
            <a:br>
              <a:rPr lang="en-US" sz="1600" b="0" i="0" dirty="0">
                <a:effectLst/>
                <a:latin typeface="Open Sans" panose="020B0606030504020204" pitchFamily="34" charset="0"/>
              </a:rPr>
            </a:br>
            <a:r>
              <a:rPr lang="en-US" sz="1600" dirty="0">
                <a:latin typeface="Open Sans" panose="020B0606030504020204" pitchFamily="34" charset="0"/>
              </a:rPr>
              <a:t>3. </a:t>
            </a:r>
            <a:r>
              <a:rPr lang="en-US" sz="1600" b="0" i="0" dirty="0">
                <a:effectLst/>
                <a:latin typeface="Open Sans" panose="020B0606030504020204" pitchFamily="34" charset="0"/>
              </a:rPr>
              <a:t>Poor</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customer</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experience</a:t>
            </a:r>
            <a:r>
              <a:rPr lang="en-US" sz="1600" b="0" i="0" dirty="0">
                <a:solidFill>
                  <a:srgbClr val="191919"/>
                </a:solidFill>
                <a:effectLst/>
                <a:latin typeface="Open Sans" panose="020B0606030504020204" pitchFamily="34" charset="0"/>
              </a:rPr>
              <a:t> </a:t>
            </a:r>
            <a:r>
              <a:rPr lang="en-US" sz="1600" dirty="0">
                <a:solidFill>
                  <a:srgbClr val="191919"/>
                </a:solidFill>
                <a:latin typeface="Open Sans" panose="020B0606030504020204" pitchFamily="34" charset="0"/>
              </a:rPr>
              <a:t>often</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caused</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by</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delayed responses</a:t>
            </a:r>
            <a:r>
              <a:rPr lang="en-US" sz="1600" b="0" i="0" dirty="0">
                <a:solidFill>
                  <a:srgbClr val="191919"/>
                </a:solidFill>
                <a:effectLst/>
                <a:latin typeface="Open Sans" panose="020B0606030504020204" pitchFamily="34" charset="0"/>
              </a:rPr>
              <a:t>.</a:t>
            </a:r>
            <a:br>
              <a:rPr lang="en-US" sz="1600" b="0" i="0" dirty="0">
                <a:solidFill>
                  <a:srgbClr val="191919"/>
                </a:solidFill>
                <a:effectLst/>
                <a:latin typeface="Open Sans" panose="020B0606030504020204" pitchFamily="34" charset="0"/>
              </a:rPr>
            </a:br>
            <a:r>
              <a:rPr lang="en-US" sz="1600" b="0" i="0" dirty="0">
                <a:solidFill>
                  <a:srgbClr val="191919"/>
                </a:solidFill>
                <a:effectLst/>
                <a:latin typeface="Open Sans" panose="020B0606030504020204" pitchFamily="34" charset="0"/>
              </a:rPr>
              <a:t>4. High workload affecting </a:t>
            </a:r>
            <a:r>
              <a:rPr lang="en-US" sz="1600" b="0" i="0" dirty="0">
                <a:effectLst/>
                <a:latin typeface="Open Sans" panose="020B0606030504020204" pitchFamily="34" charset="0"/>
              </a:rPr>
              <a:t>the</a:t>
            </a:r>
            <a:r>
              <a:rPr lang="en-US" sz="1600" b="0" i="0" dirty="0">
                <a:solidFill>
                  <a:srgbClr val="191919"/>
                </a:solidFill>
                <a:effectLst/>
                <a:latin typeface="Open Sans" panose="020B0606030504020204" pitchFamily="34" charset="0"/>
              </a:rPr>
              <a:t> productivity of </a:t>
            </a:r>
            <a:r>
              <a:rPr lang="en-US" sz="1600" b="0" i="0" dirty="0">
                <a:effectLst/>
                <a:latin typeface="Open Sans" panose="020B0606030504020204" pitchFamily="34" charset="0"/>
              </a:rPr>
              <a:t>the</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support</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team.</a:t>
            </a:r>
            <a:br>
              <a:rPr lang="en-US" sz="1600" b="0" i="0" dirty="0">
                <a:solidFill>
                  <a:srgbClr val="191919"/>
                </a:solidFill>
                <a:effectLst/>
                <a:latin typeface="Open Sans" panose="020B0606030504020204" pitchFamily="34" charset="0"/>
              </a:rPr>
            </a:br>
            <a:r>
              <a:rPr lang="en-US" sz="1600" b="0" i="0" dirty="0">
                <a:solidFill>
                  <a:srgbClr val="191919"/>
                </a:solidFill>
                <a:effectLst/>
                <a:latin typeface="Open Sans" panose="020B0606030504020204" pitchFamily="34" charset="0"/>
              </a:rPr>
              <a:t>5. Trend analysis </a:t>
            </a:r>
            <a:r>
              <a:rPr lang="en-US" sz="1600" dirty="0">
                <a:solidFill>
                  <a:srgbClr val="191919"/>
                </a:solidFill>
                <a:latin typeface="Open Sans" panose="020B0606030504020204" pitchFamily="34" charset="0"/>
              </a:rPr>
              <a:t>being</a:t>
            </a:r>
            <a:r>
              <a:rPr lang="en-US" sz="1600" b="0" i="0" dirty="0">
                <a:effectLst/>
                <a:latin typeface="Open Sans" panose="020B0606030504020204" pitchFamily="34" charset="0"/>
              </a:rPr>
              <a:t> </a:t>
            </a:r>
            <a:r>
              <a:rPr lang="en-US" sz="1600" b="0" i="0" dirty="0">
                <a:solidFill>
                  <a:srgbClr val="191919"/>
                </a:solidFill>
                <a:effectLst/>
                <a:latin typeface="Open Sans" panose="020B0606030504020204" pitchFamily="34" charset="0"/>
              </a:rPr>
              <a:t>difficult</a:t>
            </a:r>
            <a:r>
              <a:rPr lang="en-US" sz="1600" b="0" i="0" dirty="0">
                <a:effectLst/>
                <a:latin typeface="Open Sans" panose="020B0606030504020204" pitchFamily="34" charset="0"/>
              </a:rPr>
              <a:t> without structured data.</a:t>
            </a:r>
            <a:br>
              <a:rPr lang="en-US" sz="1600" b="0" i="0" dirty="0">
                <a:effectLst/>
                <a:latin typeface="Open Sans" panose="020B0606030504020204" pitchFamily="34" charset="0"/>
              </a:rPr>
            </a:br>
            <a:endParaRPr lang="en-US" sz="1600" b="0" i="0" dirty="0">
              <a:effectLst/>
              <a:latin typeface="Open Sans" panose="020B0606030504020204" pitchFamily="34" charset="0"/>
            </a:endParaRPr>
          </a:p>
          <a:p>
            <a:pPr marL="285750" indent="-285750">
              <a:buFont typeface="Arial" panose="020B0604020202020204" pitchFamily="34" charset="0"/>
              <a:buChar char="•"/>
            </a:pPr>
            <a:r>
              <a:rPr lang="en-US" b="1" i="0" dirty="0">
                <a:effectLst/>
                <a:latin typeface="Open Sans" panose="020B0606030504020204" pitchFamily="34" charset="0"/>
              </a:rPr>
              <a:t>Need for a Solution:</a:t>
            </a:r>
            <a:br>
              <a:rPr lang="en-US" sz="1600" b="0" i="0" dirty="0">
                <a:effectLst/>
                <a:latin typeface="Open Sans" panose="020B0606030504020204" pitchFamily="34" charset="0"/>
              </a:rPr>
            </a:br>
            <a:r>
              <a:rPr lang="en-US" sz="1600" b="0" i="0" dirty="0">
                <a:effectLst/>
                <a:latin typeface="Open Sans" panose="020B0606030504020204" pitchFamily="34" charset="0"/>
              </a:rPr>
              <a:t>1. Automation</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of email categorization and </a:t>
            </a:r>
            <a:r>
              <a:rPr lang="en-US" sz="1600" b="0" i="0" dirty="0" err="1">
                <a:effectLst/>
                <a:latin typeface="Open Sans" panose="020B0606030504020204" pitchFamily="34" charset="0"/>
              </a:rPr>
              <a:t>priortization</a:t>
            </a:r>
            <a:r>
              <a:rPr lang="en-US" sz="1600" b="0" i="0" dirty="0">
                <a:effectLst/>
                <a:latin typeface="Open Sans" panose="020B0606030504020204" pitchFamily="34" charset="0"/>
              </a:rPr>
              <a:t> can save time.</a:t>
            </a:r>
            <a:br>
              <a:rPr lang="en-US" sz="1600" b="0" i="0" dirty="0">
                <a:solidFill>
                  <a:srgbClr val="191919"/>
                </a:solidFill>
                <a:effectLst/>
                <a:latin typeface="Open Sans" panose="020B0606030504020204" pitchFamily="34" charset="0"/>
              </a:rPr>
            </a:br>
            <a:r>
              <a:rPr lang="en-US" sz="1600" b="0" i="0" dirty="0">
                <a:solidFill>
                  <a:srgbClr val="191919"/>
                </a:solidFill>
                <a:effectLst/>
                <a:latin typeface="Open Sans" panose="020B0606030504020204" pitchFamily="34" charset="0"/>
              </a:rPr>
              <a:t>2. </a:t>
            </a:r>
            <a:r>
              <a:rPr lang="en-US" sz="1600" b="0" i="0" dirty="0">
                <a:effectLst/>
                <a:latin typeface="Open Sans" panose="020B0606030504020204" pitchFamily="34" charset="0"/>
              </a:rPr>
              <a:t>Quick</a:t>
            </a:r>
            <a:r>
              <a:rPr lang="en-US" sz="1600" b="0" i="0" dirty="0">
                <a:solidFill>
                  <a:srgbClr val="191919"/>
                </a:solidFill>
                <a:effectLst/>
                <a:latin typeface="Open Sans" panose="020B0606030504020204" pitchFamily="34" charset="0"/>
              </a:rPr>
              <a:t> response </a:t>
            </a:r>
            <a:r>
              <a:rPr lang="en-US" sz="1600" b="0" i="0" dirty="0">
                <a:effectLst/>
                <a:latin typeface="Open Sans" panose="020B0606030504020204" pitchFamily="34" charset="0"/>
              </a:rPr>
              <a:t>time</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improves customer satisfaction.</a:t>
            </a:r>
            <a:br>
              <a:rPr lang="en-US" sz="1600" b="0" i="0" dirty="0">
                <a:effectLst/>
                <a:latin typeface="Open Sans" panose="020B0606030504020204" pitchFamily="34" charset="0"/>
              </a:rPr>
            </a:br>
            <a:endParaRPr lang="en-US" sz="1600" b="0" i="0" dirty="0">
              <a:effectLst/>
              <a:latin typeface="Open Sans" panose="020B0606030504020204" pitchFamily="34" charset="0"/>
            </a:endParaRPr>
          </a:p>
          <a:p>
            <a:pPr marL="285750" indent="-285750">
              <a:buFont typeface="Arial" panose="020B0604020202020204" pitchFamily="34" charset="0"/>
              <a:buChar char="•"/>
            </a:pPr>
            <a:r>
              <a:rPr lang="en-US" b="1" i="0" dirty="0">
                <a:effectLst/>
                <a:latin typeface="Open Sans" panose="020B0606030504020204" pitchFamily="34" charset="0"/>
              </a:rPr>
              <a:t>Existing Solutions:</a:t>
            </a:r>
            <a:br>
              <a:rPr lang="en-US" b="1" i="0" dirty="0">
                <a:effectLst/>
                <a:latin typeface="Open Sans" panose="020B0606030504020204" pitchFamily="34" charset="0"/>
              </a:rPr>
            </a:br>
            <a:r>
              <a:rPr lang="en-US" sz="1600" b="0" i="0" dirty="0">
                <a:effectLst/>
                <a:latin typeface="Open Sans" panose="020B0606030504020204" pitchFamily="34" charset="0"/>
              </a:rPr>
              <a:t>1. Conventional</a:t>
            </a:r>
            <a:r>
              <a:rPr lang="en-US" sz="1600" b="0" i="0" dirty="0">
                <a:solidFill>
                  <a:srgbClr val="191919"/>
                </a:solidFill>
                <a:effectLst/>
                <a:latin typeface="Open Sans" panose="020B0606030504020204" pitchFamily="34" charset="0"/>
              </a:rPr>
              <a:t> email clients with </a:t>
            </a:r>
            <a:r>
              <a:rPr lang="en-US" sz="1600" b="0" i="0" dirty="0">
                <a:effectLst/>
                <a:latin typeface="Open Sans" panose="020B0606030504020204" pitchFamily="34" charset="0"/>
              </a:rPr>
              <a:t>low</a:t>
            </a:r>
            <a:r>
              <a:rPr lang="en-US" sz="1600" b="0" i="0" dirty="0">
                <a:solidFill>
                  <a:srgbClr val="191919"/>
                </a:solidFill>
                <a:effectLst/>
                <a:latin typeface="Open Sans" panose="020B0606030504020204" pitchFamily="34" charset="0"/>
              </a:rPr>
              <a:t> </a:t>
            </a:r>
            <a:r>
              <a:rPr lang="en-US" sz="1600" b="0" i="0" dirty="0">
                <a:effectLst/>
                <a:latin typeface="Open Sans" panose="020B0606030504020204" pitchFamily="34" charset="0"/>
              </a:rPr>
              <a:t>levels of automation.</a:t>
            </a:r>
            <a:br>
              <a:rPr lang="en-US" sz="1600" b="0" i="0" dirty="0">
                <a:effectLst/>
                <a:latin typeface="Open Sans" panose="020B0606030504020204" pitchFamily="34" charset="0"/>
              </a:rPr>
            </a:br>
            <a:r>
              <a:rPr lang="en-US" sz="1600" b="0" i="0" dirty="0">
                <a:effectLst/>
                <a:latin typeface="Open Sans" panose="020B0606030504020204" pitchFamily="34" charset="0"/>
              </a:rPr>
              <a:t>2. Basic filtering and tagging systems.</a:t>
            </a:r>
            <a:br>
              <a:rPr lang="en-US" sz="1600" b="0" i="0" dirty="0">
                <a:effectLst/>
                <a:latin typeface="Open Sans" panose="020B0606030504020204" pitchFamily="34" charset="0"/>
              </a:rPr>
            </a:br>
            <a:endParaRPr lang="en-IN" sz="1600" dirty="0"/>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179511" y="1259207"/>
            <a:ext cx="8964487" cy="3908762"/>
          </a:xfrm>
          <a:prstGeom prst="rect">
            <a:avLst/>
          </a:prstGeom>
          <a:noFill/>
        </p:spPr>
        <p:txBody>
          <a:bodyPr wrap="square">
            <a:spAutoFit/>
          </a:bodyPr>
          <a:lstStyle/>
          <a:p>
            <a:r>
              <a:rPr lang="en-US" sz="1600" dirty="0"/>
              <a:t>Customer support teams struggle with managing and responding to high volumes of emails, leading to delays, inefficiencies, and inconsistent responses. The lack of automation and intelligent categorization makes it difficult to prioritize urgent queries and provide timely support.</a:t>
            </a:r>
          </a:p>
          <a:p>
            <a:endParaRPr lang="en-US" sz="1600" dirty="0"/>
          </a:p>
          <a:p>
            <a:r>
              <a:rPr lang="en-US" sz="2000" b="1" dirty="0"/>
              <a:t>Why is it Important?</a:t>
            </a:r>
          </a:p>
          <a:p>
            <a:pPr marL="285750" indent="-285750">
              <a:buFont typeface="Arial" panose="020B0604020202020204" pitchFamily="34" charset="0"/>
              <a:buChar char="•"/>
            </a:pPr>
            <a:r>
              <a:rPr lang="en-US" sz="1600" dirty="0"/>
              <a:t>Delayed responses negatively impact customer satisfaction and brand reputation.</a:t>
            </a:r>
          </a:p>
          <a:p>
            <a:pPr marL="285750" indent="-285750">
              <a:buFont typeface="Arial" panose="020B0604020202020204" pitchFamily="34" charset="0"/>
              <a:buChar char="•"/>
            </a:pPr>
            <a:r>
              <a:rPr lang="en-US" sz="1600" dirty="0"/>
              <a:t>Manual processing increases workload and response time.</a:t>
            </a:r>
          </a:p>
          <a:p>
            <a:pPr marL="285750" indent="-285750">
              <a:buFont typeface="Arial" panose="020B0604020202020204" pitchFamily="34" charset="0"/>
              <a:buChar char="•"/>
            </a:pPr>
            <a:r>
              <a:rPr lang="en-US" sz="1600" dirty="0"/>
              <a:t>Lack of insights makes it hard to improve support efficiency.</a:t>
            </a:r>
          </a:p>
          <a:p>
            <a:pPr>
              <a:buFont typeface="Arial" panose="020B0604020202020204" pitchFamily="34" charset="0"/>
              <a:buChar char="•"/>
            </a:pPr>
            <a:endParaRPr lang="en-US" sz="1600" dirty="0"/>
          </a:p>
          <a:p>
            <a:r>
              <a:rPr lang="en-US" sz="2000" b="1" dirty="0"/>
              <a:t>Expected Impact of Solving This Problem</a:t>
            </a:r>
          </a:p>
          <a:p>
            <a:pPr marL="285750" indent="-285750">
              <a:buFont typeface="Arial" panose="020B0604020202020204" pitchFamily="34" charset="0"/>
              <a:buChar char="•"/>
            </a:pPr>
            <a:r>
              <a:rPr lang="en-US" sz="1600" dirty="0"/>
              <a:t>Faster response times through AI-powered email summarization and smart reply suggestions.</a:t>
            </a:r>
          </a:p>
          <a:p>
            <a:pPr marL="285750" indent="-285750">
              <a:buFont typeface="Arial" panose="020B0604020202020204" pitchFamily="34" charset="0"/>
              <a:buChar char="•"/>
            </a:pPr>
            <a:r>
              <a:rPr lang="en-US" sz="1600" dirty="0"/>
              <a:t>Improved efficiency by automating categorization and prioritization of emails.</a:t>
            </a:r>
          </a:p>
          <a:p>
            <a:pPr marL="285750" indent="-285750">
              <a:buFont typeface="Arial" panose="020B0604020202020204" pitchFamily="34" charset="0"/>
              <a:buChar char="•"/>
            </a:pPr>
            <a:r>
              <a:rPr lang="en-US" sz="1600" dirty="0"/>
              <a:t>Better decision-making with data-driven insights on customer queries.</a:t>
            </a:r>
          </a:p>
          <a:p>
            <a:pPr marL="285750" indent="-285750">
              <a:buFont typeface="Arial" panose="020B0604020202020204" pitchFamily="34" charset="0"/>
              <a:buChar char="•"/>
            </a:pPr>
            <a:r>
              <a:rPr lang="en-US" sz="1600" dirty="0"/>
              <a:t>Enhanced customer experience, leading to stronger client relationships and increased trust</a:t>
            </a:r>
            <a:r>
              <a:rPr lang="en-US" sz="1600" b="1" dirty="0"/>
              <a:t>.</a:t>
            </a:r>
          </a:p>
          <a:p>
            <a:endParaRPr lang="en-IN" sz="1600" dirty="0"/>
          </a:p>
        </p:txBody>
      </p:sp>
    </p:spTree>
    <p:extLst>
      <p:ext uri="{BB962C8B-B14F-4D97-AF65-F5344CB8AC3E}">
        <p14:creationId xmlns:p14="http://schemas.microsoft.com/office/powerpoint/2010/main" val="104732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179512" y="1196752"/>
            <a:ext cx="8784976" cy="3573414"/>
          </a:xfrm>
          <a:prstGeom prst="rect">
            <a:avLst/>
          </a:prstGeom>
          <a:noFill/>
        </p:spPr>
        <p:txBody>
          <a:bodyPr wrap="square">
            <a:spAutoFit/>
          </a:bodyPr>
          <a:lstStyle/>
          <a:p>
            <a:r>
              <a:rPr lang="en-US" sz="2000" b="1" dirty="0"/>
              <a:t>Main Goal</a:t>
            </a:r>
            <a:br>
              <a:rPr lang="en-US" dirty="0"/>
            </a:br>
            <a:r>
              <a:rPr lang="en-US" dirty="0"/>
              <a:t>To develop an AI-powered email management system that enhances customer support efficiency by automating email processing and providing insightful analytics.</a:t>
            </a:r>
          </a:p>
          <a:p>
            <a:endParaRPr lang="en-US" dirty="0"/>
          </a:p>
          <a:p>
            <a:r>
              <a:rPr lang="en-US" sz="2000" b="1" dirty="0"/>
              <a:t>Specific Objectives</a:t>
            </a:r>
          </a:p>
          <a:p>
            <a:endParaRPr lang="en-US" dirty="0"/>
          </a:p>
          <a:p>
            <a:pPr marL="285750" indent="-285750">
              <a:buFont typeface="Arial" panose="020B0604020202020204" pitchFamily="34" charset="0"/>
              <a:buChar char="•"/>
            </a:pPr>
            <a:r>
              <a:rPr lang="en-US" dirty="0"/>
              <a:t>Automate email categorization and prioritization to streamline query handling.</a:t>
            </a:r>
          </a:p>
          <a:p>
            <a:pPr>
              <a:buFont typeface="Arial" panose="020B0604020202020204" pitchFamily="34" charset="0"/>
              <a:buChar char="•"/>
            </a:pPr>
            <a:endParaRPr lang="en-US" dirty="0"/>
          </a:p>
          <a:p>
            <a:pPr marL="285750" indent="-285750">
              <a:buFont typeface="Arial" panose="020B0604020202020204" pitchFamily="34" charset="0"/>
              <a:buChar char="•"/>
            </a:pPr>
            <a:r>
              <a:rPr lang="en-US" dirty="0"/>
              <a:t>Summarize emails for quick review, reducing response time.</a:t>
            </a:r>
          </a:p>
          <a:p>
            <a:endParaRPr lang="en-US" dirty="0"/>
          </a:p>
          <a:p>
            <a:pPr marL="285750" indent="-285750">
              <a:buFont typeface="Arial" panose="020B0604020202020204" pitchFamily="34" charset="0"/>
              <a:buChar char="•"/>
            </a:pPr>
            <a:r>
              <a:rPr lang="en-US" dirty="0"/>
              <a:t>Provide data-driven insights to enhance decision-making in customer support.</a:t>
            </a:r>
          </a:p>
          <a:p>
            <a:pPr>
              <a:lnSpc>
                <a:spcPct val="150000"/>
              </a:lnSpc>
            </a:pPr>
            <a:endParaRPr lang="en-IN" dirty="0"/>
          </a:p>
        </p:txBody>
      </p:sp>
    </p:spTree>
    <p:extLst>
      <p:ext uri="{BB962C8B-B14F-4D97-AF65-F5344CB8AC3E}">
        <p14:creationId xmlns:p14="http://schemas.microsoft.com/office/powerpoint/2010/main" val="95742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56592" y="-208661"/>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179512" y="1271850"/>
            <a:ext cx="8784976" cy="4462760"/>
          </a:xfrm>
          <a:prstGeom prst="rect">
            <a:avLst/>
          </a:prstGeom>
          <a:noFill/>
        </p:spPr>
        <p:txBody>
          <a:bodyPr wrap="square">
            <a:spAutoFit/>
          </a:bodyPr>
          <a:lstStyle/>
          <a:p>
            <a:r>
              <a:rPr lang="en-US" sz="2000" b="1" dirty="0"/>
              <a:t>Approach Taken to Solve the Problem</a:t>
            </a:r>
          </a:p>
          <a:p>
            <a:pPr marL="285750" indent="-285750">
              <a:buFont typeface="Arial" panose="020B0604020202020204" pitchFamily="34" charset="0"/>
              <a:buChar char="•"/>
            </a:pPr>
            <a:r>
              <a:rPr lang="en-US" sz="1600" dirty="0"/>
              <a:t>Integrate with the Gmail API to fetch emails in real-time.</a:t>
            </a:r>
          </a:p>
          <a:p>
            <a:pPr marL="285750" indent="-285750">
              <a:buFont typeface="Arial" panose="020B0604020202020204" pitchFamily="34" charset="0"/>
              <a:buChar char="•"/>
            </a:pPr>
            <a:r>
              <a:rPr lang="en-US" sz="1600" dirty="0"/>
              <a:t>Use Gemini model to analyze, categorize, and summarize emails.</a:t>
            </a:r>
          </a:p>
          <a:p>
            <a:pPr marL="285750" indent="-285750">
              <a:buFont typeface="Arial" panose="020B0604020202020204" pitchFamily="34" charset="0"/>
              <a:buChar char="•"/>
            </a:pPr>
            <a:r>
              <a:rPr lang="en-US" sz="1600" dirty="0"/>
              <a:t>Provide data analytics and insights to improve customer support efficiency.</a:t>
            </a:r>
          </a:p>
          <a:p>
            <a:pPr marL="285750" indent="-285750">
              <a:buFont typeface="Arial" panose="020B0604020202020204" pitchFamily="34" charset="0"/>
              <a:buChar char="•"/>
            </a:pPr>
            <a:endParaRPr lang="en-US" sz="1600" dirty="0"/>
          </a:p>
          <a:p>
            <a:r>
              <a:rPr lang="en-US" sz="2000" b="1" dirty="0"/>
              <a:t>Tools, Software, and Techniques Used</a:t>
            </a:r>
          </a:p>
          <a:p>
            <a:pPr marL="285750" indent="-285750">
              <a:buFont typeface="Arial" panose="020B0604020202020204" pitchFamily="34" charset="0"/>
              <a:buChar char="•"/>
            </a:pPr>
            <a:r>
              <a:rPr lang="en-US" sz="1600" dirty="0"/>
              <a:t>Email Integration: Gmail API for secure email access.</a:t>
            </a:r>
          </a:p>
          <a:p>
            <a:pPr marL="285750" indent="-285750">
              <a:buFont typeface="Arial" panose="020B0604020202020204" pitchFamily="34" charset="0"/>
              <a:buChar char="•"/>
            </a:pPr>
            <a:r>
              <a:rPr lang="en-US" sz="1600" dirty="0"/>
              <a:t>AI Processing: NLP-based models for summarization and prioritization using Rapid APIs or Gemini API.</a:t>
            </a:r>
          </a:p>
          <a:p>
            <a:pPr marL="285750" indent="-285750">
              <a:buFont typeface="Arial" panose="020B0604020202020204" pitchFamily="34" charset="0"/>
              <a:buChar char="•"/>
            </a:pPr>
            <a:r>
              <a:rPr lang="en-US" sz="1600" dirty="0"/>
              <a:t>Data Storage &amp; Management: Efficient caching and storage system for handling email data using Redis.</a:t>
            </a:r>
          </a:p>
          <a:p>
            <a:pPr marL="285750" indent="-285750">
              <a:buFont typeface="Arial" panose="020B0604020202020204" pitchFamily="34" charset="0"/>
              <a:buChar char="•"/>
            </a:pPr>
            <a:r>
              <a:rPr lang="en-US" sz="1600" dirty="0"/>
              <a:t>Frontend &amp; Backend Development: Using React with typescript for frontend development.</a:t>
            </a:r>
          </a:p>
          <a:p>
            <a:pPr marL="285750" indent="-285750">
              <a:buFont typeface="Arial" panose="020B0604020202020204" pitchFamily="34" charset="0"/>
              <a:buChar char="•"/>
            </a:pPr>
            <a:endParaRPr lang="en-US" sz="1600" dirty="0"/>
          </a:p>
          <a:p>
            <a:r>
              <a:rPr lang="en-US" sz="2000" b="1" dirty="0"/>
              <a:t>Justification for Chosen Methods</a:t>
            </a:r>
          </a:p>
          <a:p>
            <a:pPr marL="285750" indent="-285750">
              <a:buFont typeface="Arial" panose="020B0604020202020204" pitchFamily="34" charset="0"/>
              <a:buChar char="•"/>
            </a:pPr>
            <a:r>
              <a:rPr lang="en-US" sz="1600" dirty="0"/>
              <a:t>Using popular framework ensures faster troubleshooting and development.</a:t>
            </a:r>
          </a:p>
          <a:p>
            <a:pPr marL="285750" indent="-285750">
              <a:buFont typeface="Arial" panose="020B0604020202020204" pitchFamily="34" charset="0"/>
              <a:buChar char="•"/>
            </a:pPr>
            <a:r>
              <a:rPr lang="en-US" sz="1600" dirty="0"/>
              <a:t>Using established AI-models provide faster, accurate and trustable results than self deployed models.</a:t>
            </a:r>
          </a:p>
          <a:p>
            <a:pPr algn="just"/>
            <a:endParaRPr lang="en-IN" sz="1600" dirty="0"/>
          </a:p>
        </p:txBody>
      </p:sp>
    </p:spTree>
    <p:extLst>
      <p:ext uri="{BB962C8B-B14F-4D97-AF65-F5344CB8AC3E}">
        <p14:creationId xmlns:p14="http://schemas.microsoft.com/office/powerpoint/2010/main" val="329581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B9EFC652-EEC9-4E05-91BE-7ECE07ED9E22}"/>
              </a:ext>
            </a:extLst>
          </p:cNvPr>
          <p:cNvSpPr/>
          <p:nvPr/>
        </p:nvSpPr>
        <p:spPr>
          <a:xfrm>
            <a:off x="3203848" y="1666628"/>
            <a:ext cx="1368152" cy="466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3" name="Rectangle 2">
            <a:extLst>
              <a:ext uri="{FF2B5EF4-FFF2-40B4-BE49-F238E27FC236}">
                <a16:creationId xmlns:a16="http://schemas.microsoft.com/office/drawing/2014/main" id="{9AFA2844-6FC0-0C51-39CB-88340D9A5165}"/>
              </a:ext>
            </a:extLst>
          </p:cNvPr>
          <p:cNvSpPr/>
          <p:nvPr/>
        </p:nvSpPr>
        <p:spPr>
          <a:xfrm>
            <a:off x="1662326" y="2363399"/>
            <a:ext cx="1642884" cy="707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Emails</a:t>
            </a:r>
          </a:p>
        </p:txBody>
      </p:sp>
      <p:sp>
        <p:nvSpPr>
          <p:cNvPr id="8" name="Rectangle 7">
            <a:extLst>
              <a:ext uri="{FF2B5EF4-FFF2-40B4-BE49-F238E27FC236}">
                <a16:creationId xmlns:a16="http://schemas.microsoft.com/office/drawing/2014/main" id="{D9E196B6-9B25-2798-A5BF-2F6A3E1E1DDC}"/>
              </a:ext>
            </a:extLst>
          </p:cNvPr>
          <p:cNvSpPr/>
          <p:nvPr/>
        </p:nvSpPr>
        <p:spPr>
          <a:xfrm>
            <a:off x="1799692" y="3624707"/>
            <a:ext cx="1368152" cy="466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Gmail API</a:t>
            </a:r>
          </a:p>
        </p:txBody>
      </p:sp>
      <p:sp>
        <p:nvSpPr>
          <p:cNvPr id="11" name="Rectangle 10">
            <a:extLst>
              <a:ext uri="{FF2B5EF4-FFF2-40B4-BE49-F238E27FC236}">
                <a16:creationId xmlns:a16="http://schemas.microsoft.com/office/drawing/2014/main" id="{EC957FF8-AE4A-4DCF-27AD-60D3A944EAF5}"/>
              </a:ext>
            </a:extLst>
          </p:cNvPr>
          <p:cNvSpPr/>
          <p:nvPr/>
        </p:nvSpPr>
        <p:spPr>
          <a:xfrm>
            <a:off x="4777660" y="3564623"/>
            <a:ext cx="1368152" cy="58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Gemini API</a:t>
            </a:r>
          </a:p>
        </p:txBody>
      </p:sp>
      <p:sp>
        <p:nvSpPr>
          <p:cNvPr id="12" name="Rectangle 11">
            <a:extLst>
              <a:ext uri="{FF2B5EF4-FFF2-40B4-BE49-F238E27FC236}">
                <a16:creationId xmlns:a16="http://schemas.microsoft.com/office/drawing/2014/main" id="{AD19899D-6848-35B9-881C-697E57C0531E}"/>
              </a:ext>
            </a:extLst>
          </p:cNvPr>
          <p:cNvSpPr/>
          <p:nvPr/>
        </p:nvSpPr>
        <p:spPr>
          <a:xfrm>
            <a:off x="4680611" y="2351089"/>
            <a:ext cx="1562250" cy="7196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p:txBody>
      </p:sp>
      <p:cxnSp>
        <p:nvCxnSpPr>
          <p:cNvPr id="18" name="Straight Arrow Connector 17">
            <a:extLst>
              <a:ext uri="{FF2B5EF4-FFF2-40B4-BE49-F238E27FC236}">
                <a16:creationId xmlns:a16="http://schemas.microsoft.com/office/drawing/2014/main" id="{D6E3845B-3590-5425-A7EF-F123087D6B5A}"/>
              </a:ext>
            </a:extLst>
          </p:cNvPr>
          <p:cNvCxnSpPr>
            <a:stCxn id="12" idx="0"/>
            <a:endCxn id="2" idx="3"/>
          </p:cNvCxnSpPr>
          <p:nvPr/>
        </p:nvCxnSpPr>
        <p:spPr>
          <a:xfrm flipH="1" flipV="1">
            <a:off x="4572000" y="1899742"/>
            <a:ext cx="889736" cy="45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040FE8-103E-F949-4387-0CB41ECB056E}"/>
              </a:ext>
            </a:extLst>
          </p:cNvPr>
          <p:cNvCxnSpPr>
            <a:stCxn id="3" idx="0"/>
            <a:endCxn id="2" idx="1"/>
          </p:cNvCxnSpPr>
          <p:nvPr/>
        </p:nvCxnSpPr>
        <p:spPr>
          <a:xfrm flipV="1">
            <a:off x="2483768" y="1899742"/>
            <a:ext cx="720080" cy="463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ED31DB-7573-B126-D624-BD9BEDC31B8C}"/>
              </a:ext>
            </a:extLst>
          </p:cNvPr>
          <p:cNvCxnSpPr>
            <a:stCxn id="8" idx="0"/>
            <a:endCxn id="3" idx="2"/>
          </p:cNvCxnSpPr>
          <p:nvPr/>
        </p:nvCxnSpPr>
        <p:spPr>
          <a:xfrm flipV="1">
            <a:off x="2483768" y="3070725"/>
            <a:ext cx="0" cy="55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43009E-6216-D96A-BCC5-A5049902FF93}"/>
              </a:ext>
            </a:extLst>
          </p:cNvPr>
          <p:cNvCxnSpPr/>
          <p:nvPr/>
        </p:nvCxnSpPr>
        <p:spPr>
          <a:xfrm flipV="1">
            <a:off x="5461736" y="3080389"/>
            <a:ext cx="0" cy="55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37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28000CC-C39B-4200-8F80-30B288C9C5E6}"/>
              </a:ext>
            </a:extLst>
          </p:cNvPr>
          <p:cNvSpPr txBox="1"/>
          <p:nvPr/>
        </p:nvSpPr>
        <p:spPr>
          <a:xfrm>
            <a:off x="173340" y="1375793"/>
            <a:ext cx="8784976" cy="53245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Stage 1: Planning &amp; Requirement Gathering (1 Week)</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Define project scope, collect requirements, and identify risks. </a:t>
            </a:r>
          </a:p>
          <a:p>
            <a:pPr marL="457200" marR="0" lvl="1"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Stage 2: Design &amp; Architecture (2 Weeks)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Develop system architecture, UI/UX design, and finalize tech stack.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Stage 3: Development (6-10 Weeks)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Implement backend (API integrations, AI models), and frontend (UI, email interaction).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Stage 4: Testing &amp; Quality Assurance (2 Weeks)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Conduct unit, integration, and load testing; fix bugs.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Stage 5: Deployment &amp; Launch (1 Week)</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Deploy the app, monitor performance, and provide user training.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endParaRPr lang="en-IN" sz="2000" dirty="0"/>
          </a:p>
        </p:txBody>
      </p:sp>
    </p:spTree>
    <p:extLst>
      <p:ext uri="{BB962C8B-B14F-4D97-AF65-F5344CB8AC3E}">
        <p14:creationId xmlns:p14="http://schemas.microsoft.com/office/powerpoint/2010/main" val="1723701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6085</TotalTime>
  <Words>1143</Words>
  <Application>Microsoft Office PowerPoint</Application>
  <PresentationFormat>On-screen Show (4:3)</PresentationFormat>
  <Paragraphs>150</Paragraphs>
  <Slides>18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Garamond</vt:lpstr>
      <vt:lpstr>Open Sans</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Snippets</vt:lpstr>
      <vt:lpstr>Code Snippets</vt:lpstr>
      <vt:lpstr>Code Snippets</vt:lpstr>
      <vt:lpstr>Results</vt:lpstr>
      <vt:lpstr>Results</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KARTIKAY GAUTAM 2301010137</cp:lastModifiedBy>
  <cp:revision>332</cp:revision>
  <cp:lastPrinted>2022-09-05T08:43:44Z</cp:lastPrinted>
  <dcterms:created xsi:type="dcterms:W3CDTF">2020-01-16T09:05:56Z</dcterms:created>
  <dcterms:modified xsi:type="dcterms:W3CDTF">2025-04-27T14:26:20Z</dcterms:modified>
</cp:coreProperties>
</file>