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1"/>
  </p:notesMasterIdLst>
  <p:handoutMasterIdLst>
    <p:handoutMasterId r:id="rId22"/>
  </p:handoutMasterIdLst>
  <p:sldIdLst>
    <p:sldId id="289" r:id="rId5"/>
    <p:sldId id="276" r:id="rId6"/>
    <p:sldId id="290" r:id="rId7"/>
    <p:sldId id="261" r:id="rId8"/>
    <p:sldId id="292" r:id="rId9"/>
    <p:sldId id="267" r:id="rId10"/>
    <p:sldId id="293" r:id="rId11"/>
    <p:sldId id="291" r:id="rId12"/>
    <p:sldId id="283" r:id="rId13"/>
    <p:sldId id="257" r:id="rId14"/>
    <p:sldId id="264" r:id="rId15"/>
    <p:sldId id="265" r:id="rId16"/>
    <p:sldId id="263" r:id="rId17"/>
    <p:sldId id="268" r:id="rId18"/>
    <p:sldId id="266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94" autoAdjust="0"/>
  </p:normalViewPr>
  <p:slideViewPr>
    <p:cSldViewPr snapToGrid="0">
      <p:cViewPr varScale="1">
        <p:scale>
          <a:sx n="100" d="100"/>
          <a:sy n="100" d="100"/>
        </p:scale>
        <p:origin x="295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525005-9202-4C3F-A7F4-6A0A8F03B95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DB2F6A7-3064-4F67-BD6B-A5377411BDED}">
      <dgm:prSet/>
      <dgm:spPr/>
      <dgm:t>
        <a:bodyPr/>
        <a:lstStyle/>
        <a:p>
          <a:r>
            <a:rPr lang="en-US" b="1" dirty="0"/>
            <a:t>1. Stock Shortages Issue</a:t>
          </a:r>
          <a:r>
            <a:rPr lang="en-US" dirty="0"/>
            <a:t>: Businesses often experience stockouts, leading to missed sales and dissatisfied customers.</a:t>
          </a:r>
          <a:br>
            <a:rPr lang="en-US" dirty="0"/>
          </a:br>
          <a:r>
            <a:rPr lang="en-US" b="1" dirty="0"/>
            <a:t>Solution</a:t>
          </a:r>
          <a:r>
            <a:rPr lang="en-US" dirty="0"/>
            <a:t>: The system tracks product quantities in real-time and triggers low-stock alerts, ensuring timely restocking.</a:t>
          </a:r>
        </a:p>
      </dgm:t>
    </dgm:pt>
    <dgm:pt modelId="{6456D4EA-74C6-4FAA-95F9-E1229184CEEE}" type="parTrans" cxnId="{8FB57E8A-A899-4911-A962-BED77051692A}">
      <dgm:prSet/>
      <dgm:spPr/>
      <dgm:t>
        <a:bodyPr/>
        <a:lstStyle/>
        <a:p>
          <a:endParaRPr lang="en-US"/>
        </a:p>
      </dgm:t>
    </dgm:pt>
    <dgm:pt modelId="{D9F6543B-C83B-411F-8712-F7DD0C4970A9}" type="sibTrans" cxnId="{8FB57E8A-A899-4911-A962-BED77051692A}">
      <dgm:prSet/>
      <dgm:spPr/>
      <dgm:t>
        <a:bodyPr/>
        <a:lstStyle/>
        <a:p>
          <a:endParaRPr lang="en-US"/>
        </a:p>
      </dgm:t>
    </dgm:pt>
    <dgm:pt modelId="{FB12D0B7-CC90-45EB-92E2-2B2622EF8129}">
      <dgm:prSet/>
      <dgm:spPr/>
      <dgm:t>
        <a:bodyPr/>
        <a:lstStyle/>
        <a:p>
          <a:r>
            <a:rPr lang="en-US"/>
            <a:t>2. </a:t>
          </a:r>
          <a:r>
            <a:rPr lang="en-US" b="1"/>
            <a:t>OverstockingIssue</a:t>
          </a:r>
          <a:r>
            <a:rPr lang="en-US"/>
            <a:t>: Overstocking leads to excess inventory that ties up capital and incurs storage costs.</a:t>
          </a:r>
          <a:br>
            <a:rPr lang="en-US"/>
          </a:br>
          <a:r>
            <a:rPr lang="en-US" b="1"/>
            <a:t>Solution</a:t>
          </a:r>
          <a:r>
            <a:rPr lang="en-US"/>
            <a:t>: The system maintains optimal stock levels by analyzing sales trends and generating reorder recommendations.</a:t>
          </a:r>
        </a:p>
      </dgm:t>
    </dgm:pt>
    <dgm:pt modelId="{AA4C2722-086A-44CE-81E5-A274D92DF1EB}" type="parTrans" cxnId="{F6E66851-B60A-4D5D-84A4-8F1648CFC4E7}">
      <dgm:prSet/>
      <dgm:spPr/>
      <dgm:t>
        <a:bodyPr/>
        <a:lstStyle/>
        <a:p>
          <a:endParaRPr lang="en-US"/>
        </a:p>
      </dgm:t>
    </dgm:pt>
    <dgm:pt modelId="{1646869C-3971-43DA-BC25-C9CA5148D403}" type="sibTrans" cxnId="{F6E66851-B60A-4D5D-84A4-8F1648CFC4E7}">
      <dgm:prSet/>
      <dgm:spPr/>
      <dgm:t>
        <a:bodyPr/>
        <a:lstStyle/>
        <a:p>
          <a:endParaRPr lang="en-US"/>
        </a:p>
      </dgm:t>
    </dgm:pt>
    <dgm:pt modelId="{01F29446-9332-4A07-9A1B-8ED99E009FFE}">
      <dgm:prSet/>
      <dgm:spPr/>
      <dgm:t>
        <a:bodyPr/>
        <a:lstStyle/>
        <a:p>
          <a:r>
            <a:rPr lang="en-US"/>
            <a:t>3. </a:t>
          </a:r>
          <a:r>
            <a:rPr lang="en-US" b="1"/>
            <a:t>Manual Inventory TrackingIssue</a:t>
          </a:r>
          <a:r>
            <a:rPr lang="en-US"/>
            <a:t>: Manual inventory management is prone to errors and inefficiencies.</a:t>
          </a:r>
        </a:p>
        <a:p>
          <a:r>
            <a:rPr lang="en-US" b="1"/>
            <a:t>Solution</a:t>
          </a:r>
          <a:r>
            <a:rPr lang="en-US"/>
            <a:t>: The DataPioneers_Inventory system automates inventory tracking, reducing human errors and ensuring accuracy.</a:t>
          </a:r>
        </a:p>
      </dgm:t>
    </dgm:pt>
    <dgm:pt modelId="{6CC98026-50C7-45B6-BB60-2AFC97B6E5A8}" type="parTrans" cxnId="{D7A18CAE-DF85-4DBF-8DB2-AED2B13E6B8F}">
      <dgm:prSet/>
      <dgm:spPr/>
      <dgm:t>
        <a:bodyPr/>
        <a:lstStyle/>
        <a:p>
          <a:endParaRPr lang="en-US"/>
        </a:p>
      </dgm:t>
    </dgm:pt>
    <dgm:pt modelId="{23D62965-0DFF-4BEB-8105-265ABC330939}" type="sibTrans" cxnId="{D7A18CAE-DF85-4DBF-8DB2-AED2B13E6B8F}">
      <dgm:prSet/>
      <dgm:spPr/>
      <dgm:t>
        <a:bodyPr/>
        <a:lstStyle/>
        <a:p>
          <a:endParaRPr lang="en-US"/>
        </a:p>
      </dgm:t>
    </dgm:pt>
    <dgm:pt modelId="{AD930768-3FD9-4594-BDEC-57CA1CA81162}">
      <dgm:prSet/>
      <dgm:spPr/>
      <dgm:t>
        <a:bodyPr/>
        <a:lstStyle/>
        <a:p>
          <a:r>
            <a:rPr lang="en-US" dirty="0"/>
            <a:t>4. </a:t>
          </a:r>
          <a:r>
            <a:rPr lang="en-US" b="1" dirty="0"/>
            <a:t>Difficulty in Tracking Customer Orders Issue</a:t>
          </a:r>
          <a:r>
            <a:rPr lang="en-US" dirty="0"/>
            <a:t>: Managing and tracking customer orders manually is cumbersome and error-prone.</a:t>
          </a:r>
        </a:p>
        <a:p>
          <a:r>
            <a:rPr lang="en-US" b="1" dirty="0"/>
            <a:t>Solution</a:t>
          </a:r>
          <a:r>
            <a:rPr lang="en-US" dirty="0"/>
            <a:t>: The system stores detailed customer orders, allowing for easy retrieval, tracking, and management of past and current orders.</a:t>
          </a:r>
        </a:p>
      </dgm:t>
    </dgm:pt>
    <dgm:pt modelId="{2E929A9D-B5A2-4F6D-9B7C-CB306167D8FD}" type="parTrans" cxnId="{C0DC4BDB-56B1-425E-B2E9-EB374AF16380}">
      <dgm:prSet/>
      <dgm:spPr/>
      <dgm:t>
        <a:bodyPr/>
        <a:lstStyle/>
        <a:p>
          <a:endParaRPr lang="en-US"/>
        </a:p>
      </dgm:t>
    </dgm:pt>
    <dgm:pt modelId="{1DF4E50B-FCFA-4EE5-BF96-1131296E2B06}" type="sibTrans" cxnId="{C0DC4BDB-56B1-425E-B2E9-EB374AF16380}">
      <dgm:prSet/>
      <dgm:spPr/>
      <dgm:t>
        <a:bodyPr/>
        <a:lstStyle/>
        <a:p>
          <a:endParaRPr lang="en-US"/>
        </a:p>
      </dgm:t>
    </dgm:pt>
    <dgm:pt modelId="{D4295CB6-BBA7-498F-845D-012E35EF30A6}">
      <dgm:prSet/>
      <dgm:spPr/>
      <dgm:t>
        <a:bodyPr/>
        <a:lstStyle/>
        <a:p>
          <a:r>
            <a:rPr lang="en-US" dirty="0"/>
            <a:t>5. </a:t>
          </a:r>
          <a:r>
            <a:rPr lang="en-US" b="1" dirty="0"/>
            <a:t>Inefficient Order </a:t>
          </a:r>
          <a:r>
            <a:rPr lang="en-US" b="1" dirty="0" err="1"/>
            <a:t>FulfillmentIssue</a:t>
          </a:r>
          <a:r>
            <a:rPr lang="en-US" dirty="0"/>
            <a:t>: Delays in processing and shipping orders lead to customer dissatisfaction.</a:t>
          </a:r>
        </a:p>
        <a:p>
          <a:r>
            <a:rPr lang="en-US" b="1" dirty="0"/>
            <a:t>Solution</a:t>
          </a:r>
          <a:r>
            <a:rPr lang="en-US" dirty="0"/>
            <a:t>: The database tracks the order status, product availability, and shipping process, enabling faster and more efficient order fulfillment.</a:t>
          </a:r>
        </a:p>
      </dgm:t>
    </dgm:pt>
    <dgm:pt modelId="{7079FE19-6FAF-478B-A3FF-2D1BD5C861D0}" type="parTrans" cxnId="{38AADEA6-C147-4F00-BF25-DAADE070F606}">
      <dgm:prSet/>
      <dgm:spPr/>
      <dgm:t>
        <a:bodyPr/>
        <a:lstStyle/>
        <a:p>
          <a:endParaRPr lang="en-US"/>
        </a:p>
      </dgm:t>
    </dgm:pt>
    <dgm:pt modelId="{3B667BCB-52BB-4EF7-9FAD-B4CE32D3B0F0}" type="sibTrans" cxnId="{38AADEA6-C147-4F00-BF25-DAADE070F606}">
      <dgm:prSet/>
      <dgm:spPr/>
      <dgm:t>
        <a:bodyPr/>
        <a:lstStyle/>
        <a:p>
          <a:endParaRPr lang="en-US"/>
        </a:p>
      </dgm:t>
    </dgm:pt>
    <dgm:pt modelId="{8D36E28D-4F6A-4213-823F-0405A9468440}">
      <dgm:prSet/>
      <dgm:spPr/>
      <dgm:t>
        <a:bodyPr/>
        <a:lstStyle/>
        <a:p>
          <a:r>
            <a:rPr lang="en-US"/>
            <a:t>6.</a:t>
          </a:r>
          <a:r>
            <a:rPr lang="en-US" b="1"/>
            <a:t> Lack of Integration Between Sales and InventoryIssue</a:t>
          </a:r>
          <a:r>
            <a:rPr lang="en-US"/>
            <a:t>: Disconnected systems for sales and inventory can lead to inaccurate stock levels.</a:t>
          </a:r>
        </a:p>
        <a:p>
          <a:r>
            <a:rPr lang="en-US" b="1"/>
            <a:t>Solution</a:t>
          </a:r>
          <a:r>
            <a:rPr lang="en-US"/>
            <a:t>: The system integrates sales and inventory, ensuring real-time updates to stock levels whenever a sale occurs.</a:t>
          </a:r>
        </a:p>
      </dgm:t>
    </dgm:pt>
    <dgm:pt modelId="{764394AB-4342-4784-8A10-D415A96520CC}" type="parTrans" cxnId="{3C0EC355-B23D-447F-8B89-3C240B41B717}">
      <dgm:prSet/>
      <dgm:spPr/>
      <dgm:t>
        <a:bodyPr/>
        <a:lstStyle/>
        <a:p>
          <a:endParaRPr lang="en-US"/>
        </a:p>
      </dgm:t>
    </dgm:pt>
    <dgm:pt modelId="{9944108F-1F43-4F19-A157-395D98A6E33F}" type="sibTrans" cxnId="{3C0EC355-B23D-447F-8B89-3C240B41B717}">
      <dgm:prSet/>
      <dgm:spPr/>
      <dgm:t>
        <a:bodyPr/>
        <a:lstStyle/>
        <a:p>
          <a:endParaRPr lang="en-US"/>
        </a:p>
      </dgm:t>
    </dgm:pt>
    <dgm:pt modelId="{629F6EA3-B939-404C-B304-866C4D3D4967}">
      <dgm:prSet/>
      <dgm:spPr/>
      <dgm:t>
        <a:bodyPr/>
        <a:lstStyle/>
        <a:p>
          <a:r>
            <a:rPr lang="en-US" dirty="0"/>
            <a:t>7. </a:t>
          </a:r>
          <a:r>
            <a:rPr lang="en-US" b="1" dirty="0"/>
            <a:t>Inaccurate Product Information Issue</a:t>
          </a:r>
          <a:r>
            <a:rPr lang="en-US" dirty="0"/>
            <a:t>: Incorrect or outdated product data can lead to poor customer experience and operational inefficiencies.</a:t>
          </a:r>
        </a:p>
        <a:p>
          <a:r>
            <a:rPr lang="en-US" b="1" dirty="0"/>
            <a:t>Solution</a:t>
          </a:r>
          <a:r>
            <a:rPr lang="en-US" dirty="0"/>
            <a:t>: The solution centralizes product information, making it easy to update product details such as prices, descriptions, and stock levels</a:t>
          </a:r>
        </a:p>
      </dgm:t>
    </dgm:pt>
    <dgm:pt modelId="{C78A9E4F-DCFA-4079-A8A1-B59A3B230E31}" type="parTrans" cxnId="{DD167E28-43A6-4E13-B619-A73E8E586256}">
      <dgm:prSet/>
      <dgm:spPr/>
      <dgm:t>
        <a:bodyPr/>
        <a:lstStyle/>
        <a:p>
          <a:endParaRPr lang="en-US"/>
        </a:p>
      </dgm:t>
    </dgm:pt>
    <dgm:pt modelId="{5EE8531F-4EC5-4A29-85EB-7E21CF40A4F7}" type="sibTrans" cxnId="{DD167E28-43A6-4E13-B619-A73E8E586256}">
      <dgm:prSet/>
      <dgm:spPr/>
      <dgm:t>
        <a:bodyPr/>
        <a:lstStyle/>
        <a:p>
          <a:endParaRPr lang="en-US"/>
        </a:p>
      </dgm:t>
    </dgm:pt>
    <dgm:pt modelId="{AC3C0525-091E-40C6-8293-8E85F68F09FD}" type="pres">
      <dgm:prSet presAssocID="{84525005-9202-4C3F-A7F4-6A0A8F03B95B}" presName="vert0" presStyleCnt="0">
        <dgm:presLayoutVars>
          <dgm:dir/>
          <dgm:animOne val="branch"/>
          <dgm:animLvl val="lvl"/>
        </dgm:presLayoutVars>
      </dgm:prSet>
      <dgm:spPr/>
    </dgm:pt>
    <dgm:pt modelId="{2FD2FAE4-E7BC-4446-9F65-EF109DFECD23}" type="pres">
      <dgm:prSet presAssocID="{EDB2F6A7-3064-4F67-BD6B-A5377411BDED}" presName="thickLine" presStyleLbl="alignNode1" presStyleIdx="0" presStyleCnt="7"/>
      <dgm:spPr/>
    </dgm:pt>
    <dgm:pt modelId="{71BFCACA-AD48-4804-B957-68B729BC0C48}" type="pres">
      <dgm:prSet presAssocID="{EDB2F6A7-3064-4F67-BD6B-A5377411BDED}" presName="horz1" presStyleCnt="0"/>
      <dgm:spPr/>
    </dgm:pt>
    <dgm:pt modelId="{BECDAEEB-6F42-4C72-9FCB-6EA55C384664}" type="pres">
      <dgm:prSet presAssocID="{EDB2F6A7-3064-4F67-BD6B-A5377411BDED}" presName="tx1" presStyleLbl="revTx" presStyleIdx="0" presStyleCnt="7"/>
      <dgm:spPr/>
    </dgm:pt>
    <dgm:pt modelId="{AF7FD5BF-A670-454B-AA6C-2160A973EC9B}" type="pres">
      <dgm:prSet presAssocID="{EDB2F6A7-3064-4F67-BD6B-A5377411BDED}" presName="vert1" presStyleCnt="0"/>
      <dgm:spPr/>
    </dgm:pt>
    <dgm:pt modelId="{A4D55D66-3725-4A85-8CB7-8A2053C13056}" type="pres">
      <dgm:prSet presAssocID="{FB12D0B7-CC90-45EB-92E2-2B2622EF8129}" presName="thickLine" presStyleLbl="alignNode1" presStyleIdx="1" presStyleCnt="7"/>
      <dgm:spPr/>
    </dgm:pt>
    <dgm:pt modelId="{A92FB12B-8B41-46DC-9103-0AE8D7FB1025}" type="pres">
      <dgm:prSet presAssocID="{FB12D0B7-CC90-45EB-92E2-2B2622EF8129}" presName="horz1" presStyleCnt="0"/>
      <dgm:spPr/>
    </dgm:pt>
    <dgm:pt modelId="{0C7827FC-ECCD-4C54-8433-9628BCA54B0D}" type="pres">
      <dgm:prSet presAssocID="{FB12D0B7-CC90-45EB-92E2-2B2622EF8129}" presName="tx1" presStyleLbl="revTx" presStyleIdx="1" presStyleCnt="7"/>
      <dgm:spPr/>
    </dgm:pt>
    <dgm:pt modelId="{1A7D508C-20CD-4DA4-BDE4-D3DE8A8E413D}" type="pres">
      <dgm:prSet presAssocID="{FB12D0B7-CC90-45EB-92E2-2B2622EF8129}" presName="vert1" presStyleCnt="0"/>
      <dgm:spPr/>
    </dgm:pt>
    <dgm:pt modelId="{CC4D8737-DFB0-4E2B-A8A6-23B961B413B9}" type="pres">
      <dgm:prSet presAssocID="{01F29446-9332-4A07-9A1B-8ED99E009FFE}" presName="thickLine" presStyleLbl="alignNode1" presStyleIdx="2" presStyleCnt="7"/>
      <dgm:spPr/>
    </dgm:pt>
    <dgm:pt modelId="{86B8CEE3-72EB-4A88-8B74-06D1EEAA2A34}" type="pres">
      <dgm:prSet presAssocID="{01F29446-9332-4A07-9A1B-8ED99E009FFE}" presName="horz1" presStyleCnt="0"/>
      <dgm:spPr/>
    </dgm:pt>
    <dgm:pt modelId="{B0489339-5794-4333-AEF1-2EEE998033D1}" type="pres">
      <dgm:prSet presAssocID="{01F29446-9332-4A07-9A1B-8ED99E009FFE}" presName="tx1" presStyleLbl="revTx" presStyleIdx="2" presStyleCnt="7"/>
      <dgm:spPr/>
    </dgm:pt>
    <dgm:pt modelId="{78BB8DFE-1E4C-4A14-A211-E43DD4CADADF}" type="pres">
      <dgm:prSet presAssocID="{01F29446-9332-4A07-9A1B-8ED99E009FFE}" presName="vert1" presStyleCnt="0"/>
      <dgm:spPr/>
    </dgm:pt>
    <dgm:pt modelId="{9FA57EC2-E8B6-4E7B-B515-9D0B4DC1CEBA}" type="pres">
      <dgm:prSet presAssocID="{AD930768-3FD9-4594-BDEC-57CA1CA81162}" presName="thickLine" presStyleLbl="alignNode1" presStyleIdx="3" presStyleCnt="7"/>
      <dgm:spPr/>
    </dgm:pt>
    <dgm:pt modelId="{2E52E0F0-9A9B-46B8-BA5C-06D3A9DFB537}" type="pres">
      <dgm:prSet presAssocID="{AD930768-3FD9-4594-BDEC-57CA1CA81162}" presName="horz1" presStyleCnt="0"/>
      <dgm:spPr/>
    </dgm:pt>
    <dgm:pt modelId="{A66F5BCC-2C29-40AB-9FFF-B3DE814E40B7}" type="pres">
      <dgm:prSet presAssocID="{AD930768-3FD9-4594-BDEC-57CA1CA81162}" presName="tx1" presStyleLbl="revTx" presStyleIdx="3" presStyleCnt="7"/>
      <dgm:spPr/>
    </dgm:pt>
    <dgm:pt modelId="{6C4C9894-4A71-4EEF-BE6E-57338FEBB53B}" type="pres">
      <dgm:prSet presAssocID="{AD930768-3FD9-4594-BDEC-57CA1CA81162}" presName="vert1" presStyleCnt="0"/>
      <dgm:spPr/>
    </dgm:pt>
    <dgm:pt modelId="{CA21D880-C3FA-4F3F-8292-7585CC6D7336}" type="pres">
      <dgm:prSet presAssocID="{D4295CB6-BBA7-498F-845D-012E35EF30A6}" presName="thickLine" presStyleLbl="alignNode1" presStyleIdx="4" presStyleCnt="7"/>
      <dgm:spPr/>
    </dgm:pt>
    <dgm:pt modelId="{0E60F7C3-107F-4324-897A-574BEBD5707E}" type="pres">
      <dgm:prSet presAssocID="{D4295CB6-BBA7-498F-845D-012E35EF30A6}" presName="horz1" presStyleCnt="0"/>
      <dgm:spPr/>
    </dgm:pt>
    <dgm:pt modelId="{2E5AC47E-4BB4-4681-8FC6-E2CE757A67B7}" type="pres">
      <dgm:prSet presAssocID="{D4295CB6-BBA7-498F-845D-012E35EF30A6}" presName="tx1" presStyleLbl="revTx" presStyleIdx="4" presStyleCnt="7"/>
      <dgm:spPr/>
    </dgm:pt>
    <dgm:pt modelId="{FD783D34-6BC8-426A-A6E0-B75B8B8BC9BF}" type="pres">
      <dgm:prSet presAssocID="{D4295CB6-BBA7-498F-845D-012E35EF30A6}" presName="vert1" presStyleCnt="0"/>
      <dgm:spPr/>
    </dgm:pt>
    <dgm:pt modelId="{EA0BA9CF-EB46-4215-8C6B-B2B5197E72AA}" type="pres">
      <dgm:prSet presAssocID="{8D36E28D-4F6A-4213-823F-0405A9468440}" presName="thickLine" presStyleLbl="alignNode1" presStyleIdx="5" presStyleCnt="7"/>
      <dgm:spPr/>
    </dgm:pt>
    <dgm:pt modelId="{0F14CC38-FE37-4325-B7B1-2078A4DD2FB5}" type="pres">
      <dgm:prSet presAssocID="{8D36E28D-4F6A-4213-823F-0405A9468440}" presName="horz1" presStyleCnt="0"/>
      <dgm:spPr/>
    </dgm:pt>
    <dgm:pt modelId="{D95F8265-2104-4B25-A205-EAFF2A71E8C3}" type="pres">
      <dgm:prSet presAssocID="{8D36E28D-4F6A-4213-823F-0405A9468440}" presName="tx1" presStyleLbl="revTx" presStyleIdx="5" presStyleCnt="7"/>
      <dgm:spPr/>
    </dgm:pt>
    <dgm:pt modelId="{58B02072-A69C-47E7-AB32-91D094EAC381}" type="pres">
      <dgm:prSet presAssocID="{8D36E28D-4F6A-4213-823F-0405A9468440}" presName="vert1" presStyleCnt="0"/>
      <dgm:spPr/>
    </dgm:pt>
    <dgm:pt modelId="{BF45F1AE-87DD-4DF6-8C1E-F1D0E677A5E5}" type="pres">
      <dgm:prSet presAssocID="{629F6EA3-B939-404C-B304-866C4D3D4967}" presName="thickLine" presStyleLbl="alignNode1" presStyleIdx="6" presStyleCnt="7"/>
      <dgm:spPr/>
    </dgm:pt>
    <dgm:pt modelId="{0019C5AF-782C-494C-8960-91C86A4F31D4}" type="pres">
      <dgm:prSet presAssocID="{629F6EA3-B939-404C-B304-866C4D3D4967}" presName="horz1" presStyleCnt="0"/>
      <dgm:spPr/>
    </dgm:pt>
    <dgm:pt modelId="{23A3BB8D-C6A8-4A54-8F55-DFB7DB9A4D0C}" type="pres">
      <dgm:prSet presAssocID="{629F6EA3-B939-404C-B304-866C4D3D4967}" presName="tx1" presStyleLbl="revTx" presStyleIdx="6" presStyleCnt="7"/>
      <dgm:spPr/>
    </dgm:pt>
    <dgm:pt modelId="{3246F64A-80F5-4FD0-A571-D35B52356AF6}" type="pres">
      <dgm:prSet presAssocID="{629F6EA3-B939-404C-B304-866C4D3D4967}" presName="vert1" presStyleCnt="0"/>
      <dgm:spPr/>
    </dgm:pt>
  </dgm:ptLst>
  <dgm:cxnLst>
    <dgm:cxn modelId="{A8F68B05-3C93-469E-A1CB-3D9DE8F16D08}" type="presOf" srcId="{629F6EA3-B939-404C-B304-866C4D3D4967}" destId="{23A3BB8D-C6A8-4A54-8F55-DFB7DB9A4D0C}" srcOrd="0" destOrd="0" presId="urn:microsoft.com/office/officeart/2008/layout/LinedList"/>
    <dgm:cxn modelId="{DD167E28-43A6-4E13-B619-A73E8E586256}" srcId="{84525005-9202-4C3F-A7F4-6A0A8F03B95B}" destId="{629F6EA3-B939-404C-B304-866C4D3D4967}" srcOrd="6" destOrd="0" parTransId="{C78A9E4F-DCFA-4079-A8A1-B59A3B230E31}" sibTransId="{5EE8531F-4EC5-4A29-85EB-7E21CF40A4F7}"/>
    <dgm:cxn modelId="{701E1F5C-25F9-497C-B5BE-FEA6D45B6D67}" type="presOf" srcId="{FB12D0B7-CC90-45EB-92E2-2B2622EF8129}" destId="{0C7827FC-ECCD-4C54-8433-9628BCA54B0D}" srcOrd="0" destOrd="0" presId="urn:microsoft.com/office/officeart/2008/layout/LinedList"/>
    <dgm:cxn modelId="{11169350-2C63-4170-B35B-959463FF669F}" type="presOf" srcId="{AD930768-3FD9-4594-BDEC-57CA1CA81162}" destId="{A66F5BCC-2C29-40AB-9FFF-B3DE814E40B7}" srcOrd="0" destOrd="0" presId="urn:microsoft.com/office/officeart/2008/layout/LinedList"/>
    <dgm:cxn modelId="{F6E66851-B60A-4D5D-84A4-8F1648CFC4E7}" srcId="{84525005-9202-4C3F-A7F4-6A0A8F03B95B}" destId="{FB12D0B7-CC90-45EB-92E2-2B2622EF8129}" srcOrd="1" destOrd="0" parTransId="{AA4C2722-086A-44CE-81E5-A274D92DF1EB}" sibTransId="{1646869C-3971-43DA-BC25-C9CA5148D403}"/>
    <dgm:cxn modelId="{3C0EC355-B23D-447F-8B89-3C240B41B717}" srcId="{84525005-9202-4C3F-A7F4-6A0A8F03B95B}" destId="{8D36E28D-4F6A-4213-823F-0405A9468440}" srcOrd="5" destOrd="0" parTransId="{764394AB-4342-4784-8A10-D415A96520CC}" sibTransId="{9944108F-1F43-4F19-A157-395D98A6E33F}"/>
    <dgm:cxn modelId="{8FB57E8A-A899-4911-A962-BED77051692A}" srcId="{84525005-9202-4C3F-A7F4-6A0A8F03B95B}" destId="{EDB2F6A7-3064-4F67-BD6B-A5377411BDED}" srcOrd="0" destOrd="0" parTransId="{6456D4EA-74C6-4FAA-95F9-E1229184CEEE}" sibTransId="{D9F6543B-C83B-411F-8712-F7DD0C4970A9}"/>
    <dgm:cxn modelId="{38AADEA6-C147-4F00-BF25-DAADE070F606}" srcId="{84525005-9202-4C3F-A7F4-6A0A8F03B95B}" destId="{D4295CB6-BBA7-498F-845D-012E35EF30A6}" srcOrd="4" destOrd="0" parTransId="{7079FE19-6FAF-478B-A3FF-2D1BD5C861D0}" sibTransId="{3B667BCB-52BB-4EF7-9FAD-B4CE32D3B0F0}"/>
    <dgm:cxn modelId="{D7A18CAE-DF85-4DBF-8DB2-AED2B13E6B8F}" srcId="{84525005-9202-4C3F-A7F4-6A0A8F03B95B}" destId="{01F29446-9332-4A07-9A1B-8ED99E009FFE}" srcOrd="2" destOrd="0" parTransId="{6CC98026-50C7-45B6-BB60-2AFC97B6E5A8}" sibTransId="{23D62965-0DFF-4BEB-8105-265ABC330939}"/>
    <dgm:cxn modelId="{B848CAC2-DDF4-4FA3-9A47-FFBE1EA4BBC7}" type="presOf" srcId="{8D36E28D-4F6A-4213-823F-0405A9468440}" destId="{D95F8265-2104-4B25-A205-EAFF2A71E8C3}" srcOrd="0" destOrd="0" presId="urn:microsoft.com/office/officeart/2008/layout/LinedList"/>
    <dgm:cxn modelId="{3288AAD0-E43C-490D-9862-857CE767EEF5}" type="presOf" srcId="{D4295CB6-BBA7-498F-845D-012E35EF30A6}" destId="{2E5AC47E-4BB4-4681-8FC6-E2CE757A67B7}" srcOrd="0" destOrd="0" presId="urn:microsoft.com/office/officeart/2008/layout/LinedList"/>
    <dgm:cxn modelId="{ED4B3ED9-BE0E-4CBA-99C7-F49C967FB30E}" type="presOf" srcId="{EDB2F6A7-3064-4F67-BD6B-A5377411BDED}" destId="{BECDAEEB-6F42-4C72-9FCB-6EA55C384664}" srcOrd="0" destOrd="0" presId="urn:microsoft.com/office/officeart/2008/layout/LinedList"/>
    <dgm:cxn modelId="{C0DC4BDB-56B1-425E-B2E9-EB374AF16380}" srcId="{84525005-9202-4C3F-A7F4-6A0A8F03B95B}" destId="{AD930768-3FD9-4594-BDEC-57CA1CA81162}" srcOrd="3" destOrd="0" parTransId="{2E929A9D-B5A2-4F6D-9B7C-CB306167D8FD}" sibTransId="{1DF4E50B-FCFA-4EE5-BF96-1131296E2B06}"/>
    <dgm:cxn modelId="{1E0334ED-C887-4CAD-A916-92FF3829FDFF}" type="presOf" srcId="{01F29446-9332-4A07-9A1B-8ED99E009FFE}" destId="{B0489339-5794-4333-AEF1-2EEE998033D1}" srcOrd="0" destOrd="0" presId="urn:microsoft.com/office/officeart/2008/layout/LinedList"/>
    <dgm:cxn modelId="{F26D22FC-79B2-4F88-829C-14E2BAF36DD6}" type="presOf" srcId="{84525005-9202-4C3F-A7F4-6A0A8F03B95B}" destId="{AC3C0525-091E-40C6-8293-8E85F68F09FD}" srcOrd="0" destOrd="0" presId="urn:microsoft.com/office/officeart/2008/layout/LinedList"/>
    <dgm:cxn modelId="{2C6C48EA-B700-4C8E-91C5-D33D19DDB1F3}" type="presParOf" srcId="{AC3C0525-091E-40C6-8293-8E85F68F09FD}" destId="{2FD2FAE4-E7BC-4446-9F65-EF109DFECD23}" srcOrd="0" destOrd="0" presId="urn:microsoft.com/office/officeart/2008/layout/LinedList"/>
    <dgm:cxn modelId="{2AF0F676-E776-4F29-871D-89A263A3908A}" type="presParOf" srcId="{AC3C0525-091E-40C6-8293-8E85F68F09FD}" destId="{71BFCACA-AD48-4804-B957-68B729BC0C48}" srcOrd="1" destOrd="0" presId="urn:microsoft.com/office/officeart/2008/layout/LinedList"/>
    <dgm:cxn modelId="{3E0D26C7-4A9E-4D25-BF68-2B8071438E08}" type="presParOf" srcId="{71BFCACA-AD48-4804-B957-68B729BC0C48}" destId="{BECDAEEB-6F42-4C72-9FCB-6EA55C384664}" srcOrd="0" destOrd="0" presId="urn:microsoft.com/office/officeart/2008/layout/LinedList"/>
    <dgm:cxn modelId="{C53392D0-156C-4FB4-A854-8D55048E36C7}" type="presParOf" srcId="{71BFCACA-AD48-4804-B957-68B729BC0C48}" destId="{AF7FD5BF-A670-454B-AA6C-2160A973EC9B}" srcOrd="1" destOrd="0" presId="urn:microsoft.com/office/officeart/2008/layout/LinedList"/>
    <dgm:cxn modelId="{F73695C0-5AEB-420A-AFB5-D3ACBE6B5485}" type="presParOf" srcId="{AC3C0525-091E-40C6-8293-8E85F68F09FD}" destId="{A4D55D66-3725-4A85-8CB7-8A2053C13056}" srcOrd="2" destOrd="0" presId="urn:microsoft.com/office/officeart/2008/layout/LinedList"/>
    <dgm:cxn modelId="{E5ABC861-CDB1-4C0D-ADA9-BFC653AE4004}" type="presParOf" srcId="{AC3C0525-091E-40C6-8293-8E85F68F09FD}" destId="{A92FB12B-8B41-46DC-9103-0AE8D7FB1025}" srcOrd="3" destOrd="0" presId="urn:microsoft.com/office/officeart/2008/layout/LinedList"/>
    <dgm:cxn modelId="{12695182-A725-4667-8D21-99A7832E12F1}" type="presParOf" srcId="{A92FB12B-8B41-46DC-9103-0AE8D7FB1025}" destId="{0C7827FC-ECCD-4C54-8433-9628BCA54B0D}" srcOrd="0" destOrd="0" presId="urn:microsoft.com/office/officeart/2008/layout/LinedList"/>
    <dgm:cxn modelId="{65B7B976-9DAD-42F7-B366-37E1780006A4}" type="presParOf" srcId="{A92FB12B-8B41-46DC-9103-0AE8D7FB1025}" destId="{1A7D508C-20CD-4DA4-BDE4-D3DE8A8E413D}" srcOrd="1" destOrd="0" presId="urn:microsoft.com/office/officeart/2008/layout/LinedList"/>
    <dgm:cxn modelId="{7FF824F9-9B14-443D-84AB-16744B11C56D}" type="presParOf" srcId="{AC3C0525-091E-40C6-8293-8E85F68F09FD}" destId="{CC4D8737-DFB0-4E2B-A8A6-23B961B413B9}" srcOrd="4" destOrd="0" presId="urn:microsoft.com/office/officeart/2008/layout/LinedList"/>
    <dgm:cxn modelId="{61398358-301E-43C0-8E59-2741189C8848}" type="presParOf" srcId="{AC3C0525-091E-40C6-8293-8E85F68F09FD}" destId="{86B8CEE3-72EB-4A88-8B74-06D1EEAA2A34}" srcOrd="5" destOrd="0" presId="urn:microsoft.com/office/officeart/2008/layout/LinedList"/>
    <dgm:cxn modelId="{7D264BD0-9D08-4383-9F7D-D2C94BF7D203}" type="presParOf" srcId="{86B8CEE3-72EB-4A88-8B74-06D1EEAA2A34}" destId="{B0489339-5794-4333-AEF1-2EEE998033D1}" srcOrd="0" destOrd="0" presId="urn:microsoft.com/office/officeart/2008/layout/LinedList"/>
    <dgm:cxn modelId="{EE27E014-7BC6-40B9-B1AE-ABA72519435B}" type="presParOf" srcId="{86B8CEE3-72EB-4A88-8B74-06D1EEAA2A34}" destId="{78BB8DFE-1E4C-4A14-A211-E43DD4CADADF}" srcOrd="1" destOrd="0" presId="urn:microsoft.com/office/officeart/2008/layout/LinedList"/>
    <dgm:cxn modelId="{B025522A-19A6-4634-9E9F-70CC0F641BDE}" type="presParOf" srcId="{AC3C0525-091E-40C6-8293-8E85F68F09FD}" destId="{9FA57EC2-E8B6-4E7B-B515-9D0B4DC1CEBA}" srcOrd="6" destOrd="0" presId="urn:microsoft.com/office/officeart/2008/layout/LinedList"/>
    <dgm:cxn modelId="{55C0A216-EE44-48ED-87B3-1D6D65743FD8}" type="presParOf" srcId="{AC3C0525-091E-40C6-8293-8E85F68F09FD}" destId="{2E52E0F0-9A9B-46B8-BA5C-06D3A9DFB537}" srcOrd="7" destOrd="0" presId="urn:microsoft.com/office/officeart/2008/layout/LinedList"/>
    <dgm:cxn modelId="{523F91E5-7352-4035-B20F-F6609A75BCA2}" type="presParOf" srcId="{2E52E0F0-9A9B-46B8-BA5C-06D3A9DFB537}" destId="{A66F5BCC-2C29-40AB-9FFF-B3DE814E40B7}" srcOrd="0" destOrd="0" presId="urn:microsoft.com/office/officeart/2008/layout/LinedList"/>
    <dgm:cxn modelId="{22F3C312-E59A-49BD-81AB-AEBE52BD6C8C}" type="presParOf" srcId="{2E52E0F0-9A9B-46B8-BA5C-06D3A9DFB537}" destId="{6C4C9894-4A71-4EEF-BE6E-57338FEBB53B}" srcOrd="1" destOrd="0" presId="urn:microsoft.com/office/officeart/2008/layout/LinedList"/>
    <dgm:cxn modelId="{CA385221-FA1C-48F8-A7E6-01EBAE400DB7}" type="presParOf" srcId="{AC3C0525-091E-40C6-8293-8E85F68F09FD}" destId="{CA21D880-C3FA-4F3F-8292-7585CC6D7336}" srcOrd="8" destOrd="0" presId="urn:microsoft.com/office/officeart/2008/layout/LinedList"/>
    <dgm:cxn modelId="{0F0150A1-1D0B-4086-982A-351C2B375474}" type="presParOf" srcId="{AC3C0525-091E-40C6-8293-8E85F68F09FD}" destId="{0E60F7C3-107F-4324-897A-574BEBD5707E}" srcOrd="9" destOrd="0" presId="urn:microsoft.com/office/officeart/2008/layout/LinedList"/>
    <dgm:cxn modelId="{C4E6B014-2B60-493F-9681-BDC26E8EECF6}" type="presParOf" srcId="{0E60F7C3-107F-4324-897A-574BEBD5707E}" destId="{2E5AC47E-4BB4-4681-8FC6-E2CE757A67B7}" srcOrd="0" destOrd="0" presId="urn:microsoft.com/office/officeart/2008/layout/LinedList"/>
    <dgm:cxn modelId="{B096252C-6642-48A2-BB52-3566DFCFD5E9}" type="presParOf" srcId="{0E60F7C3-107F-4324-897A-574BEBD5707E}" destId="{FD783D34-6BC8-426A-A6E0-B75B8B8BC9BF}" srcOrd="1" destOrd="0" presId="urn:microsoft.com/office/officeart/2008/layout/LinedList"/>
    <dgm:cxn modelId="{A3310D6F-921F-470C-A3D1-94BDCECF9EAE}" type="presParOf" srcId="{AC3C0525-091E-40C6-8293-8E85F68F09FD}" destId="{EA0BA9CF-EB46-4215-8C6B-B2B5197E72AA}" srcOrd="10" destOrd="0" presId="urn:microsoft.com/office/officeart/2008/layout/LinedList"/>
    <dgm:cxn modelId="{B1559C33-1780-41ED-A1B6-52DC7424D232}" type="presParOf" srcId="{AC3C0525-091E-40C6-8293-8E85F68F09FD}" destId="{0F14CC38-FE37-4325-B7B1-2078A4DD2FB5}" srcOrd="11" destOrd="0" presId="urn:microsoft.com/office/officeart/2008/layout/LinedList"/>
    <dgm:cxn modelId="{BC9421FF-294B-4B1E-A3E4-4E52B8C4C4B8}" type="presParOf" srcId="{0F14CC38-FE37-4325-B7B1-2078A4DD2FB5}" destId="{D95F8265-2104-4B25-A205-EAFF2A71E8C3}" srcOrd="0" destOrd="0" presId="urn:microsoft.com/office/officeart/2008/layout/LinedList"/>
    <dgm:cxn modelId="{FC5F983E-86A3-49DF-807F-B7B0DE527F8C}" type="presParOf" srcId="{0F14CC38-FE37-4325-B7B1-2078A4DD2FB5}" destId="{58B02072-A69C-47E7-AB32-91D094EAC381}" srcOrd="1" destOrd="0" presId="urn:microsoft.com/office/officeart/2008/layout/LinedList"/>
    <dgm:cxn modelId="{C153C666-96CE-426B-859A-360415BEB2E7}" type="presParOf" srcId="{AC3C0525-091E-40C6-8293-8E85F68F09FD}" destId="{BF45F1AE-87DD-4DF6-8C1E-F1D0E677A5E5}" srcOrd="12" destOrd="0" presId="urn:microsoft.com/office/officeart/2008/layout/LinedList"/>
    <dgm:cxn modelId="{6466DCFE-6F33-48C3-A547-9BDCEFB95556}" type="presParOf" srcId="{AC3C0525-091E-40C6-8293-8E85F68F09FD}" destId="{0019C5AF-782C-494C-8960-91C86A4F31D4}" srcOrd="13" destOrd="0" presId="urn:microsoft.com/office/officeart/2008/layout/LinedList"/>
    <dgm:cxn modelId="{4A9A694E-13CD-4E56-B974-233642100EF4}" type="presParOf" srcId="{0019C5AF-782C-494C-8960-91C86A4F31D4}" destId="{23A3BB8D-C6A8-4A54-8F55-DFB7DB9A4D0C}" srcOrd="0" destOrd="0" presId="urn:microsoft.com/office/officeart/2008/layout/LinedList"/>
    <dgm:cxn modelId="{AE237852-04FD-432A-AACF-219A85777488}" type="presParOf" srcId="{0019C5AF-782C-494C-8960-91C86A4F31D4}" destId="{3246F64A-80F5-4FD0-A571-D35B52356A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525005-9202-4C3F-A7F4-6A0A8F03B9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B2F6A7-3064-4F67-BD6B-A5377411BDED}">
      <dgm:prSet custT="1"/>
      <dgm:spPr/>
      <dgm:t>
        <a:bodyPr/>
        <a:lstStyle/>
        <a:p>
          <a:r>
            <a:rPr lang="en-US" sz="1200" b="1" dirty="0"/>
            <a:t>1. </a:t>
          </a:r>
          <a:r>
            <a:rPr lang="en-US" sz="1200" dirty="0"/>
            <a:t>Poor Data </a:t>
          </a:r>
          <a:r>
            <a:rPr lang="en-US" sz="1200" dirty="0" err="1"/>
            <a:t>IntegrityIssue</a:t>
          </a:r>
          <a:r>
            <a:rPr lang="en-US" sz="1200" dirty="0"/>
            <a:t>: Manual data entry and a lack of structure can compromise data accuracy and </a:t>
          </a:r>
          <a:r>
            <a:rPr lang="en-US" sz="1200" dirty="0" err="1"/>
            <a:t>integrity.Solution</a:t>
          </a:r>
          <a:r>
            <a:rPr lang="en-US" sz="1200" dirty="0"/>
            <a:t>: By using constraints (like primary keys and foreign keys) and enforcing data relationships, the system ensures that data is accurate and consistent.</a:t>
          </a:r>
        </a:p>
      </dgm:t>
    </dgm:pt>
    <dgm:pt modelId="{6456D4EA-74C6-4FAA-95F9-E1229184CEEE}" type="parTrans" cxnId="{8FB57E8A-A899-4911-A962-BED77051692A}">
      <dgm:prSet/>
      <dgm:spPr/>
      <dgm:t>
        <a:bodyPr/>
        <a:lstStyle/>
        <a:p>
          <a:endParaRPr lang="en-US"/>
        </a:p>
      </dgm:t>
    </dgm:pt>
    <dgm:pt modelId="{D9F6543B-C83B-411F-8712-F7DD0C4970A9}" type="sibTrans" cxnId="{8FB57E8A-A899-4911-A962-BED77051692A}">
      <dgm:prSet/>
      <dgm:spPr/>
      <dgm:t>
        <a:bodyPr/>
        <a:lstStyle/>
        <a:p>
          <a:endParaRPr lang="en-US"/>
        </a:p>
      </dgm:t>
    </dgm:pt>
    <dgm:pt modelId="{FB12D0B7-CC90-45EB-92E2-2B2622EF8129}">
      <dgm:prSet custT="1"/>
      <dgm:spPr/>
      <dgm:t>
        <a:bodyPr/>
        <a:lstStyle/>
        <a:p>
          <a:r>
            <a:rPr lang="en-US" sz="1200" dirty="0"/>
            <a:t>2</a:t>
          </a:r>
          <a:r>
            <a:rPr lang="en-US" sz="1200"/>
            <a:t>. </a:t>
          </a:r>
          <a:endParaRPr lang="en-US" sz="1200" dirty="0"/>
        </a:p>
      </dgm:t>
    </dgm:pt>
    <dgm:pt modelId="{AA4C2722-086A-44CE-81E5-A274D92DF1EB}" type="parTrans" cxnId="{F6E66851-B60A-4D5D-84A4-8F1648CFC4E7}">
      <dgm:prSet/>
      <dgm:spPr/>
      <dgm:t>
        <a:bodyPr/>
        <a:lstStyle/>
        <a:p>
          <a:endParaRPr lang="en-US"/>
        </a:p>
      </dgm:t>
    </dgm:pt>
    <dgm:pt modelId="{1646869C-3971-43DA-BC25-C9CA5148D403}" type="sibTrans" cxnId="{F6E66851-B60A-4D5D-84A4-8F1648CFC4E7}">
      <dgm:prSet/>
      <dgm:spPr/>
      <dgm:t>
        <a:bodyPr/>
        <a:lstStyle/>
        <a:p>
          <a:endParaRPr lang="en-US"/>
        </a:p>
      </dgm:t>
    </dgm:pt>
    <dgm:pt modelId="{F4E421BD-BACA-4EBE-962E-9B37F9115AE5}" type="pres">
      <dgm:prSet presAssocID="{84525005-9202-4C3F-A7F4-6A0A8F03B95B}" presName="linear" presStyleCnt="0">
        <dgm:presLayoutVars>
          <dgm:animLvl val="lvl"/>
          <dgm:resizeHandles val="exact"/>
        </dgm:presLayoutVars>
      </dgm:prSet>
      <dgm:spPr/>
    </dgm:pt>
    <dgm:pt modelId="{ACF833A0-8967-400C-BC7B-8AD89A6573E2}" type="pres">
      <dgm:prSet presAssocID="{EDB2F6A7-3064-4F67-BD6B-A5377411BDED}" presName="parentText" presStyleLbl="node1" presStyleIdx="0" presStyleCnt="2" custScaleY="150849">
        <dgm:presLayoutVars>
          <dgm:chMax val="0"/>
          <dgm:bulletEnabled val="1"/>
        </dgm:presLayoutVars>
      </dgm:prSet>
      <dgm:spPr/>
    </dgm:pt>
    <dgm:pt modelId="{CC3F8833-76C1-4A8E-96BA-C8210017C874}" type="pres">
      <dgm:prSet presAssocID="{D9F6543B-C83B-411F-8712-F7DD0C4970A9}" presName="spacer" presStyleCnt="0"/>
      <dgm:spPr/>
    </dgm:pt>
    <dgm:pt modelId="{6B621131-39A8-49BF-BB2C-187884830476}" type="pres">
      <dgm:prSet presAssocID="{FB12D0B7-CC90-45EB-92E2-2B2622EF8129}" presName="parentText" presStyleLbl="node1" presStyleIdx="1" presStyleCnt="2" custScaleY="150849">
        <dgm:presLayoutVars>
          <dgm:chMax val="0"/>
          <dgm:bulletEnabled val="1"/>
        </dgm:presLayoutVars>
      </dgm:prSet>
      <dgm:spPr/>
    </dgm:pt>
  </dgm:ptLst>
  <dgm:cxnLst>
    <dgm:cxn modelId="{B2E7A76B-BE76-4F52-ACFB-B26B5B719E79}" type="presOf" srcId="{FB12D0B7-CC90-45EB-92E2-2B2622EF8129}" destId="{6B621131-39A8-49BF-BB2C-187884830476}" srcOrd="0" destOrd="0" presId="urn:microsoft.com/office/officeart/2005/8/layout/vList2"/>
    <dgm:cxn modelId="{F6E66851-B60A-4D5D-84A4-8F1648CFC4E7}" srcId="{84525005-9202-4C3F-A7F4-6A0A8F03B95B}" destId="{FB12D0B7-CC90-45EB-92E2-2B2622EF8129}" srcOrd="1" destOrd="0" parTransId="{AA4C2722-086A-44CE-81E5-A274D92DF1EB}" sibTransId="{1646869C-3971-43DA-BC25-C9CA5148D403}"/>
    <dgm:cxn modelId="{2327FD84-CAEF-4256-9098-500E91C7F0A6}" type="presOf" srcId="{EDB2F6A7-3064-4F67-BD6B-A5377411BDED}" destId="{ACF833A0-8967-400C-BC7B-8AD89A6573E2}" srcOrd="0" destOrd="0" presId="urn:microsoft.com/office/officeart/2005/8/layout/vList2"/>
    <dgm:cxn modelId="{8FB57E8A-A899-4911-A962-BED77051692A}" srcId="{84525005-9202-4C3F-A7F4-6A0A8F03B95B}" destId="{EDB2F6A7-3064-4F67-BD6B-A5377411BDED}" srcOrd="0" destOrd="0" parTransId="{6456D4EA-74C6-4FAA-95F9-E1229184CEEE}" sibTransId="{D9F6543B-C83B-411F-8712-F7DD0C4970A9}"/>
    <dgm:cxn modelId="{5BF7F9C7-BFC2-4510-B5D6-A38E19A2236D}" type="presOf" srcId="{84525005-9202-4C3F-A7F4-6A0A8F03B95B}" destId="{F4E421BD-BACA-4EBE-962E-9B37F9115AE5}" srcOrd="0" destOrd="0" presId="urn:microsoft.com/office/officeart/2005/8/layout/vList2"/>
    <dgm:cxn modelId="{09BF6EB3-D30F-41ED-99BC-C4EBE84C70EA}" type="presParOf" srcId="{F4E421BD-BACA-4EBE-962E-9B37F9115AE5}" destId="{ACF833A0-8967-400C-BC7B-8AD89A6573E2}" srcOrd="0" destOrd="0" presId="urn:microsoft.com/office/officeart/2005/8/layout/vList2"/>
    <dgm:cxn modelId="{EDFEF8E3-6A69-48FA-A6EE-7AB3596B3F77}" type="presParOf" srcId="{F4E421BD-BACA-4EBE-962E-9B37F9115AE5}" destId="{CC3F8833-76C1-4A8E-96BA-C8210017C874}" srcOrd="1" destOrd="0" presId="urn:microsoft.com/office/officeart/2005/8/layout/vList2"/>
    <dgm:cxn modelId="{F77890C9-975C-4AE7-AA10-DA91A938D331}" type="presParOf" srcId="{F4E421BD-BACA-4EBE-962E-9B37F9115AE5}" destId="{6B621131-39A8-49BF-BB2C-18788483047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2FAE4-E7BC-4446-9F65-EF109DFECD23}">
      <dsp:nvSpPr>
        <dsp:cNvPr id="0" name=""/>
        <dsp:cNvSpPr/>
      </dsp:nvSpPr>
      <dsp:spPr>
        <a:xfrm>
          <a:off x="0" y="536"/>
          <a:ext cx="1140840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CDAEEB-6F42-4C72-9FCB-6EA55C384664}">
      <dsp:nvSpPr>
        <dsp:cNvPr id="0" name=""/>
        <dsp:cNvSpPr/>
      </dsp:nvSpPr>
      <dsp:spPr>
        <a:xfrm>
          <a:off x="0" y="536"/>
          <a:ext cx="11408409" cy="62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1. Stock Shortages Issue</a:t>
          </a:r>
          <a:r>
            <a:rPr lang="en-US" sz="1500" kern="1200" dirty="0"/>
            <a:t>: Businesses often experience stockouts, leading to missed sales and dissatisfied customers.</a:t>
          </a:r>
          <a:br>
            <a:rPr lang="en-US" sz="1500" kern="1200" dirty="0"/>
          </a:br>
          <a:r>
            <a:rPr lang="en-US" sz="1500" b="1" kern="1200" dirty="0"/>
            <a:t>Solution</a:t>
          </a:r>
          <a:r>
            <a:rPr lang="en-US" sz="1500" kern="1200" dirty="0"/>
            <a:t>: The system tracks product quantities in real-time and triggers low-stock alerts, ensuring timely restocking.</a:t>
          </a:r>
        </a:p>
      </dsp:txBody>
      <dsp:txXfrm>
        <a:off x="0" y="536"/>
        <a:ext cx="11408409" cy="627506"/>
      </dsp:txXfrm>
    </dsp:sp>
    <dsp:sp modelId="{A4D55D66-3725-4A85-8CB7-8A2053C13056}">
      <dsp:nvSpPr>
        <dsp:cNvPr id="0" name=""/>
        <dsp:cNvSpPr/>
      </dsp:nvSpPr>
      <dsp:spPr>
        <a:xfrm>
          <a:off x="0" y="628043"/>
          <a:ext cx="11408409" cy="0"/>
        </a:xfrm>
        <a:prstGeom prst="line">
          <a:avLst/>
        </a:prstGeom>
        <a:solidFill>
          <a:schemeClr val="accent5">
            <a:hueOff val="3376786"/>
            <a:satOff val="-6020"/>
            <a:lumOff val="-1601"/>
            <a:alphaOff val="0"/>
          </a:schemeClr>
        </a:solidFill>
        <a:ln w="12700" cap="flat" cmpd="sng" algn="ctr">
          <a:solidFill>
            <a:schemeClr val="accent5">
              <a:hueOff val="3376786"/>
              <a:satOff val="-6020"/>
              <a:lumOff val="-16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827FC-ECCD-4C54-8433-9628BCA54B0D}">
      <dsp:nvSpPr>
        <dsp:cNvPr id="0" name=""/>
        <dsp:cNvSpPr/>
      </dsp:nvSpPr>
      <dsp:spPr>
        <a:xfrm>
          <a:off x="0" y="628043"/>
          <a:ext cx="11408409" cy="62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</a:t>
          </a:r>
          <a:r>
            <a:rPr lang="en-US" sz="1500" b="1" kern="1200"/>
            <a:t>OverstockingIssue</a:t>
          </a:r>
          <a:r>
            <a:rPr lang="en-US" sz="1500" kern="1200"/>
            <a:t>: Overstocking leads to excess inventory that ties up capital and incurs storage costs.</a:t>
          </a:r>
          <a:br>
            <a:rPr lang="en-US" sz="1500" kern="1200"/>
          </a:br>
          <a:r>
            <a:rPr lang="en-US" sz="1500" b="1" kern="1200"/>
            <a:t>Solution</a:t>
          </a:r>
          <a:r>
            <a:rPr lang="en-US" sz="1500" kern="1200"/>
            <a:t>: The system maintains optimal stock levels by analyzing sales trends and generating reorder recommendations.</a:t>
          </a:r>
        </a:p>
      </dsp:txBody>
      <dsp:txXfrm>
        <a:off x="0" y="628043"/>
        <a:ext cx="11408409" cy="627506"/>
      </dsp:txXfrm>
    </dsp:sp>
    <dsp:sp modelId="{CC4D8737-DFB0-4E2B-A8A6-23B961B413B9}">
      <dsp:nvSpPr>
        <dsp:cNvPr id="0" name=""/>
        <dsp:cNvSpPr/>
      </dsp:nvSpPr>
      <dsp:spPr>
        <a:xfrm>
          <a:off x="0" y="1255550"/>
          <a:ext cx="11408409" cy="0"/>
        </a:xfrm>
        <a:prstGeom prst="line">
          <a:avLst/>
        </a:prstGeom>
        <a:solidFill>
          <a:schemeClr val="accent5">
            <a:hueOff val="6753571"/>
            <a:satOff val="-12041"/>
            <a:lumOff val="-3203"/>
            <a:alphaOff val="0"/>
          </a:schemeClr>
        </a:solidFill>
        <a:ln w="12700" cap="flat" cmpd="sng" algn="ctr">
          <a:solidFill>
            <a:schemeClr val="accent5">
              <a:hueOff val="6753571"/>
              <a:satOff val="-12041"/>
              <a:lumOff val="-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489339-5794-4333-AEF1-2EEE998033D1}">
      <dsp:nvSpPr>
        <dsp:cNvPr id="0" name=""/>
        <dsp:cNvSpPr/>
      </dsp:nvSpPr>
      <dsp:spPr>
        <a:xfrm>
          <a:off x="0" y="1255550"/>
          <a:ext cx="11408409" cy="62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</a:t>
          </a:r>
          <a:r>
            <a:rPr lang="en-US" sz="1500" b="1" kern="1200"/>
            <a:t>Manual Inventory TrackingIssue</a:t>
          </a:r>
          <a:r>
            <a:rPr lang="en-US" sz="1500" kern="1200"/>
            <a:t>: Manual inventory management is prone to errors and inefficiencies.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Solution</a:t>
          </a:r>
          <a:r>
            <a:rPr lang="en-US" sz="1500" kern="1200"/>
            <a:t>: The DataPioneers_Inventory system automates inventory tracking, reducing human errors and ensuring accuracy.</a:t>
          </a:r>
        </a:p>
      </dsp:txBody>
      <dsp:txXfrm>
        <a:off x="0" y="1255550"/>
        <a:ext cx="11408409" cy="627506"/>
      </dsp:txXfrm>
    </dsp:sp>
    <dsp:sp modelId="{9FA57EC2-E8B6-4E7B-B515-9D0B4DC1CEBA}">
      <dsp:nvSpPr>
        <dsp:cNvPr id="0" name=""/>
        <dsp:cNvSpPr/>
      </dsp:nvSpPr>
      <dsp:spPr>
        <a:xfrm>
          <a:off x="0" y="1883057"/>
          <a:ext cx="11408409" cy="0"/>
        </a:xfrm>
        <a:prstGeom prst="line">
          <a:avLst/>
        </a:prstGeom>
        <a:solidFill>
          <a:schemeClr val="accent5">
            <a:hueOff val="10130357"/>
            <a:satOff val="-18061"/>
            <a:lumOff val="-4804"/>
            <a:alphaOff val="0"/>
          </a:schemeClr>
        </a:solidFill>
        <a:ln w="12700" cap="flat" cmpd="sng" algn="ctr">
          <a:solidFill>
            <a:schemeClr val="accent5">
              <a:hueOff val="10130357"/>
              <a:satOff val="-18061"/>
              <a:lumOff val="-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F5BCC-2C29-40AB-9FFF-B3DE814E40B7}">
      <dsp:nvSpPr>
        <dsp:cNvPr id="0" name=""/>
        <dsp:cNvSpPr/>
      </dsp:nvSpPr>
      <dsp:spPr>
        <a:xfrm>
          <a:off x="0" y="1883057"/>
          <a:ext cx="11408409" cy="62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4. </a:t>
          </a:r>
          <a:r>
            <a:rPr lang="en-US" sz="1500" b="1" kern="1200" dirty="0"/>
            <a:t>Difficulty in Tracking Customer Orders Issue</a:t>
          </a:r>
          <a:r>
            <a:rPr lang="en-US" sz="1500" kern="1200" dirty="0"/>
            <a:t>: Managing and tracking customer orders manually is cumbersome and error-prone.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Solution</a:t>
          </a:r>
          <a:r>
            <a:rPr lang="en-US" sz="1500" kern="1200" dirty="0"/>
            <a:t>: The system stores detailed customer orders, allowing for easy retrieval, tracking, and management of past and current orders.</a:t>
          </a:r>
        </a:p>
      </dsp:txBody>
      <dsp:txXfrm>
        <a:off x="0" y="1883057"/>
        <a:ext cx="11408409" cy="627506"/>
      </dsp:txXfrm>
    </dsp:sp>
    <dsp:sp modelId="{CA21D880-C3FA-4F3F-8292-7585CC6D7336}">
      <dsp:nvSpPr>
        <dsp:cNvPr id="0" name=""/>
        <dsp:cNvSpPr/>
      </dsp:nvSpPr>
      <dsp:spPr>
        <a:xfrm>
          <a:off x="0" y="2510563"/>
          <a:ext cx="11408409" cy="0"/>
        </a:xfrm>
        <a:prstGeom prst="line">
          <a:avLst/>
        </a:prstGeom>
        <a:solidFill>
          <a:schemeClr val="accent5">
            <a:hueOff val="13507143"/>
            <a:satOff val="-24081"/>
            <a:lumOff val="-6405"/>
            <a:alphaOff val="0"/>
          </a:schemeClr>
        </a:solidFill>
        <a:ln w="12700" cap="flat" cmpd="sng" algn="ctr">
          <a:solidFill>
            <a:schemeClr val="accent5">
              <a:hueOff val="13507143"/>
              <a:satOff val="-24081"/>
              <a:lumOff val="-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AC47E-4BB4-4681-8FC6-E2CE757A67B7}">
      <dsp:nvSpPr>
        <dsp:cNvPr id="0" name=""/>
        <dsp:cNvSpPr/>
      </dsp:nvSpPr>
      <dsp:spPr>
        <a:xfrm>
          <a:off x="0" y="2510563"/>
          <a:ext cx="11408409" cy="62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5. </a:t>
          </a:r>
          <a:r>
            <a:rPr lang="en-US" sz="1500" b="1" kern="1200" dirty="0"/>
            <a:t>Inefficient Order </a:t>
          </a:r>
          <a:r>
            <a:rPr lang="en-US" sz="1500" b="1" kern="1200" dirty="0" err="1"/>
            <a:t>FulfillmentIssue</a:t>
          </a:r>
          <a:r>
            <a:rPr lang="en-US" sz="1500" kern="1200" dirty="0"/>
            <a:t>: Delays in processing and shipping orders lead to customer dissatisfaction.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Solution</a:t>
          </a:r>
          <a:r>
            <a:rPr lang="en-US" sz="1500" kern="1200" dirty="0"/>
            <a:t>: The database tracks the order status, product availability, and shipping process, enabling faster and more efficient order fulfillment.</a:t>
          </a:r>
        </a:p>
      </dsp:txBody>
      <dsp:txXfrm>
        <a:off x="0" y="2510563"/>
        <a:ext cx="11408409" cy="627506"/>
      </dsp:txXfrm>
    </dsp:sp>
    <dsp:sp modelId="{EA0BA9CF-EB46-4215-8C6B-B2B5197E72AA}">
      <dsp:nvSpPr>
        <dsp:cNvPr id="0" name=""/>
        <dsp:cNvSpPr/>
      </dsp:nvSpPr>
      <dsp:spPr>
        <a:xfrm>
          <a:off x="0" y="3138070"/>
          <a:ext cx="11408409" cy="0"/>
        </a:xfrm>
        <a:prstGeom prst="line">
          <a:avLst/>
        </a:prstGeom>
        <a:solidFill>
          <a:schemeClr val="accent5">
            <a:hueOff val="16883928"/>
            <a:satOff val="-30102"/>
            <a:lumOff val="-8007"/>
            <a:alphaOff val="0"/>
          </a:schemeClr>
        </a:solidFill>
        <a:ln w="12700" cap="flat" cmpd="sng" algn="ctr">
          <a:solidFill>
            <a:schemeClr val="accent5">
              <a:hueOff val="16883928"/>
              <a:satOff val="-30102"/>
              <a:lumOff val="-80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F8265-2104-4B25-A205-EAFF2A71E8C3}">
      <dsp:nvSpPr>
        <dsp:cNvPr id="0" name=""/>
        <dsp:cNvSpPr/>
      </dsp:nvSpPr>
      <dsp:spPr>
        <a:xfrm>
          <a:off x="0" y="3138070"/>
          <a:ext cx="11408409" cy="62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6.</a:t>
          </a:r>
          <a:r>
            <a:rPr lang="en-US" sz="1500" b="1" kern="1200"/>
            <a:t> Lack of Integration Between Sales and InventoryIssue</a:t>
          </a:r>
          <a:r>
            <a:rPr lang="en-US" sz="1500" kern="1200"/>
            <a:t>: Disconnected systems for sales and inventory can lead to inaccurate stock levels.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Solution</a:t>
          </a:r>
          <a:r>
            <a:rPr lang="en-US" sz="1500" kern="1200"/>
            <a:t>: The system integrates sales and inventory, ensuring real-time updates to stock levels whenever a sale occurs.</a:t>
          </a:r>
        </a:p>
      </dsp:txBody>
      <dsp:txXfrm>
        <a:off x="0" y="3138070"/>
        <a:ext cx="11408409" cy="627506"/>
      </dsp:txXfrm>
    </dsp:sp>
    <dsp:sp modelId="{BF45F1AE-87DD-4DF6-8C1E-F1D0E677A5E5}">
      <dsp:nvSpPr>
        <dsp:cNvPr id="0" name=""/>
        <dsp:cNvSpPr/>
      </dsp:nvSpPr>
      <dsp:spPr>
        <a:xfrm>
          <a:off x="0" y="3765577"/>
          <a:ext cx="11408409" cy="0"/>
        </a:xfrm>
        <a:prstGeom prst="line">
          <a:avLst/>
        </a:prstGeom>
        <a:solidFill>
          <a:schemeClr val="accent5">
            <a:hueOff val="20260714"/>
            <a:satOff val="-36122"/>
            <a:lumOff val="-9608"/>
            <a:alphaOff val="0"/>
          </a:schemeClr>
        </a:solidFill>
        <a:ln w="12700" cap="flat" cmpd="sng" algn="ctr">
          <a:solidFill>
            <a:schemeClr val="accent5">
              <a:hueOff val="20260714"/>
              <a:satOff val="-36122"/>
              <a:lumOff val="-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3BB8D-C6A8-4A54-8F55-DFB7DB9A4D0C}">
      <dsp:nvSpPr>
        <dsp:cNvPr id="0" name=""/>
        <dsp:cNvSpPr/>
      </dsp:nvSpPr>
      <dsp:spPr>
        <a:xfrm>
          <a:off x="0" y="3765577"/>
          <a:ext cx="11408409" cy="627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7. </a:t>
          </a:r>
          <a:r>
            <a:rPr lang="en-US" sz="1500" b="1" kern="1200" dirty="0"/>
            <a:t>Inaccurate Product Information Issue</a:t>
          </a:r>
          <a:r>
            <a:rPr lang="en-US" sz="1500" kern="1200" dirty="0"/>
            <a:t>: Incorrect or outdated product data can lead to poor customer experience and operational inefficiencies.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Solution</a:t>
          </a:r>
          <a:r>
            <a:rPr lang="en-US" sz="1500" kern="1200" dirty="0"/>
            <a:t>: The solution centralizes product information, making it easy to update product details such as prices, descriptions, and stock levels</a:t>
          </a:r>
        </a:p>
      </dsp:txBody>
      <dsp:txXfrm>
        <a:off x="0" y="3765577"/>
        <a:ext cx="11408409" cy="627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833A0-8967-400C-BC7B-8AD89A6573E2}">
      <dsp:nvSpPr>
        <dsp:cNvPr id="0" name=""/>
        <dsp:cNvSpPr/>
      </dsp:nvSpPr>
      <dsp:spPr>
        <a:xfrm>
          <a:off x="0" y="917483"/>
          <a:ext cx="7667144" cy="1835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 </a:t>
          </a:r>
          <a:r>
            <a:rPr lang="en-US" sz="1200" kern="1200" dirty="0"/>
            <a:t>Poor Data </a:t>
          </a:r>
          <a:r>
            <a:rPr lang="en-US" sz="1200" kern="1200" dirty="0" err="1"/>
            <a:t>IntegrityIssue</a:t>
          </a:r>
          <a:r>
            <a:rPr lang="en-US" sz="1200" kern="1200" dirty="0"/>
            <a:t>: Manual data entry and a lack of structure can compromise data accuracy and </a:t>
          </a:r>
          <a:r>
            <a:rPr lang="en-US" sz="1200" kern="1200" dirty="0" err="1"/>
            <a:t>integrity.Solution</a:t>
          </a:r>
          <a:r>
            <a:rPr lang="en-US" sz="1200" kern="1200" dirty="0"/>
            <a:t>: By using constraints (like primary keys and foreign keys) and enforcing data relationships, the system ensures that data is accurate and consistent.</a:t>
          </a:r>
        </a:p>
      </dsp:txBody>
      <dsp:txXfrm>
        <a:off x="89603" y="1007086"/>
        <a:ext cx="7487938" cy="1656324"/>
      </dsp:txXfrm>
    </dsp:sp>
    <dsp:sp modelId="{6B621131-39A8-49BF-BB2C-187884830476}">
      <dsp:nvSpPr>
        <dsp:cNvPr id="0" name=""/>
        <dsp:cNvSpPr/>
      </dsp:nvSpPr>
      <dsp:spPr>
        <a:xfrm>
          <a:off x="0" y="2940214"/>
          <a:ext cx="7667144" cy="1835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2</a:t>
          </a:r>
          <a:r>
            <a:rPr lang="en-US" sz="1200" kern="1200"/>
            <a:t>. </a:t>
          </a:r>
          <a:endParaRPr lang="en-US" sz="1200" kern="1200" dirty="0"/>
        </a:p>
      </dsp:txBody>
      <dsp:txXfrm>
        <a:off x="89603" y="3029817"/>
        <a:ext cx="7487938" cy="1656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C19C2-BF2C-041B-E390-BEA66E34D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DFF555-44DB-2BA8-1437-BDEFC1896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83215B-71D1-14B0-86E3-2CDBB945F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4621D-4259-3475-BF60-29C02DC3D3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20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936C5-78F9-F56B-F179-181A448A9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A1B5F9-59B2-37F8-FCBC-6FE1AFD358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7BFD43-07B3-459A-4AA7-8B58ED875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9B157-9B24-EE55-1957-F319284E2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5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C17CE-82A8-4B66-B936-643A19036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02B333-5BE2-170E-1275-0C868BE299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04ADD-AB77-70A3-A466-0A55A8583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3F51D-43C2-7B1C-C1D9-DCDDDBC7F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76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11A65-D233-D33B-B6F8-11E0D2AAF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40B0A4-7881-588F-85A3-66E0C112E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1AA6E8-2BC8-3996-9584-E74122459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269EC-777E-D9CA-8EA7-E1C76949A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76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2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B2BAECB-35E2-4DD9-8B8C-22D215DD0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Boxes and roller conveyor">
            <a:extLst>
              <a:ext uri="{FF2B5EF4-FFF2-40B4-BE49-F238E27FC236}">
                <a16:creationId xmlns:a16="http://schemas.microsoft.com/office/drawing/2014/main" id="{5DA7BADB-E06B-2862-C9FE-C3BAAB88F1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48" r="25001"/>
          <a:stretch/>
        </p:blipFill>
        <p:spPr>
          <a:xfrm>
            <a:off x="6938682" y="10"/>
            <a:ext cx="5253320" cy="6857990"/>
          </a:xfrm>
          <a:custGeom>
            <a:avLst/>
            <a:gdLst/>
            <a:ahLst/>
            <a:cxnLst/>
            <a:rect l="l" t="t" r="r" b="b"/>
            <a:pathLst>
              <a:path w="5253320" h="6858000">
                <a:moveTo>
                  <a:pt x="722088" y="0"/>
                </a:moveTo>
                <a:lnTo>
                  <a:pt x="5253320" y="0"/>
                </a:lnTo>
                <a:lnTo>
                  <a:pt x="525332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3768" y="1214750"/>
            <a:ext cx="6164477" cy="34584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DATA pioneers </a:t>
            </a:r>
            <a:br>
              <a:rPr lang="en-US" sz="5400" b="1" dirty="0">
                <a:solidFill>
                  <a:schemeClr val="tx2"/>
                </a:solidFill>
              </a:rPr>
            </a:br>
            <a:r>
              <a:rPr lang="en-US" sz="5400" b="1" dirty="0">
                <a:solidFill>
                  <a:schemeClr val="tx2"/>
                </a:solidFill>
              </a:rPr>
              <a:t>inventory</a:t>
            </a:r>
            <a:br>
              <a:rPr lang="en-US" sz="5400" dirty="0">
                <a:solidFill>
                  <a:schemeClr val="tx2"/>
                </a:solidFill>
              </a:rPr>
            </a:br>
            <a:r>
              <a:rPr lang="en-US" sz="2400" b="0" i="0" dirty="0">
                <a:solidFill>
                  <a:srgbClr val="2563EB"/>
                </a:solidFill>
                <a:effectLst/>
              </a:rPr>
              <a:t>-</a:t>
            </a:r>
            <a:r>
              <a:rPr lang="en-US" sz="1800" b="0" i="0" dirty="0">
                <a:solidFill>
                  <a:srgbClr val="2563EB"/>
                </a:solidFill>
                <a:effectLst/>
                <a:cs typeface="Times New Roman" panose="02020603050405020304" pitchFamily="18" charset="0"/>
              </a:rPr>
              <a:t>A Comprehensive Oracle SQL-Based Solution</a:t>
            </a:r>
            <a:endParaRPr lang="en-US" sz="18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528235" y="0"/>
            <a:ext cx="6663765" cy="9920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8">
            <a:extLst>
              <a:ext uri="{FF2B5EF4-FFF2-40B4-BE49-F238E27FC236}">
                <a16:creationId xmlns:a16="http://schemas.microsoft.com/office/drawing/2014/main" id="{E25B4EDD-E9B2-BBD5-36C9-A372C65AD004}"/>
              </a:ext>
            </a:extLst>
          </p:cNvPr>
          <p:cNvSpPr txBox="1">
            <a:spLocks/>
          </p:cNvSpPr>
          <p:nvPr/>
        </p:nvSpPr>
        <p:spPr>
          <a:xfrm>
            <a:off x="946631" y="4812280"/>
            <a:ext cx="5645417" cy="1512320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sz="2800" b="1" i="0" dirty="0">
                <a:solidFill>
                  <a:schemeClr val="tx2"/>
                </a:solidFill>
                <a:ea typeface="+mn-ea"/>
                <a:cs typeface="+mn-cs"/>
              </a:rPr>
              <a:t>By:</a:t>
            </a:r>
          </a:p>
          <a:p>
            <a:pPr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sz="2800" b="1" i="0" dirty="0">
                <a:solidFill>
                  <a:schemeClr val="tx2"/>
                </a:solidFill>
                <a:ea typeface="+mn-ea"/>
                <a:cs typeface="+mn-cs"/>
              </a:rPr>
              <a:t>Anand Pandey</a:t>
            </a:r>
            <a:br>
              <a:rPr lang="en-US" sz="2800" b="1" i="0" dirty="0">
                <a:solidFill>
                  <a:schemeClr val="tx2"/>
                </a:solidFill>
                <a:ea typeface="+mn-ea"/>
                <a:cs typeface="+mn-cs"/>
              </a:rPr>
            </a:br>
            <a:r>
              <a:rPr lang="en-US" sz="2800" b="1" i="0" dirty="0">
                <a:solidFill>
                  <a:schemeClr val="tx2"/>
                </a:solidFill>
                <a:ea typeface="+mn-ea"/>
                <a:cs typeface="+mn-cs"/>
              </a:rPr>
              <a:t>Kartik </a:t>
            </a:r>
            <a:r>
              <a:rPr lang="en-US" sz="2800" b="1" i="0" dirty="0" err="1">
                <a:solidFill>
                  <a:schemeClr val="tx2"/>
                </a:solidFill>
                <a:ea typeface="+mn-ea"/>
                <a:cs typeface="+mn-cs"/>
              </a:rPr>
              <a:t>taneja</a:t>
            </a:r>
            <a:endParaRPr lang="en-US" sz="2800" b="1" i="0" dirty="0">
              <a:solidFill>
                <a:schemeClr val="tx2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/>
              <a:t>SELECTING VISUAL AIDS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/>
              <a:t>Stay calm</a:t>
            </a:r>
          </a:p>
          <a:p>
            <a:pPr lvl="1"/>
            <a:r>
              <a:rPr lang="en-US"/>
              <a:t>Actively listen</a:t>
            </a:r>
          </a:p>
          <a:p>
            <a:pPr lvl="1"/>
            <a:r>
              <a:rPr lang="en-US"/>
              <a:t>Pause and reflect</a:t>
            </a:r>
          </a:p>
          <a:p>
            <a:pPr lvl="1"/>
            <a:r>
              <a:rPr lang="en-US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</a:t>
            </a:r>
            <a:br>
              <a:rPr lang="en-US" dirty="0"/>
            </a:br>
            <a:r>
              <a:rPr lang="en-US" dirty="0"/>
              <a:t>will leave a lasting impact on your </a:t>
            </a:r>
            <a:br>
              <a:rPr lang="en-US" dirty="0"/>
            </a:br>
            <a:r>
              <a:rPr lang="en-US" dirty="0"/>
              <a:t>audience</a:t>
            </a:r>
          </a:p>
          <a:p>
            <a:r>
              <a:rPr lang="en-US" dirty="0"/>
              <a:t>Effectively communicating involves not </a:t>
            </a:r>
            <a:br>
              <a:rPr lang="en-US" dirty="0"/>
            </a:br>
            <a:r>
              <a:rPr lang="en-US" dirty="0"/>
              <a:t>only delivering a message but also </a:t>
            </a:r>
            <a:br>
              <a:rPr lang="en-US" dirty="0"/>
            </a:br>
            <a:r>
              <a:rPr lang="en-US" dirty="0"/>
              <a:t>resonating with the experiences, values, </a:t>
            </a:r>
            <a:br>
              <a:rPr lang="en-US" dirty="0"/>
            </a:br>
            <a:r>
              <a:rPr lang="en-US" dirty="0"/>
              <a:t>and emotions of those listening </a:t>
            </a:r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F01CF5D3-D3B1-1944-CFDF-D8EE11DE42AA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132532233"/>
              </p:ext>
            </p:extLst>
          </p:nvPr>
        </p:nvGraphicFramePr>
        <p:xfrm>
          <a:off x="4108450" y="2136775"/>
          <a:ext cx="7059592" cy="3872023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648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64898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6489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64898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525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82969"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32813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Consistent rehearsal</a:t>
            </a:r>
          </a:p>
          <a:p>
            <a:pPr lvl="1"/>
            <a:r>
              <a:rPr lang="en-US"/>
              <a:t>Strengthen your familiarity</a:t>
            </a:r>
          </a:p>
          <a:p>
            <a:r>
              <a:rPr lang="en-US"/>
              <a:t>Refine delivery style</a:t>
            </a:r>
          </a:p>
          <a:p>
            <a:pPr lvl="1"/>
            <a:r>
              <a:rPr lang="en-US"/>
              <a:t>Pacing, tone, and emphasis</a:t>
            </a:r>
          </a:p>
          <a:p>
            <a:r>
              <a:rPr lang="en-US"/>
              <a:t>Timing and transitions</a:t>
            </a:r>
          </a:p>
          <a:p>
            <a:pPr lvl="1"/>
            <a:r>
              <a:rPr lang="en-US"/>
              <a:t>Aim for seamless, professional delivery</a:t>
            </a:r>
          </a:p>
          <a:p>
            <a:r>
              <a:rPr lang="en-US"/>
              <a:t>Practice audience</a:t>
            </a:r>
          </a:p>
          <a:p>
            <a:pPr lvl="1"/>
            <a:r>
              <a:rPr lang="en-US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/>
              <a:t>Seek feedback</a:t>
            </a:r>
          </a:p>
          <a:p>
            <a:r>
              <a:rPr lang="en-US"/>
              <a:t>Reflect on performance</a:t>
            </a:r>
          </a:p>
          <a:p>
            <a:r>
              <a:rPr lang="en-US"/>
              <a:t>Explore new techniques</a:t>
            </a:r>
          </a:p>
          <a:p>
            <a:r>
              <a:rPr lang="en-US"/>
              <a:t>Set personal goals</a:t>
            </a:r>
          </a:p>
          <a:p>
            <a:r>
              <a:rPr lang="en-US"/>
              <a:t>Iterate and adapt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953" y="3936459"/>
            <a:ext cx="5918967" cy="963906"/>
          </a:xfrm>
          <a:noFill/>
        </p:spPr>
        <p:txBody>
          <a:bodyPr anchor="b"/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829807-7791-462F-8C59-969B0EC71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0906" y="533401"/>
            <a:ext cx="6427694" cy="13807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Project topic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DDDCF96-30B9-762F-A9D2-40A35E25A645}"/>
              </a:ext>
            </a:extLst>
          </p:cNvPr>
          <p:cNvSpPr txBox="1">
            <a:spLocks/>
          </p:cNvSpPr>
          <p:nvPr/>
        </p:nvSpPr>
        <p:spPr>
          <a:xfrm>
            <a:off x="5049839" y="2105525"/>
            <a:ext cx="6481170" cy="421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  <a:buSzPct val="80000"/>
            </a:pPr>
            <a:r>
              <a:rPr lang="en-US" i="0" cap="none" dirty="0">
                <a:effectLst/>
                <a:ea typeface="+mn-ea"/>
                <a:cs typeface="+mn-cs"/>
              </a:rPr>
              <a:t>An inventory management system using oracle SQL developer to efficiently track and manage stock, customers, and orders in a retail environment.</a:t>
            </a:r>
            <a:endParaRPr lang="en-US" i="0" cap="none" dirty="0">
              <a:ea typeface="+mn-ea"/>
              <a:cs typeface="+mn-cs"/>
            </a:endParaRPr>
          </a:p>
        </p:txBody>
      </p:sp>
      <p:pic>
        <p:nvPicPr>
          <p:cNvPr id="37" name="Picture 36" descr="Packages on conveyor belt">
            <a:extLst>
              <a:ext uri="{FF2B5EF4-FFF2-40B4-BE49-F238E27FC236}">
                <a16:creationId xmlns:a16="http://schemas.microsoft.com/office/drawing/2014/main" id="{31EA85AE-59BE-0A31-2777-C892847B72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356" r="41492" b="-2"/>
          <a:stretch/>
        </p:blipFill>
        <p:spPr>
          <a:xfrm>
            <a:off x="20" y="2"/>
            <a:ext cx="5049819" cy="6857998"/>
          </a:xfrm>
          <a:custGeom>
            <a:avLst/>
            <a:gdLst/>
            <a:ahLst/>
            <a:cxnLst/>
            <a:rect l="l" t="t" r="r" b="b"/>
            <a:pathLst>
              <a:path w="5049839" h="6857998">
                <a:moveTo>
                  <a:pt x="0" y="0"/>
                </a:moveTo>
                <a:lnTo>
                  <a:pt x="5049839" y="1331"/>
                </a:lnTo>
                <a:lnTo>
                  <a:pt x="3110749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845859" y="0"/>
            <a:ext cx="699247" cy="685734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C2312DA-BDBD-40EE-84AB-53293C1CD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9210" y="5788959"/>
            <a:ext cx="7396312" cy="106904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6C4AFD-5AF6-9AE3-D5E8-AB16AC10E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6309531-94CD-4CF6-AACE-80EC085E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5FA3F4-FA33-8094-AC09-C2CF0E139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0676" y="685800"/>
            <a:ext cx="7065220" cy="13822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4800" dirty="0"/>
              <a:t>Problem Statement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FDBD0A0-80E3-8473-FFA8-D29E71AE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01" r="40661" b="1"/>
          <a:stretch/>
        </p:blipFill>
        <p:spPr>
          <a:xfrm>
            <a:off x="20" y="-7444"/>
            <a:ext cx="4815381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40" name="Title 2">
            <a:extLst>
              <a:ext uri="{FF2B5EF4-FFF2-40B4-BE49-F238E27FC236}">
                <a16:creationId xmlns:a16="http://schemas.microsoft.com/office/drawing/2014/main" id="{2E6DF26E-B7FC-D728-99BB-2899FE2341BF}"/>
              </a:ext>
            </a:extLst>
          </p:cNvPr>
          <p:cNvSpPr txBox="1">
            <a:spLocks/>
          </p:cNvSpPr>
          <p:nvPr/>
        </p:nvSpPr>
        <p:spPr>
          <a:xfrm>
            <a:off x="4749617" y="2301949"/>
            <a:ext cx="7065220" cy="40226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SzPct val="80000"/>
            </a:pPr>
            <a:r>
              <a:rPr lang="en-US" sz="2400" i="0" cap="none" dirty="0">
                <a:effectLst/>
                <a:ea typeface="+mn-ea"/>
                <a:cs typeface="+mn-cs"/>
              </a:rPr>
              <a:t>Many small and mid-sized businesses face inventory management challenges:</a:t>
            </a:r>
          </a:p>
          <a:p>
            <a:pPr indent="-228600" algn="l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 sz="2000" i="0" cap="none" dirty="0">
              <a:effectLst/>
              <a:ea typeface="+mn-ea"/>
              <a:cs typeface="+mn-cs"/>
            </a:endParaRPr>
          </a:p>
          <a:p>
            <a:pPr indent="-228600" algn="l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i="0" cap="none" dirty="0">
                <a:effectLst/>
                <a:ea typeface="+mn-ea"/>
                <a:cs typeface="+mn-cs"/>
              </a:rPr>
              <a:t>Stock shortages leading to lost sales and dissatisfied customers</a:t>
            </a:r>
          </a:p>
          <a:p>
            <a:pPr indent="-228600" algn="l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i="0" cap="none" dirty="0">
                <a:effectLst/>
                <a:ea typeface="+mn-ea"/>
                <a:cs typeface="+mn-cs"/>
              </a:rPr>
              <a:t>Overstocking increasing storage costs and obsolescence risk</a:t>
            </a:r>
          </a:p>
          <a:p>
            <a:pPr indent="-228600" algn="l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i="0" cap="none" dirty="0">
                <a:effectLst/>
                <a:ea typeface="+mn-ea"/>
                <a:cs typeface="+mn-cs"/>
              </a:rPr>
              <a:t>Order processing delays affecting customer satisfaction</a:t>
            </a:r>
          </a:p>
          <a:p>
            <a:pPr indent="-228600" algn="l"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sz="2400" i="0" cap="none" dirty="0">
                <a:effectLst/>
                <a:ea typeface="+mn-ea"/>
                <a:cs typeface="+mn-cs"/>
              </a:rPr>
              <a:t>Manual tracking causing errors and inefficient management</a:t>
            </a:r>
            <a:endParaRPr lang="en-US" sz="2400" i="0" cap="none" dirty="0">
              <a:ea typeface="+mn-ea"/>
              <a:cs typeface="+mn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5BF611-D2A5-4454-8C47-95B0BC422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5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5B8092E2-D77A-4CE6-BB2D-62697844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02CD835-4B0F-45D6-9B85-B049A1005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511309"/>
            <a:ext cx="9577116" cy="12219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/>
              <a:t>ObjectiveS</a:t>
            </a:r>
            <a:endParaRPr lang="en-US" sz="4400" dirty="0"/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971A1EC-5980-40B2-973F-0D3D6630D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0049A56-C4C2-4C0F-9F4F-D0E34391D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D02BE56-7EB5-4E62-B6E2-1C49E470A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743" y="2243922"/>
            <a:ext cx="7304314" cy="4474490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/>
            <a:r>
              <a:rPr lang="en-US" sz="2400" dirty="0">
                <a:latin typeface="+mj-lt"/>
              </a:rPr>
              <a:t>Develop a structured inventory system using Oracle SQL</a:t>
            </a:r>
          </a:p>
          <a:p>
            <a:r>
              <a:rPr lang="en-US" sz="2400" dirty="0">
                <a:latin typeface="+mj-lt"/>
              </a:rPr>
              <a:t>Implement well-defined database schema with clear relationships</a:t>
            </a:r>
          </a:p>
          <a:p>
            <a:r>
              <a:rPr lang="en-US" sz="2400" dirty="0">
                <a:latin typeface="+mj-lt"/>
              </a:rPr>
              <a:t>Ensure accurate tracking of products, customers, and orders</a:t>
            </a:r>
          </a:p>
          <a:p>
            <a:r>
              <a:rPr lang="en-US" sz="2400" dirty="0">
                <a:latin typeface="+mj-lt"/>
              </a:rPr>
              <a:t>Optimize query performance for efficient data retrieval</a:t>
            </a:r>
          </a:p>
          <a:p>
            <a:r>
              <a:rPr lang="en-US" sz="2400" dirty="0">
                <a:latin typeface="+mj-lt"/>
              </a:rPr>
              <a:t>Maintain data integrity using constraints and relationships</a:t>
            </a:r>
          </a:p>
        </p:txBody>
      </p:sp>
      <p:pic>
        <p:nvPicPr>
          <p:cNvPr id="97" name="Picture 96" descr="Top view of cubes connected with black lines">
            <a:extLst>
              <a:ext uri="{FF2B5EF4-FFF2-40B4-BE49-F238E27FC236}">
                <a16:creationId xmlns:a16="http://schemas.microsoft.com/office/drawing/2014/main" id="{6917E994-A068-A951-EF6F-27D326B226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895" r="6510" b="2"/>
          <a:stretch/>
        </p:blipFill>
        <p:spPr>
          <a:xfrm>
            <a:off x="7543802" y="1995117"/>
            <a:ext cx="4648197" cy="4862884"/>
          </a:xfrm>
          <a:prstGeom prst="rect">
            <a:avLst/>
          </a:prstGeom>
        </p:spPr>
      </p:pic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4595B06-EDA5-4E45-BED4-7891E7E0C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79C9A5D-F572-476A-99A9-700077150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9592DA5-68A4-46A6-90EA-F0304FF8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8CFCED-76A6-4B1C-89A8-78C366138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A6A20F-1C39-50CE-1672-DB1CF000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/>
              <a:t>Business Problem and Solutions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Content Placeholder 2">
            <a:extLst>
              <a:ext uri="{FF2B5EF4-FFF2-40B4-BE49-F238E27FC236}">
                <a16:creationId xmlns:a16="http://schemas.microsoft.com/office/drawing/2014/main" id="{8CAB7549-5917-A39B-144B-7A73759823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3424017"/>
              </p:ext>
            </p:extLst>
          </p:nvPr>
        </p:nvGraphicFramePr>
        <p:xfrm>
          <a:off x="425003" y="2238999"/>
          <a:ext cx="11408409" cy="4393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110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629" y="174172"/>
            <a:ext cx="10102920" cy="5103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3200" dirty="0"/>
              <a:t>ER Diagram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A8478CB-C6E0-F8C2-2405-48539A8D1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586" y="605176"/>
            <a:ext cx="9377297" cy="623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B7018-DE7D-3844-1A6F-56312935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 descr="Top view of cubes connected with black lines">
            <a:extLst>
              <a:ext uri="{FF2B5EF4-FFF2-40B4-BE49-F238E27FC236}">
                <a16:creationId xmlns:a16="http://schemas.microsoft.com/office/drawing/2014/main" id="{7314B7B3-5FF1-270B-20FE-E0B9E1A4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220" r="15305" b="3"/>
          <a:stretch/>
        </p:blipFill>
        <p:spPr>
          <a:xfrm>
            <a:off x="727383" y="2008094"/>
            <a:ext cx="2922382" cy="36851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FA3A1F-61C3-4817-75CF-7C7A9B82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548639"/>
            <a:ext cx="3523686" cy="12943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Business Problem and Solutions</a:t>
            </a:r>
          </a:p>
        </p:txBody>
      </p:sp>
      <p:graphicFrame>
        <p:nvGraphicFramePr>
          <p:cNvPr id="159" name="Content Placeholder 2">
            <a:extLst>
              <a:ext uri="{FF2B5EF4-FFF2-40B4-BE49-F238E27FC236}">
                <a16:creationId xmlns:a16="http://schemas.microsoft.com/office/drawing/2014/main" id="{9C22578F-8782-866E-440A-F7CC255ECEE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0102277"/>
              </p:ext>
            </p:extLst>
          </p:nvPr>
        </p:nvGraphicFramePr>
        <p:xfrm>
          <a:off x="3797473" y="0"/>
          <a:ext cx="7667144" cy="5693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6753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4017C-C1C8-8F1C-C951-3617F59D1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 descr="Top view of cubes connected with black lines">
            <a:extLst>
              <a:ext uri="{FF2B5EF4-FFF2-40B4-BE49-F238E27FC236}">
                <a16:creationId xmlns:a16="http://schemas.microsoft.com/office/drawing/2014/main" id="{E79C3F2D-0524-CE0C-E943-968048C739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222" r="15303" b="3"/>
          <a:stretch/>
        </p:blipFill>
        <p:spPr>
          <a:xfrm>
            <a:off x="727382" y="2008094"/>
            <a:ext cx="3410985" cy="43012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27B15D-B8F5-1139-07DB-577B82DD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548639"/>
            <a:ext cx="3523686" cy="129437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/>
              <a:t>Business Problem and Solutions</a:t>
            </a:r>
          </a:p>
        </p:txBody>
      </p:sp>
      <p:sp>
        <p:nvSpPr>
          <p:cNvPr id="95" name="Content Placeholder 2">
            <a:extLst>
              <a:ext uri="{FF2B5EF4-FFF2-40B4-BE49-F238E27FC236}">
                <a16:creationId xmlns:a16="http://schemas.microsoft.com/office/drawing/2014/main" id="{6A3483BA-FBD2-003B-E76C-C893AA248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2076" y="1281495"/>
            <a:ext cx="7126663" cy="5027864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.8. Problem: Poor Data </a:t>
            </a:r>
            <a:r>
              <a:rPr lang="en-US" sz="2400" dirty="0" err="1"/>
              <a:t>IntegrityIssue</a:t>
            </a:r>
            <a:r>
              <a:rPr lang="en-US" sz="2400" dirty="0"/>
              <a:t>: Manual data entry and a lack of structure can compromise data accuracy and </a:t>
            </a:r>
            <a:r>
              <a:rPr lang="en-US" sz="2400" dirty="0" err="1"/>
              <a:t>integrity.Solution</a:t>
            </a:r>
            <a:r>
              <a:rPr lang="en-US" sz="2400" dirty="0"/>
              <a:t>: By using constraints (like primary keys and foreign keys) and enforcing data relationships, the system ensures that data is accurate and consistent.9. Problem: Difficulty in Reporting and Data </a:t>
            </a:r>
            <a:r>
              <a:rPr lang="en-US" sz="2400" dirty="0" err="1"/>
              <a:t>AnalysisIssue</a:t>
            </a:r>
            <a:r>
              <a:rPr lang="en-US" sz="2400" dirty="0"/>
              <a:t>: Without structured data, businesses struggle to generate meaningful reports and analyze </a:t>
            </a:r>
            <a:r>
              <a:rPr lang="en-US" sz="2400" dirty="0" err="1"/>
              <a:t>performance.Solution</a:t>
            </a:r>
            <a:r>
              <a:rPr lang="en-US" sz="2400" dirty="0"/>
              <a:t>: The system provides a relational database design, making it easy to generate detailed reports on sales, inventory levels, and customer orders.10. Problem: Difficulty in Managing Multiple </a:t>
            </a:r>
            <a:r>
              <a:rPr lang="en-US" sz="2400" dirty="0" err="1"/>
              <a:t>WarehousesIssue</a:t>
            </a:r>
            <a:r>
              <a:rPr lang="en-US" sz="2400" dirty="0"/>
              <a:t>: Managing stock across multiple locations can become complicated and </a:t>
            </a:r>
            <a:r>
              <a:rPr lang="en-US" sz="2400" dirty="0" err="1"/>
              <a:t>disorganized.Solution</a:t>
            </a:r>
            <a:r>
              <a:rPr lang="en-US" sz="2400" dirty="0"/>
              <a:t>: The system can track inventory across various warehouses, providing a centralized view of stock levels and facilitating better inventory management.11. Problem: Lack of Visibility into Product </a:t>
            </a:r>
            <a:r>
              <a:rPr lang="en-US" sz="2400" dirty="0" err="1"/>
              <a:t>MovementIssue</a:t>
            </a:r>
            <a:r>
              <a:rPr lang="en-US" sz="2400" dirty="0"/>
              <a:t>: Companies struggle to track the movement of products from suppliers to </a:t>
            </a:r>
            <a:r>
              <a:rPr lang="en-US" sz="2400" dirty="0" err="1"/>
              <a:t>customers.Solution</a:t>
            </a:r>
            <a:r>
              <a:rPr lang="en-US" sz="2400" dirty="0"/>
              <a:t>: The system logs and tracks each product's journey, from the point of sale to delivery, giving businesses full visibility into their supply chain.12. Problem: Unreliable Supplier </a:t>
            </a:r>
            <a:r>
              <a:rPr lang="en-US" sz="2400" dirty="0" err="1"/>
              <a:t>RelationshipsIssue</a:t>
            </a:r>
            <a:r>
              <a:rPr lang="en-US" sz="2400" dirty="0"/>
              <a:t>: Poor supplier management can lead to delays and missed </a:t>
            </a:r>
            <a:r>
              <a:rPr lang="en-US" sz="2400" dirty="0" err="1"/>
              <a:t>deliveries.Solution</a:t>
            </a:r>
            <a:r>
              <a:rPr lang="en-US" sz="2400" dirty="0"/>
              <a:t>: The system can store supplier information and track performance, enabling businesses to make informed decisions about restocking and supplier reliability.13. Problem: Inconsistent </a:t>
            </a:r>
            <a:r>
              <a:rPr lang="en-US" sz="2400" dirty="0" err="1"/>
              <a:t>PricingIssue</a:t>
            </a:r>
            <a:r>
              <a:rPr lang="en-US" sz="2400" dirty="0"/>
              <a:t>: Having inconsistent pricing strategies can confuse customers and reduce </a:t>
            </a:r>
            <a:r>
              <a:rPr lang="en-US" sz="2400" dirty="0" err="1"/>
              <a:t>sales.Solution</a:t>
            </a:r>
            <a:r>
              <a:rPr lang="en-US" sz="2400" dirty="0"/>
              <a:t>: The system tracks prices for each product and allows easy updates across multiple product categories, ensuring pricing consistency.14. Problem: Lack of Customer Relationship </a:t>
            </a:r>
            <a:r>
              <a:rPr lang="en-US" sz="2400" dirty="0" err="1"/>
              <a:t>ManagementIssue</a:t>
            </a:r>
            <a:r>
              <a:rPr lang="en-US" sz="2400" dirty="0"/>
              <a:t>: Businesses often don’t have a clear record of customer interactions, leading to poor customer </a:t>
            </a:r>
            <a:r>
              <a:rPr lang="en-US" sz="2400" dirty="0" err="1"/>
              <a:t>service.Solution</a:t>
            </a:r>
            <a:r>
              <a:rPr lang="en-US" sz="2400" dirty="0"/>
              <a:t>: The system stores detailed customer profiles, allowing businesses to engage with customers more effectively and provide personalized service.15. Problem: Difficulty in Forecasting </a:t>
            </a:r>
            <a:r>
              <a:rPr lang="en-US" sz="2400" dirty="0" err="1"/>
              <a:t>DemandIssue</a:t>
            </a:r>
            <a:r>
              <a:rPr lang="en-US" sz="2400" dirty="0"/>
              <a:t>: Poor demand forecasting can lead to stockouts or excess </a:t>
            </a:r>
            <a:r>
              <a:rPr lang="en-US" sz="2400" dirty="0" err="1"/>
              <a:t>inventory.Solution</a:t>
            </a:r>
            <a:r>
              <a:rPr lang="en-US" sz="2400" dirty="0"/>
              <a:t>: The system analyzes historical sales data, helping businesses predict demand more accurately and optimize stock levels</a:t>
            </a:r>
          </a:p>
        </p:txBody>
      </p:sp>
    </p:spTree>
    <p:extLst>
      <p:ext uri="{BB962C8B-B14F-4D97-AF65-F5344CB8AC3E}">
        <p14:creationId xmlns:p14="http://schemas.microsoft.com/office/powerpoint/2010/main" val="2449432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359264" cy="3354992"/>
          </a:xfrm>
          <a:noFill/>
        </p:spPr>
        <p:txBody>
          <a:bodyPr>
            <a:noAutofit/>
          </a:bodyPr>
          <a:lstStyle/>
          <a:p>
            <a:r>
              <a:rPr lang="en-US" dirty="0" err="1"/>
              <a:t>DATAbase</a:t>
            </a:r>
            <a:r>
              <a:rPr lang="en-US" dirty="0"/>
              <a:t>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 anchor="t"/>
          <a:lstStyle/>
          <a:p>
            <a:r>
              <a:rPr lang="en-US" sz="2400" dirty="0"/>
              <a:t>Business problem and how it is addressed with this solution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992a892-940d-4660-ac43-a66ab14839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0BAE4A899EC44586A10338F719B16C" ma:contentTypeVersion="14" ma:contentTypeDescription="Create a new document." ma:contentTypeScope="" ma:versionID="68704a86d687003a16fad254269911f1">
  <xsd:schema xmlns:xsd="http://www.w3.org/2001/XMLSchema" xmlns:xs="http://www.w3.org/2001/XMLSchema" xmlns:p="http://schemas.microsoft.com/office/2006/metadata/properties" xmlns:ns3="5992a892-940d-4660-ac43-a66ab14839cc" xmlns:ns4="703b3ce0-e719-45d9-8089-09dd91b55775" targetNamespace="http://schemas.microsoft.com/office/2006/metadata/properties" ma:root="true" ma:fieldsID="9a6232095a83cba00fd1bd38f093a191" ns3:_="" ns4:_="">
    <xsd:import namespace="5992a892-940d-4660-ac43-a66ab14839cc"/>
    <xsd:import namespace="703b3ce0-e719-45d9-8089-09dd91b5577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92a892-940d-4660-ac43-a66ab14839c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b3ce0-e719-45d9-8089-09dd91b5577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purl.org/dc/terms/"/>
    <ds:schemaRef ds:uri="http://purl.org/dc/elements/1.1/"/>
    <ds:schemaRef ds:uri="5992a892-940d-4660-ac43-a66ab14839cc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03b3ce0-e719-45d9-8089-09dd91b5577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790D041-7CA0-4B60-B9EB-AD06716E79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92a892-940d-4660-ac43-a66ab14839cc"/>
    <ds:schemaRef ds:uri="703b3ce0-e719-45d9-8089-09dd91b557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{2ABC5D50-81C2-417B-BA80-361D9A434EE1}tf22797433_win32</Template>
  <TotalTime>1084</TotalTime>
  <Words>1150</Words>
  <Application>Microsoft Office PowerPoint</Application>
  <PresentationFormat>Widescreen</PresentationFormat>
  <Paragraphs>121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Calibri</vt:lpstr>
      <vt:lpstr>Times New Roman</vt:lpstr>
      <vt:lpstr>Univers Condensed Light</vt:lpstr>
      <vt:lpstr>Walbaum Display Light</vt:lpstr>
      <vt:lpstr>AngleLinesVTI</vt:lpstr>
      <vt:lpstr>DATA pioneers  inventory -A Comprehensive Oracle SQL-Based Solution</vt:lpstr>
      <vt:lpstr>Project topic</vt:lpstr>
      <vt:lpstr>Problem Statement</vt:lpstr>
      <vt:lpstr>ObjectiveS</vt:lpstr>
      <vt:lpstr>Business Problem and Solutions</vt:lpstr>
      <vt:lpstr>ER Diagram</vt:lpstr>
      <vt:lpstr>Business Problem and Solutions</vt:lpstr>
      <vt:lpstr>Business Problem and Solutions</vt:lpstr>
      <vt:lpstr>DATAbase design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Taneja</dc:creator>
  <cp:lastModifiedBy>Kartik Taneja</cp:lastModifiedBy>
  <cp:revision>6</cp:revision>
  <dcterms:created xsi:type="dcterms:W3CDTF">2025-02-17T21:31:42Z</dcterms:created>
  <dcterms:modified xsi:type="dcterms:W3CDTF">2025-04-15T19:56:32Z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0x0101003B0BAE4A899EC44586A10338F719B16C</vt:lpwstr>
  </property>
</Properties>
</file>