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5"/>
  </p:notesMasterIdLst>
  <p:handoutMasterIdLst>
    <p:handoutMasterId r:id="rId16"/>
  </p:handoutMasterIdLst>
  <p:sldIdLst>
    <p:sldId id="289" r:id="rId5"/>
    <p:sldId id="276" r:id="rId6"/>
    <p:sldId id="290" r:id="rId7"/>
    <p:sldId id="261" r:id="rId8"/>
    <p:sldId id="292" r:id="rId9"/>
    <p:sldId id="267" r:id="rId10"/>
    <p:sldId id="265" r:id="rId11"/>
    <p:sldId id="294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94" autoAdjust="0"/>
  </p:normalViewPr>
  <p:slideViewPr>
    <p:cSldViewPr snapToGrid="0">
      <p:cViewPr varScale="1">
        <p:scale>
          <a:sx n="100" d="100"/>
          <a:sy n="100" d="100"/>
        </p:scale>
        <p:origin x="29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525005-9202-4C3F-A7F4-6A0A8F03B95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DB2F6A7-3064-4F67-BD6B-A5377411BDED}">
      <dgm:prSet/>
      <dgm:spPr/>
      <dgm:t>
        <a:bodyPr/>
        <a:lstStyle/>
        <a:p>
          <a:r>
            <a:rPr lang="en-US" b="1" dirty="0"/>
            <a:t>1. Stock Shortages Issue</a:t>
          </a:r>
          <a:r>
            <a:rPr lang="en-US" dirty="0"/>
            <a:t>: Businesses often experience stockouts, leading to missed sales and dissatisfied customers.</a:t>
          </a:r>
          <a:br>
            <a:rPr lang="en-US" dirty="0"/>
          </a:br>
          <a:r>
            <a:rPr lang="en-US" b="1" dirty="0"/>
            <a:t>Solution</a:t>
          </a:r>
          <a:r>
            <a:rPr lang="en-US" dirty="0"/>
            <a:t>: The system tracks product quantities in real-time and triggers low-stock alerts, ensuring timely restocking.</a:t>
          </a:r>
        </a:p>
      </dgm:t>
    </dgm:pt>
    <dgm:pt modelId="{6456D4EA-74C6-4FAA-95F9-E1229184CEEE}" type="parTrans" cxnId="{8FB57E8A-A899-4911-A962-BED77051692A}">
      <dgm:prSet/>
      <dgm:spPr/>
      <dgm:t>
        <a:bodyPr/>
        <a:lstStyle/>
        <a:p>
          <a:endParaRPr lang="en-US"/>
        </a:p>
      </dgm:t>
    </dgm:pt>
    <dgm:pt modelId="{D9F6543B-C83B-411F-8712-F7DD0C4970A9}" type="sibTrans" cxnId="{8FB57E8A-A899-4911-A962-BED77051692A}">
      <dgm:prSet/>
      <dgm:spPr/>
      <dgm:t>
        <a:bodyPr/>
        <a:lstStyle/>
        <a:p>
          <a:endParaRPr lang="en-US"/>
        </a:p>
      </dgm:t>
    </dgm:pt>
    <dgm:pt modelId="{FB12D0B7-CC90-45EB-92E2-2B2622EF8129}">
      <dgm:prSet/>
      <dgm:spPr/>
      <dgm:t>
        <a:bodyPr/>
        <a:lstStyle/>
        <a:p>
          <a:r>
            <a:rPr lang="en-US"/>
            <a:t>2. </a:t>
          </a:r>
          <a:r>
            <a:rPr lang="en-US" b="1"/>
            <a:t>OverstockingIssue</a:t>
          </a:r>
          <a:r>
            <a:rPr lang="en-US"/>
            <a:t>: Overstocking leads to excess inventory that ties up capital and incurs storage costs.</a:t>
          </a:r>
          <a:br>
            <a:rPr lang="en-US"/>
          </a:br>
          <a:r>
            <a:rPr lang="en-US" b="1"/>
            <a:t>Solution</a:t>
          </a:r>
          <a:r>
            <a:rPr lang="en-US"/>
            <a:t>: The system maintains optimal stock levels by analyzing sales trends and generating reorder recommendations.</a:t>
          </a:r>
        </a:p>
      </dgm:t>
    </dgm:pt>
    <dgm:pt modelId="{AA4C2722-086A-44CE-81E5-A274D92DF1EB}" type="parTrans" cxnId="{F6E66851-B60A-4D5D-84A4-8F1648CFC4E7}">
      <dgm:prSet/>
      <dgm:spPr/>
      <dgm:t>
        <a:bodyPr/>
        <a:lstStyle/>
        <a:p>
          <a:endParaRPr lang="en-US"/>
        </a:p>
      </dgm:t>
    </dgm:pt>
    <dgm:pt modelId="{1646869C-3971-43DA-BC25-C9CA5148D403}" type="sibTrans" cxnId="{F6E66851-B60A-4D5D-84A4-8F1648CFC4E7}">
      <dgm:prSet/>
      <dgm:spPr/>
      <dgm:t>
        <a:bodyPr/>
        <a:lstStyle/>
        <a:p>
          <a:endParaRPr lang="en-US"/>
        </a:p>
      </dgm:t>
    </dgm:pt>
    <dgm:pt modelId="{01F29446-9332-4A07-9A1B-8ED99E009FFE}">
      <dgm:prSet/>
      <dgm:spPr/>
      <dgm:t>
        <a:bodyPr/>
        <a:lstStyle/>
        <a:p>
          <a:r>
            <a:rPr lang="en-US"/>
            <a:t>3. </a:t>
          </a:r>
          <a:r>
            <a:rPr lang="en-US" b="1"/>
            <a:t>Manual Inventory TrackingIssue</a:t>
          </a:r>
          <a:r>
            <a:rPr lang="en-US"/>
            <a:t>: Manual inventory management is prone to errors and inefficiencies.</a:t>
          </a:r>
        </a:p>
        <a:p>
          <a:r>
            <a:rPr lang="en-US" b="1"/>
            <a:t>Solution</a:t>
          </a:r>
          <a:r>
            <a:rPr lang="en-US"/>
            <a:t>: The DataPioneers_Inventory system automates inventory tracking, reducing human errors and ensuring accuracy.</a:t>
          </a:r>
        </a:p>
      </dgm:t>
    </dgm:pt>
    <dgm:pt modelId="{6CC98026-50C7-45B6-BB60-2AFC97B6E5A8}" type="parTrans" cxnId="{D7A18CAE-DF85-4DBF-8DB2-AED2B13E6B8F}">
      <dgm:prSet/>
      <dgm:spPr/>
      <dgm:t>
        <a:bodyPr/>
        <a:lstStyle/>
        <a:p>
          <a:endParaRPr lang="en-US"/>
        </a:p>
      </dgm:t>
    </dgm:pt>
    <dgm:pt modelId="{23D62965-0DFF-4BEB-8105-265ABC330939}" type="sibTrans" cxnId="{D7A18CAE-DF85-4DBF-8DB2-AED2B13E6B8F}">
      <dgm:prSet/>
      <dgm:spPr/>
      <dgm:t>
        <a:bodyPr/>
        <a:lstStyle/>
        <a:p>
          <a:endParaRPr lang="en-US"/>
        </a:p>
      </dgm:t>
    </dgm:pt>
    <dgm:pt modelId="{AD930768-3FD9-4594-BDEC-57CA1CA81162}">
      <dgm:prSet/>
      <dgm:spPr/>
      <dgm:t>
        <a:bodyPr/>
        <a:lstStyle/>
        <a:p>
          <a:r>
            <a:rPr lang="en-US" dirty="0"/>
            <a:t>4. </a:t>
          </a:r>
          <a:r>
            <a:rPr lang="en-US" b="1" dirty="0"/>
            <a:t>Difficulty in Tracking Customer Orders Issue</a:t>
          </a:r>
          <a:r>
            <a:rPr lang="en-US" dirty="0"/>
            <a:t>: Managing and tracking customer orders manually is cumbersome and error-prone.</a:t>
          </a:r>
        </a:p>
        <a:p>
          <a:r>
            <a:rPr lang="en-US" b="1" dirty="0"/>
            <a:t>Solution</a:t>
          </a:r>
          <a:r>
            <a:rPr lang="en-US" dirty="0"/>
            <a:t>: The system stores detailed customer orders, allowing for easy retrieval, tracking, and management of past and current orders.</a:t>
          </a:r>
        </a:p>
      </dgm:t>
    </dgm:pt>
    <dgm:pt modelId="{2E929A9D-B5A2-4F6D-9B7C-CB306167D8FD}" type="parTrans" cxnId="{C0DC4BDB-56B1-425E-B2E9-EB374AF16380}">
      <dgm:prSet/>
      <dgm:spPr/>
      <dgm:t>
        <a:bodyPr/>
        <a:lstStyle/>
        <a:p>
          <a:endParaRPr lang="en-US"/>
        </a:p>
      </dgm:t>
    </dgm:pt>
    <dgm:pt modelId="{1DF4E50B-FCFA-4EE5-BF96-1131296E2B06}" type="sibTrans" cxnId="{C0DC4BDB-56B1-425E-B2E9-EB374AF16380}">
      <dgm:prSet/>
      <dgm:spPr/>
      <dgm:t>
        <a:bodyPr/>
        <a:lstStyle/>
        <a:p>
          <a:endParaRPr lang="en-US"/>
        </a:p>
      </dgm:t>
    </dgm:pt>
    <dgm:pt modelId="{D4295CB6-BBA7-498F-845D-012E35EF30A6}">
      <dgm:prSet/>
      <dgm:spPr/>
      <dgm:t>
        <a:bodyPr/>
        <a:lstStyle/>
        <a:p>
          <a:r>
            <a:rPr lang="en-US" dirty="0"/>
            <a:t>5. </a:t>
          </a:r>
          <a:r>
            <a:rPr lang="en-US" b="1" dirty="0"/>
            <a:t>Inefficient Order Fulfillment Issue</a:t>
          </a:r>
          <a:r>
            <a:rPr lang="en-US" dirty="0"/>
            <a:t>: Delays in processing and shipping orders lead to customer dissatisfaction.</a:t>
          </a:r>
        </a:p>
        <a:p>
          <a:r>
            <a:rPr lang="en-US" b="1" dirty="0"/>
            <a:t>Solution</a:t>
          </a:r>
          <a:r>
            <a:rPr lang="en-US" dirty="0"/>
            <a:t>: The database tracks the order status, product availability, and shipping process, enabling faster and more efficient order fulfillment.</a:t>
          </a:r>
        </a:p>
      </dgm:t>
    </dgm:pt>
    <dgm:pt modelId="{7079FE19-6FAF-478B-A3FF-2D1BD5C861D0}" type="parTrans" cxnId="{38AADEA6-C147-4F00-BF25-DAADE070F606}">
      <dgm:prSet/>
      <dgm:spPr/>
      <dgm:t>
        <a:bodyPr/>
        <a:lstStyle/>
        <a:p>
          <a:endParaRPr lang="en-US"/>
        </a:p>
      </dgm:t>
    </dgm:pt>
    <dgm:pt modelId="{3B667BCB-52BB-4EF7-9FAD-B4CE32D3B0F0}" type="sibTrans" cxnId="{38AADEA6-C147-4F00-BF25-DAADE070F606}">
      <dgm:prSet/>
      <dgm:spPr/>
      <dgm:t>
        <a:bodyPr/>
        <a:lstStyle/>
        <a:p>
          <a:endParaRPr lang="en-US"/>
        </a:p>
      </dgm:t>
    </dgm:pt>
    <dgm:pt modelId="{8D36E28D-4F6A-4213-823F-0405A9468440}">
      <dgm:prSet/>
      <dgm:spPr/>
      <dgm:t>
        <a:bodyPr/>
        <a:lstStyle/>
        <a:p>
          <a:r>
            <a:rPr lang="en-US"/>
            <a:t>6.</a:t>
          </a:r>
          <a:r>
            <a:rPr lang="en-US" b="1"/>
            <a:t> Lack of Integration Between Sales and InventoryIssue</a:t>
          </a:r>
          <a:r>
            <a:rPr lang="en-US"/>
            <a:t>: Disconnected systems for sales and inventory can lead to inaccurate stock levels.</a:t>
          </a:r>
        </a:p>
        <a:p>
          <a:r>
            <a:rPr lang="en-US" b="1"/>
            <a:t>Solution</a:t>
          </a:r>
          <a:r>
            <a:rPr lang="en-US"/>
            <a:t>: The system integrates sales and inventory, ensuring real-time updates to stock levels whenever a sale occurs.</a:t>
          </a:r>
        </a:p>
      </dgm:t>
    </dgm:pt>
    <dgm:pt modelId="{764394AB-4342-4784-8A10-D415A96520CC}" type="parTrans" cxnId="{3C0EC355-B23D-447F-8B89-3C240B41B717}">
      <dgm:prSet/>
      <dgm:spPr/>
      <dgm:t>
        <a:bodyPr/>
        <a:lstStyle/>
        <a:p>
          <a:endParaRPr lang="en-US"/>
        </a:p>
      </dgm:t>
    </dgm:pt>
    <dgm:pt modelId="{9944108F-1F43-4F19-A157-395D98A6E33F}" type="sibTrans" cxnId="{3C0EC355-B23D-447F-8B89-3C240B41B717}">
      <dgm:prSet/>
      <dgm:spPr/>
      <dgm:t>
        <a:bodyPr/>
        <a:lstStyle/>
        <a:p>
          <a:endParaRPr lang="en-US"/>
        </a:p>
      </dgm:t>
    </dgm:pt>
    <dgm:pt modelId="{629F6EA3-B939-404C-B304-866C4D3D4967}">
      <dgm:prSet/>
      <dgm:spPr/>
      <dgm:t>
        <a:bodyPr/>
        <a:lstStyle/>
        <a:p>
          <a:r>
            <a:rPr lang="en-US" dirty="0"/>
            <a:t>7. </a:t>
          </a:r>
          <a:r>
            <a:rPr lang="en-US" b="1" dirty="0"/>
            <a:t>Inaccurate Product Information Issue</a:t>
          </a:r>
          <a:r>
            <a:rPr lang="en-US" dirty="0"/>
            <a:t>: Incorrect or outdated product data can lead to poor customer experience and operational inefficiencies.</a:t>
          </a:r>
        </a:p>
        <a:p>
          <a:r>
            <a:rPr lang="en-US" b="1" dirty="0"/>
            <a:t>Solution</a:t>
          </a:r>
          <a:r>
            <a:rPr lang="en-US" dirty="0"/>
            <a:t>: The solution centralizes product information, making it easy to update product details such as prices, descriptions, and stock levels</a:t>
          </a:r>
        </a:p>
      </dgm:t>
    </dgm:pt>
    <dgm:pt modelId="{C78A9E4F-DCFA-4079-A8A1-B59A3B230E31}" type="parTrans" cxnId="{DD167E28-43A6-4E13-B619-A73E8E586256}">
      <dgm:prSet/>
      <dgm:spPr/>
      <dgm:t>
        <a:bodyPr/>
        <a:lstStyle/>
        <a:p>
          <a:endParaRPr lang="en-US"/>
        </a:p>
      </dgm:t>
    </dgm:pt>
    <dgm:pt modelId="{5EE8531F-4EC5-4A29-85EB-7E21CF40A4F7}" type="sibTrans" cxnId="{DD167E28-43A6-4E13-B619-A73E8E586256}">
      <dgm:prSet/>
      <dgm:spPr/>
      <dgm:t>
        <a:bodyPr/>
        <a:lstStyle/>
        <a:p>
          <a:endParaRPr lang="en-US"/>
        </a:p>
      </dgm:t>
    </dgm:pt>
    <dgm:pt modelId="{AC3C0525-091E-40C6-8293-8E85F68F09FD}" type="pres">
      <dgm:prSet presAssocID="{84525005-9202-4C3F-A7F4-6A0A8F03B95B}" presName="vert0" presStyleCnt="0">
        <dgm:presLayoutVars>
          <dgm:dir/>
          <dgm:animOne val="branch"/>
          <dgm:animLvl val="lvl"/>
        </dgm:presLayoutVars>
      </dgm:prSet>
      <dgm:spPr/>
    </dgm:pt>
    <dgm:pt modelId="{2FD2FAE4-E7BC-4446-9F65-EF109DFECD23}" type="pres">
      <dgm:prSet presAssocID="{EDB2F6A7-3064-4F67-BD6B-A5377411BDED}" presName="thickLine" presStyleLbl="alignNode1" presStyleIdx="0" presStyleCnt="7"/>
      <dgm:spPr/>
    </dgm:pt>
    <dgm:pt modelId="{71BFCACA-AD48-4804-B957-68B729BC0C48}" type="pres">
      <dgm:prSet presAssocID="{EDB2F6A7-3064-4F67-BD6B-A5377411BDED}" presName="horz1" presStyleCnt="0"/>
      <dgm:spPr/>
    </dgm:pt>
    <dgm:pt modelId="{BECDAEEB-6F42-4C72-9FCB-6EA55C384664}" type="pres">
      <dgm:prSet presAssocID="{EDB2F6A7-3064-4F67-BD6B-A5377411BDED}" presName="tx1" presStyleLbl="revTx" presStyleIdx="0" presStyleCnt="7"/>
      <dgm:spPr/>
    </dgm:pt>
    <dgm:pt modelId="{AF7FD5BF-A670-454B-AA6C-2160A973EC9B}" type="pres">
      <dgm:prSet presAssocID="{EDB2F6A7-3064-4F67-BD6B-A5377411BDED}" presName="vert1" presStyleCnt="0"/>
      <dgm:spPr/>
    </dgm:pt>
    <dgm:pt modelId="{A4D55D66-3725-4A85-8CB7-8A2053C13056}" type="pres">
      <dgm:prSet presAssocID="{FB12D0B7-CC90-45EB-92E2-2B2622EF8129}" presName="thickLine" presStyleLbl="alignNode1" presStyleIdx="1" presStyleCnt="7"/>
      <dgm:spPr/>
    </dgm:pt>
    <dgm:pt modelId="{A92FB12B-8B41-46DC-9103-0AE8D7FB1025}" type="pres">
      <dgm:prSet presAssocID="{FB12D0B7-CC90-45EB-92E2-2B2622EF8129}" presName="horz1" presStyleCnt="0"/>
      <dgm:spPr/>
    </dgm:pt>
    <dgm:pt modelId="{0C7827FC-ECCD-4C54-8433-9628BCA54B0D}" type="pres">
      <dgm:prSet presAssocID="{FB12D0B7-CC90-45EB-92E2-2B2622EF8129}" presName="tx1" presStyleLbl="revTx" presStyleIdx="1" presStyleCnt="7"/>
      <dgm:spPr/>
    </dgm:pt>
    <dgm:pt modelId="{1A7D508C-20CD-4DA4-BDE4-D3DE8A8E413D}" type="pres">
      <dgm:prSet presAssocID="{FB12D0B7-CC90-45EB-92E2-2B2622EF8129}" presName="vert1" presStyleCnt="0"/>
      <dgm:spPr/>
    </dgm:pt>
    <dgm:pt modelId="{CC4D8737-DFB0-4E2B-A8A6-23B961B413B9}" type="pres">
      <dgm:prSet presAssocID="{01F29446-9332-4A07-9A1B-8ED99E009FFE}" presName="thickLine" presStyleLbl="alignNode1" presStyleIdx="2" presStyleCnt="7"/>
      <dgm:spPr/>
    </dgm:pt>
    <dgm:pt modelId="{86B8CEE3-72EB-4A88-8B74-06D1EEAA2A34}" type="pres">
      <dgm:prSet presAssocID="{01F29446-9332-4A07-9A1B-8ED99E009FFE}" presName="horz1" presStyleCnt="0"/>
      <dgm:spPr/>
    </dgm:pt>
    <dgm:pt modelId="{B0489339-5794-4333-AEF1-2EEE998033D1}" type="pres">
      <dgm:prSet presAssocID="{01F29446-9332-4A07-9A1B-8ED99E009FFE}" presName="tx1" presStyleLbl="revTx" presStyleIdx="2" presStyleCnt="7"/>
      <dgm:spPr/>
    </dgm:pt>
    <dgm:pt modelId="{78BB8DFE-1E4C-4A14-A211-E43DD4CADADF}" type="pres">
      <dgm:prSet presAssocID="{01F29446-9332-4A07-9A1B-8ED99E009FFE}" presName="vert1" presStyleCnt="0"/>
      <dgm:spPr/>
    </dgm:pt>
    <dgm:pt modelId="{9FA57EC2-E8B6-4E7B-B515-9D0B4DC1CEBA}" type="pres">
      <dgm:prSet presAssocID="{AD930768-3FD9-4594-BDEC-57CA1CA81162}" presName="thickLine" presStyleLbl="alignNode1" presStyleIdx="3" presStyleCnt="7"/>
      <dgm:spPr/>
    </dgm:pt>
    <dgm:pt modelId="{2E52E0F0-9A9B-46B8-BA5C-06D3A9DFB537}" type="pres">
      <dgm:prSet presAssocID="{AD930768-3FD9-4594-BDEC-57CA1CA81162}" presName="horz1" presStyleCnt="0"/>
      <dgm:spPr/>
    </dgm:pt>
    <dgm:pt modelId="{A66F5BCC-2C29-40AB-9FFF-B3DE814E40B7}" type="pres">
      <dgm:prSet presAssocID="{AD930768-3FD9-4594-BDEC-57CA1CA81162}" presName="tx1" presStyleLbl="revTx" presStyleIdx="3" presStyleCnt="7"/>
      <dgm:spPr/>
    </dgm:pt>
    <dgm:pt modelId="{6C4C9894-4A71-4EEF-BE6E-57338FEBB53B}" type="pres">
      <dgm:prSet presAssocID="{AD930768-3FD9-4594-BDEC-57CA1CA81162}" presName="vert1" presStyleCnt="0"/>
      <dgm:spPr/>
    </dgm:pt>
    <dgm:pt modelId="{CA21D880-C3FA-4F3F-8292-7585CC6D7336}" type="pres">
      <dgm:prSet presAssocID="{D4295CB6-BBA7-498F-845D-012E35EF30A6}" presName="thickLine" presStyleLbl="alignNode1" presStyleIdx="4" presStyleCnt="7"/>
      <dgm:spPr/>
    </dgm:pt>
    <dgm:pt modelId="{0E60F7C3-107F-4324-897A-574BEBD5707E}" type="pres">
      <dgm:prSet presAssocID="{D4295CB6-BBA7-498F-845D-012E35EF30A6}" presName="horz1" presStyleCnt="0"/>
      <dgm:spPr/>
    </dgm:pt>
    <dgm:pt modelId="{2E5AC47E-4BB4-4681-8FC6-E2CE757A67B7}" type="pres">
      <dgm:prSet presAssocID="{D4295CB6-BBA7-498F-845D-012E35EF30A6}" presName="tx1" presStyleLbl="revTx" presStyleIdx="4" presStyleCnt="7"/>
      <dgm:spPr/>
    </dgm:pt>
    <dgm:pt modelId="{FD783D34-6BC8-426A-A6E0-B75B8B8BC9BF}" type="pres">
      <dgm:prSet presAssocID="{D4295CB6-BBA7-498F-845D-012E35EF30A6}" presName="vert1" presStyleCnt="0"/>
      <dgm:spPr/>
    </dgm:pt>
    <dgm:pt modelId="{EA0BA9CF-EB46-4215-8C6B-B2B5197E72AA}" type="pres">
      <dgm:prSet presAssocID="{8D36E28D-4F6A-4213-823F-0405A9468440}" presName="thickLine" presStyleLbl="alignNode1" presStyleIdx="5" presStyleCnt="7"/>
      <dgm:spPr/>
    </dgm:pt>
    <dgm:pt modelId="{0F14CC38-FE37-4325-B7B1-2078A4DD2FB5}" type="pres">
      <dgm:prSet presAssocID="{8D36E28D-4F6A-4213-823F-0405A9468440}" presName="horz1" presStyleCnt="0"/>
      <dgm:spPr/>
    </dgm:pt>
    <dgm:pt modelId="{D95F8265-2104-4B25-A205-EAFF2A71E8C3}" type="pres">
      <dgm:prSet presAssocID="{8D36E28D-4F6A-4213-823F-0405A9468440}" presName="tx1" presStyleLbl="revTx" presStyleIdx="5" presStyleCnt="7"/>
      <dgm:spPr/>
    </dgm:pt>
    <dgm:pt modelId="{58B02072-A69C-47E7-AB32-91D094EAC381}" type="pres">
      <dgm:prSet presAssocID="{8D36E28D-4F6A-4213-823F-0405A9468440}" presName="vert1" presStyleCnt="0"/>
      <dgm:spPr/>
    </dgm:pt>
    <dgm:pt modelId="{BF45F1AE-87DD-4DF6-8C1E-F1D0E677A5E5}" type="pres">
      <dgm:prSet presAssocID="{629F6EA3-B939-404C-B304-866C4D3D4967}" presName="thickLine" presStyleLbl="alignNode1" presStyleIdx="6" presStyleCnt="7"/>
      <dgm:spPr/>
    </dgm:pt>
    <dgm:pt modelId="{0019C5AF-782C-494C-8960-91C86A4F31D4}" type="pres">
      <dgm:prSet presAssocID="{629F6EA3-B939-404C-B304-866C4D3D4967}" presName="horz1" presStyleCnt="0"/>
      <dgm:spPr/>
    </dgm:pt>
    <dgm:pt modelId="{23A3BB8D-C6A8-4A54-8F55-DFB7DB9A4D0C}" type="pres">
      <dgm:prSet presAssocID="{629F6EA3-B939-404C-B304-866C4D3D4967}" presName="tx1" presStyleLbl="revTx" presStyleIdx="6" presStyleCnt="7"/>
      <dgm:spPr/>
    </dgm:pt>
    <dgm:pt modelId="{3246F64A-80F5-4FD0-A571-D35B52356AF6}" type="pres">
      <dgm:prSet presAssocID="{629F6EA3-B939-404C-B304-866C4D3D4967}" presName="vert1" presStyleCnt="0"/>
      <dgm:spPr/>
    </dgm:pt>
  </dgm:ptLst>
  <dgm:cxnLst>
    <dgm:cxn modelId="{A8F68B05-3C93-469E-A1CB-3D9DE8F16D08}" type="presOf" srcId="{629F6EA3-B939-404C-B304-866C4D3D4967}" destId="{23A3BB8D-C6A8-4A54-8F55-DFB7DB9A4D0C}" srcOrd="0" destOrd="0" presId="urn:microsoft.com/office/officeart/2008/layout/LinedList"/>
    <dgm:cxn modelId="{DD167E28-43A6-4E13-B619-A73E8E586256}" srcId="{84525005-9202-4C3F-A7F4-6A0A8F03B95B}" destId="{629F6EA3-B939-404C-B304-866C4D3D4967}" srcOrd="6" destOrd="0" parTransId="{C78A9E4F-DCFA-4079-A8A1-B59A3B230E31}" sibTransId="{5EE8531F-4EC5-4A29-85EB-7E21CF40A4F7}"/>
    <dgm:cxn modelId="{701E1F5C-25F9-497C-B5BE-FEA6D45B6D67}" type="presOf" srcId="{FB12D0B7-CC90-45EB-92E2-2B2622EF8129}" destId="{0C7827FC-ECCD-4C54-8433-9628BCA54B0D}" srcOrd="0" destOrd="0" presId="urn:microsoft.com/office/officeart/2008/layout/LinedList"/>
    <dgm:cxn modelId="{11169350-2C63-4170-B35B-959463FF669F}" type="presOf" srcId="{AD930768-3FD9-4594-BDEC-57CA1CA81162}" destId="{A66F5BCC-2C29-40AB-9FFF-B3DE814E40B7}" srcOrd="0" destOrd="0" presId="urn:microsoft.com/office/officeart/2008/layout/LinedList"/>
    <dgm:cxn modelId="{F6E66851-B60A-4D5D-84A4-8F1648CFC4E7}" srcId="{84525005-9202-4C3F-A7F4-6A0A8F03B95B}" destId="{FB12D0B7-CC90-45EB-92E2-2B2622EF8129}" srcOrd="1" destOrd="0" parTransId="{AA4C2722-086A-44CE-81E5-A274D92DF1EB}" sibTransId="{1646869C-3971-43DA-BC25-C9CA5148D403}"/>
    <dgm:cxn modelId="{3C0EC355-B23D-447F-8B89-3C240B41B717}" srcId="{84525005-9202-4C3F-A7F4-6A0A8F03B95B}" destId="{8D36E28D-4F6A-4213-823F-0405A9468440}" srcOrd="5" destOrd="0" parTransId="{764394AB-4342-4784-8A10-D415A96520CC}" sibTransId="{9944108F-1F43-4F19-A157-395D98A6E33F}"/>
    <dgm:cxn modelId="{8FB57E8A-A899-4911-A962-BED77051692A}" srcId="{84525005-9202-4C3F-A7F4-6A0A8F03B95B}" destId="{EDB2F6A7-3064-4F67-BD6B-A5377411BDED}" srcOrd="0" destOrd="0" parTransId="{6456D4EA-74C6-4FAA-95F9-E1229184CEEE}" sibTransId="{D9F6543B-C83B-411F-8712-F7DD0C4970A9}"/>
    <dgm:cxn modelId="{38AADEA6-C147-4F00-BF25-DAADE070F606}" srcId="{84525005-9202-4C3F-A7F4-6A0A8F03B95B}" destId="{D4295CB6-BBA7-498F-845D-012E35EF30A6}" srcOrd="4" destOrd="0" parTransId="{7079FE19-6FAF-478B-A3FF-2D1BD5C861D0}" sibTransId="{3B667BCB-52BB-4EF7-9FAD-B4CE32D3B0F0}"/>
    <dgm:cxn modelId="{D7A18CAE-DF85-4DBF-8DB2-AED2B13E6B8F}" srcId="{84525005-9202-4C3F-A7F4-6A0A8F03B95B}" destId="{01F29446-9332-4A07-9A1B-8ED99E009FFE}" srcOrd="2" destOrd="0" parTransId="{6CC98026-50C7-45B6-BB60-2AFC97B6E5A8}" sibTransId="{23D62965-0DFF-4BEB-8105-265ABC330939}"/>
    <dgm:cxn modelId="{B848CAC2-DDF4-4FA3-9A47-FFBE1EA4BBC7}" type="presOf" srcId="{8D36E28D-4F6A-4213-823F-0405A9468440}" destId="{D95F8265-2104-4B25-A205-EAFF2A71E8C3}" srcOrd="0" destOrd="0" presId="urn:microsoft.com/office/officeart/2008/layout/LinedList"/>
    <dgm:cxn modelId="{3288AAD0-E43C-490D-9862-857CE767EEF5}" type="presOf" srcId="{D4295CB6-BBA7-498F-845D-012E35EF30A6}" destId="{2E5AC47E-4BB4-4681-8FC6-E2CE757A67B7}" srcOrd="0" destOrd="0" presId="urn:microsoft.com/office/officeart/2008/layout/LinedList"/>
    <dgm:cxn modelId="{ED4B3ED9-BE0E-4CBA-99C7-F49C967FB30E}" type="presOf" srcId="{EDB2F6A7-3064-4F67-BD6B-A5377411BDED}" destId="{BECDAEEB-6F42-4C72-9FCB-6EA55C384664}" srcOrd="0" destOrd="0" presId="urn:microsoft.com/office/officeart/2008/layout/LinedList"/>
    <dgm:cxn modelId="{C0DC4BDB-56B1-425E-B2E9-EB374AF16380}" srcId="{84525005-9202-4C3F-A7F4-6A0A8F03B95B}" destId="{AD930768-3FD9-4594-BDEC-57CA1CA81162}" srcOrd="3" destOrd="0" parTransId="{2E929A9D-B5A2-4F6D-9B7C-CB306167D8FD}" sibTransId="{1DF4E50B-FCFA-4EE5-BF96-1131296E2B06}"/>
    <dgm:cxn modelId="{1E0334ED-C887-4CAD-A916-92FF3829FDFF}" type="presOf" srcId="{01F29446-9332-4A07-9A1B-8ED99E009FFE}" destId="{B0489339-5794-4333-AEF1-2EEE998033D1}" srcOrd="0" destOrd="0" presId="urn:microsoft.com/office/officeart/2008/layout/LinedList"/>
    <dgm:cxn modelId="{F26D22FC-79B2-4F88-829C-14E2BAF36DD6}" type="presOf" srcId="{84525005-9202-4C3F-A7F4-6A0A8F03B95B}" destId="{AC3C0525-091E-40C6-8293-8E85F68F09FD}" srcOrd="0" destOrd="0" presId="urn:microsoft.com/office/officeart/2008/layout/LinedList"/>
    <dgm:cxn modelId="{2C6C48EA-B700-4C8E-91C5-D33D19DDB1F3}" type="presParOf" srcId="{AC3C0525-091E-40C6-8293-8E85F68F09FD}" destId="{2FD2FAE4-E7BC-4446-9F65-EF109DFECD23}" srcOrd="0" destOrd="0" presId="urn:microsoft.com/office/officeart/2008/layout/LinedList"/>
    <dgm:cxn modelId="{2AF0F676-E776-4F29-871D-89A263A3908A}" type="presParOf" srcId="{AC3C0525-091E-40C6-8293-8E85F68F09FD}" destId="{71BFCACA-AD48-4804-B957-68B729BC0C48}" srcOrd="1" destOrd="0" presId="urn:microsoft.com/office/officeart/2008/layout/LinedList"/>
    <dgm:cxn modelId="{3E0D26C7-4A9E-4D25-BF68-2B8071438E08}" type="presParOf" srcId="{71BFCACA-AD48-4804-B957-68B729BC0C48}" destId="{BECDAEEB-6F42-4C72-9FCB-6EA55C384664}" srcOrd="0" destOrd="0" presId="urn:microsoft.com/office/officeart/2008/layout/LinedList"/>
    <dgm:cxn modelId="{C53392D0-156C-4FB4-A854-8D55048E36C7}" type="presParOf" srcId="{71BFCACA-AD48-4804-B957-68B729BC0C48}" destId="{AF7FD5BF-A670-454B-AA6C-2160A973EC9B}" srcOrd="1" destOrd="0" presId="urn:microsoft.com/office/officeart/2008/layout/LinedList"/>
    <dgm:cxn modelId="{F73695C0-5AEB-420A-AFB5-D3ACBE6B5485}" type="presParOf" srcId="{AC3C0525-091E-40C6-8293-8E85F68F09FD}" destId="{A4D55D66-3725-4A85-8CB7-8A2053C13056}" srcOrd="2" destOrd="0" presId="urn:microsoft.com/office/officeart/2008/layout/LinedList"/>
    <dgm:cxn modelId="{E5ABC861-CDB1-4C0D-ADA9-BFC653AE4004}" type="presParOf" srcId="{AC3C0525-091E-40C6-8293-8E85F68F09FD}" destId="{A92FB12B-8B41-46DC-9103-0AE8D7FB1025}" srcOrd="3" destOrd="0" presId="urn:microsoft.com/office/officeart/2008/layout/LinedList"/>
    <dgm:cxn modelId="{12695182-A725-4667-8D21-99A7832E12F1}" type="presParOf" srcId="{A92FB12B-8B41-46DC-9103-0AE8D7FB1025}" destId="{0C7827FC-ECCD-4C54-8433-9628BCA54B0D}" srcOrd="0" destOrd="0" presId="urn:microsoft.com/office/officeart/2008/layout/LinedList"/>
    <dgm:cxn modelId="{65B7B976-9DAD-42F7-B366-37E1780006A4}" type="presParOf" srcId="{A92FB12B-8B41-46DC-9103-0AE8D7FB1025}" destId="{1A7D508C-20CD-4DA4-BDE4-D3DE8A8E413D}" srcOrd="1" destOrd="0" presId="urn:microsoft.com/office/officeart/2008/layout/LinedList"/>
    <dgm:cxn modelId="{7FF824F9-9B14-443D-84AB-16744B11C56D}" type="presParOf" srcId="{AC3C0525-091E-40C6-8293-8E85F68F09FD}" destId="{CC4D8737-DFB0-4E2B-A8A6-23B961B413B9}" srcOrd="4" destOrd="0" presId="urn:microsoft.com/office/officeart/2008/layout/LinedList"/>
    <dgm:cxn modelId="{61398358-301E-43C0-8E59-2741189C8848}" type="presParOf" srcId="{AC3C0525-091E-40C6-8293-8E85F68F09FD}" destId="{86B8CEE3-72EB-4A88-8B74-06D1EEAA2A34}" srcOrd="5" destOrd="0" presId="urn:microsoft.com/office/officeart/2008/layout/LinedList"/>
    <dgm:cxn modelId="{7D264BD0-9D08-4383-9F7D-D2C94BF7D203}" type="presParOf" srcId="{86B8CEE3-72EB-4A88-8B74-06D1EEAA2A34}" destId="{B0489339-5794-4333-AEF1-2EEE998033D1}" srcOrd="0" destOrd="0" presId="urn:microsoft.com/office/officeart/2008/layout/LinedList"/>
    <dgm:cxn modelId="{EE27E014-7BC6-40B9-B1AE-ABA72519435B}" type="presParOf" srcId="{86B8CEE3-72EB-4A88-8B74-06D1EEAA2A34}" destId="{78BB8DFE-1E4C-4A14-A211-E43DD4CADADF}" srcOrd="1" destOrd="0" presId="urn:microsoft.com/office/officeart/2008/layout/LinedList"/>
    <dgm:cxn modelId="{B025522A-19A6-4634-9E9F-70CC0F641BDE}" type="presParOf" srcId="{AC3C0525-091E-40C6-8293-8E85F68F09FD}" destId="{9FA57EC2-E8B6-4E7B-B515-9D0B4DC1CEBA}" srcOrd="6" destOrd="0" presId="urn:microsoft.com/office/officeart/2008/layout/LinedList"/>
    <dgm:cxn modelId="{55C0A216-EE44-48ED-87B3-1D6D65743FD8}" type="presParOf" srcId="{AC3C0525-091E-40C6-8293-8E85F68F09FD}" destId="{2E52E0F0-9A9B-46B8-BA5C-06D3A9DFB537}" srcOrd="7" destOrd="0" presId="urn:microsoft.com/office/officeart/2008/layout/LinedList"/>
    <dgm:cxn modelId="{523F91E5-7352-4035-B20F-F6609A75BCA2}" type="presParOf" srcId="{2E52E0F0-9A9B-46B8-BA5C-06D3A9DFB537}" destId="{A66F5BCC-2C29-40AB-9FFF-B3DE814E40B7}" srcOrd="0" destOrd="0" presId="urn:microsoft.com/office/officeart/2008/layout/LinedList"/>
    <dgm:cxn modelId="{22F3C312-E59A-49BD-81AB-AEBE52BD6C8C}" type="presParOf" srcId="{2E52E0F0-9A9B-46B8-BA5C-06D3A9DFB537}" destId="{6C4C9894-4A71-4EEF-BE6E-57338FEBB53B}" srcOrd="1" destOrd="0" presId="urn:microsoft.com/office/officeart/2008/layout/LinedList"/>
    <dgm:cxn modelId="{CA385221-FA1C-48F8-A7E6-01EBAE400DB7}" type="presParOf" srcId="{AC3C0525-091E-40C6-8293-8E85F68F09FD}" destId="{CA21D880-C3FA-4F3F-8292-7585CC6D7336}" srcOrd="8" destOrd="0" presId="urn:microsoft.com/office/officeart/2008/layout/LinedList"/>
    <dgm:cxn modelId="{0F0150A1-1D0B-4086-982A-351C2B375474}" type="presParOf" srcId="{AC3C0525-091E-40C6-8293-8E85F68F09FD}" destId="{0E60F7C3-107F-4324-897A-574BEBD5707E}" srcOrd="9" destOrd="0" presId="urn:microsoft.com/office/officeart/2008/layout/LinedList"/>
    <dgm:cxn modelId="{C4E6B014-2B60-493F-9681-BDC26E8EECF6}" type="presParOf" srcId="{0E60F7C3-107F-4324-897A-574BEBD5707E}" destId="{2E5AC47E-4BB4-4681-8FC6-E2CE757A67B7}" srcOrd="0" destOrd="0" presId="urn:microsoft.com/office/officeart/2008/layout/LinedList"/>
    <dgm:cxn modelId="{B096252C-6642-48A2-BB52-3566DFCFD5E9}" type="presParOf" srcId="{0E60F7C3-107F-4324-897A-574BEBD5707E}" destId="{FD783D34-6BC8-426A-A6E0-B75B8B8BC9BF}" srcOrd="1" destOrd="0" presId="urn:microsoft.com/office/officeart/2008/layout/LinedList"/>
    <dgm:cxn modelId="{A3310D6F-921F-470C-A3D1-94BDCECF9EAE}" type="presParOf" srcId="{AC3C0525-091E-40C6-8293-8E85F68F09FD}" destId="{EA0BA9CF-EB46-4215-8C6B-B2B5197E72AA}" srcOrd="10" destOrd="0" presId="urn:microsoft.com/office/officeart/2008/layout/LinedList"/>
    <dgm:cxn modelId="{B1559C33-1780-41ED-A1B6-52DC7424D232}" type="presParOf" srcId="{AC3C0525-091E-40C6-8293-8E85F68F09FD}" destId="{0F14CC38-FE37-4325-B7B1-2078A4DD2FB5}" srcOrd="11" destOrd="0" presId="urn:microsoft.com/office/officeart/2008/layout/LinedList"/>
    <dgm:cxn modelId="{BC9421FF-294B-4B1E-A3E4-4E52B8C4C4B8}" type="presParOf" srcId="{0F14CC38-FE37-4325-B7B1-2078A4DD2FB5}" destId="{D95F8265-2104-4B25-A205-EAFF2A71E8C3}" srcOrd="0" destOrd="0" presId="urn:microsoft.com/office/officeart/2008/layout/LinedList"/>
    <dgm:cxn modelId="{FC5F983E-86A3-49DF-807F-B7B0DE527F8C}" type="presParOf" srcId="{0F14CC38-FE37-4325-B7B1-2078A4DD2FB5}" destId="{58B02072-A69C-47E7-AB32-91D094EAC381}" srcOrd="1" destOrd="0" presId="urn:microsoft.com/office/officeart/2008/layout/LinedList"/>
    <dgm:cxn modelId="{C153C666-96CE-426B-859A-360415BEB2E7}" type="presParOf" srcId="{AC3C0525-091E-40C6-8293-8E85F68F09FD}" destId="{BF45F1AE-87DD-4DF6-8C1E-F1D0E677A5E5}" srcOrd="12" destOrd="0" presId="urn:microsoft.com/office/officeart/2008/layout/LinedList"/>
    <dgm:cxn modelId="{6466DCFE-6F33-48C3-A547-9BDCEFB95556}" type="presParOf" srcId="{AC3C0525-091E-40C6-8293-8E85F68F09FD}" destId="{0019C5AF-782C-494C-8960-91C86A4F31D4}" srcOrd="13" destOrd="0" presId="urn:microsoft.com/office/officeart/2008/layout/LinedList"/>
    <dgm:cxn modelId="{4A9A694E-13CD-4E56-B974-233642100EF4}" type="presParOf" srcId="{0019C5AF-782C-494C-8960-91C86A4F31D4}" destId="{23A3BB8D-C6A8-4A54-8F55-DFB7DB9A4D0C}" srcOrd="0" destOrd="0" presId="urn:microsoft.com/office/officeart/2008/layout/LinedList"/>
    <dgm:cxn modelId="{AE237852-04FD-432A-AACF-219A85777488}" type="presParOf" srcId="{0019C5AF-782C-494C-8960-91C86A4F31D4}" destId="{3246F64A-80F5-4FD0-A571-D35B52356A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525005-9202-4C3F-A7F4-6A0A8F03B95B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DB2F6A7-3064-4F67-BD6B-A5377411BDED}">
      <dgm:prSet custT="1"/>
      <dgm:spPr/>
      <dgm:t>
        <a:bodyPr/>
        <a:lstStyle/>
        <a:p>
          <a:r>
            <a:rPr lang="en-US" sz="1800" b="1" dirty="0">
              <a:latin typeface="+mj-lt"/>
            </a:rPr>
            <a:t>1. Customer Onboarding</a:t>
          </a:r>
        </a:p>
        <a:p>
          <a:r>
            <a:rPr lang="en-US" sz="1800" b="0" i="0" dirty="0">
              <a:latin typeface="+mj-lt"/>
            </a:rPr>
            <a:t>Store customer information in the database</a:t>
          </a:r>
          <a:endParaRPr lang="en-US" sz="1800" dirty="0">
            <a:latin typeface="+mj-lt"/>
          </a:endParaRPr>
        </a:p>
      </dgm:t>
    </dgm:pt>
    <dgm:pt modelId="{6456D4EA-74C6-4FAA-95F9-E1229184CEEE}" type="parTrans" cxnId="{8FB57E8A-A899-4911-A962-BED77051692A}">
      <dgm:prSet/>
      <dgm:spPr/>
      <dgm:t>
        <a:bodyPr/>
        <a:lstStyle/>
        <a:p>
          <a:endParaRPr lang="en-US"/>
        </a:p>
      </dgm:t>
    </dgm:pt>
    <dgm:pt modelId="{D9F6543B-C83B-411F-8712-F7DD0C4970A9}" type="sibTrans" cxnId="{8FB57E8A-A899-4911-A962-BED77051692A}">
      <dgm:prSet/>
      <dgm:spPr/>
      <dgm:t>
        <a:bodyPr/>
        <a:lstStyle/>
        <a:p>
          <a:endParaRPr lang="en-US"/>
        </a:p>
      </dgm:t>
    </dgm:pt>
    <dgm:pt modelId="{FB12D0B7-CC90-45EB-92E2-2B2622EF8129}">
      <dgm:prSet custT="1"/>
      <dgm:spPr/>
      <dgm:t>
        <a:bodyPr/>
        <a:lstStyle/>
        <a:p>
          <a:r>
            <a:rPr lang="en-US" sz="1800" dirty="0">
              <a:latin typeface="+mj-lt"/>
            </a:rPr>
            <a:t>2. </a:t>
          </a:r>
          <a:r>
            <a:rPr lang="en-US" sz="1800" b="1" dirty="0">
              <a:latin typeface="+mj-lt"/>
            </a:rPr>
            <a:t>Place Order</a:t>
          </a:r>
          <a:br>
            <a:rPr lang="en-US" sz="1800" dirty="0">
              <a:latin typeface="+mj-lt"/>
            </a:rPr>
          </a:br>
          <a:r>
            <a:rPr lang="en-US" sz="1800" b="0" i="0" dirty="0">
              <a:latin typeface="+mj-lt"/>
            </a:rPr>
            <a:t>Customer places an order for multiple products</a:t>
          </a:r>
          <a:endParaRPr lang="en-US" sz="1800" dirty="0">
            <a:latin typeface="+mj-lt"/>
          </a:endParaRPr>
        </a:p>
      </dgm:t>
    </dgm:pt>
    <dgm:pt modelId="{AA4C2722-086A-44CE-81E5-A274D92DF1EB}" type="parTrans" cxnId="{F6E66851-B60A-4D5D-84A4-8F1648CFC4E7}">
      <dgm:prSet/>
      <dgm:spPr/>
      <dgm:t>
        <a:bodyPr/>
        <a:lstStyle/>
        <a:p>
          <a:endParaRPr lang="en-US"/>
        </a:p>
      </dgm:t>
    </dgm:pt>
    <dgm:pt modelId="{1646869C-3971-43DA-BC25-C9CA5148D403}" type="sibTrans" cxnId="{F6E66851-B60A-4D5D-84A4-8F1648CFC4E7}">
      <dgm:prSet/>
      <dgm:spPr/>
      <dgm:t>
        <a:bodyPr/>
        <a:lstStyle/>
        <a:p>
          <a:endParaRPr lang="en-US"/>
        </a:p>
      </dgm:t>
    </dgm:pt>
    <dgm:pt modelId="{01F29446-9332-4A07-9A1B-8ED99E009FFE}">
      <dgm:prSet custT="1"/>
      <dgm:spPr/>
      <dgm:t>
        <a:bodyPr/>
        <a:lstStyle/>
        <a:p>
          <a:r>
            <a:rPr lang="en-US" sz="1800" dirty="0">
              <a:latin typeface="+mj-lt"/>
            </a:rPr>
            <a:t>3. </a:t>
          </a:r>
          <a:r>
            <a:rPr lang="en-US" sz="1800" b="1" dirty="0">
              <a:latin typeface="+mj-lt"/>
            </a:rPr>
            <a:t>Check Availability</a:t>
          </a:r>
        </a:p>
        <a:p>
          <a:r>
            <a:rPr lang="en-US" sz="1800" b="0" i="0" dirty="0">
              <a:latin typeface="+mj-lt"/>
            </a:rPr>
            <a:t>System checks stock levels across warehouses</a:t>
          </a:r>
          <a:endParaRPr lang="en-US" sz="1800" dirty="0">
            <a:latin typeface="+mj-lt"/>
          </a:endParaRPr>
        </a:p>
      </dgm:t>
    </dgm:pt>
    <dgm:pt modelId="{6CC98026-50C7-45B6-BB60-2AFC97B6E5A8}" type="parTrans" cxnId="{D7A18CAE-DF85-4DBF-8DB2-AED2B13E6B8F}">
      <dgm:prSet/>
      <dgm:spPr/>
      <dgm:t>
        <a:bodyPr/>
        <a:lstStyle/>
        <a:p>
          <a:endParaRPr lang="en-US"/>
        </a:p>
      </dgm:t>
    </dgm:pt>
    <dgm:pt modelId="{23D62965-0DFF-4BEB-8105-265ABC330939}" type="sibTrans" cxnId="{D7A18CAE-DF85-4DBF-8DB2-AED2B13E6B8F}">
      <dgm:prSet/>
      <dgm:spPr/>
      <dgm:t>
        <a:bodyPr/>
        <a:lstStyle/>
        <a:p>
          <a:endParaRPr lang="en-US"/>
        </a:p>
      </dgm:t>
    </dgm:pt>
    <dgm:pt modelId="{AD930768-3FD9-4594-BDEC-57CA1CA81162}">
      <dgm:prSet custT="1"/>
      <dgm:spPr/>
      <dgm:t>
        <a:bodyPr/>
        <a:lstStyle/>
        <a:p>
          <a:r>
            <a:rPr lang="en-US" sz="1800" dirty="0">
              <a:latin typeface="+mj-lt"/>
            </a:rPr>
            <a:t>4. </a:t>
          </a:r>
          <a:r>
            <a:rPr lang="en-US" sz="1800" b="1" i="0" dirty="0">
              <a:latin typeface="+mj-lt"/>
            </a:rPr>
            <a:t>Process Order</a:t>
          </a:r>
        </a:p>
        <a:p>
          <a:r>
            <a:rPr lang="en-US" sz="1800" b="1" i="0" dirty="0">
              <a:latin typeface="+mj-lt"/>
            </a:rPr>
            <a:t>If stock &gt; 0:</a:t>
          </a:r>
          <a:r>
            <a:rPr lang="en-US" sz="1800" b="0" i="0" dirty="0">
              <a:latin typeface="+mj-lt"/>
            </a:rPr>
            <a:t> Process immediately</a:t>
          </a:r>
        </a:p>
        <a:p>
          <a:r>
            <a:rPr lang="en-US" sz="1800" b="1" i="0" dirty="0">
              <a:latin typeface="+mj-lt"/>
            </a:rPr>
            <a:t>If stock = 0:</a:t>
          </a:r>
          <a:r>
            <a:rPr lang="en-US" sz="1800" b="0" i="0" dirty="0">
              <a:latin typeface="+mj-lt"/>
            </a:rPr>
            <a:t> Mark as 'Backordered'</a:t>
          </a:r>
          <a:endParaRPr lang="en-US" sz="1800" dirty="0">
            <a:latin typeface="+mj-lt"/>
          </a:endParaRPr>
        </a:p>
      </dgm:t>
    </dgm:pt>
    <dgm:pt modelId="{2E929A9D-B5A2-4F6D-9B7C-CB306167D8FD}" type="parTrans" cxnId="{C0DC4BDB-56B1-425E-B2E9-EB374AF16380}">
      <dgm:prSet/>
      <dgm:spPr/>
      <dgm:t>
        <a:bodyPr/>
        <a:lstStyle/>
        <a:p>
          <a:endParaRPr lang="en-US"/>
        </a:p>
      </dgm:t>
    </dgm:pt>
    <dgm:pt modelId="{1DF4E50B-FCFA-4EE5-BF96-1131296E2B06}" type="sibTrans" cxnId="{C0DC4BDB-56B1-425E-B2E9-EB374AF16380}">
      <dgm:prSet/>
      <dgm:spPr/>
      <dgm:t>
        <a:bodyPr/>
        <a:lstStyle/>
        <a:p>
          <a:endParaRPr lang="en-US"/>
        </a:p>
      </dgm:t>
    </dgm:pt>
    <dgm:pt modelId="{D4295CB6-BBA7-498F-845D-012E35EF30A6}">
      <dgm:prSet custT="1"/>
      <dgm:spPr/>
      <dgm:t>
        <a:bodyPr/>
        <a:lstStyle/>
        <a:p>
          <a:r>
            <a:rPr lang="en-US" sz="1800" dirty="0">
              <a:latin typeface="+mj-lt"/>
            </a:rPr>
            <a:t>5. </a:t>
          </a:r>
          <a:r>
            <a:rPr lang="en-US" sz="1800" b="1" i="0" dirty="0">
              <a:latin typeface="+mj-lt"/>
            </a:rPr>
            <a:t>Automatic Backorder Fulfillment</a:t>
          </a:r>
          <a:endParaRPr lang="en-US" sz="1800" dirty="0">
            <a:latin typeface="+mj-lt"/>
          </a:endParaRPr>
        </a:p>
        <a:p>
          <a:r>
            <a:rPr lang="en-US" sz="1800" b="0" i="0" dirty="0">
              <a:latin typeface="+mj-lt"/>
            </a:rPr>
            <a:t>Once stock is replenished, backorders are automatically fulfilled</a:t>
          </a:r>
          <a:endParaRPr lang="en-US" sz="1800" dirty="0">
            <a:latin typeface="+mj-lt"/>
          </a:endParaRPr>
        </a:p>
      </dgm:t>
    </dgm:pt>
    <dgm:pt modelId="{7079FE19-6FAF-478B-A3FF-2D1BD5C861D0}" type="parTrans" cxnId="{38AADEA6-C147-4F00-BF25-DAADE070F606}">
      <dgm:prSet/>
      <dgm:spPr/>
      <dgm:t>
        <a:bodyPr/>
        <a:lstStyle/>
        <a:p>
          <a:endParaRPr lang="en-US"/>
        </a:p>
      </dgm:t>
    </dgm:pt>
    <dgm:pt modelId="{3B667BCB-52BB-4EF7-9FAD-B4CE32D3B0F0}" type="sibTrans" cxnId="{38AADEA6-C147-4F00-BF25-DAADE070F606}">
      <dgm:prSet/>
      <dgm:spPr/>
      <dgm:t>
        <a:bodyPr/>
        <a:lstStyle/>
        <a:p>
          <a:endParaRPr lang="en-US"/>
        </a:p>
      </dgm:t>
    </dgm:pt>
    <dgm:pt modelId="{380AAD62-83C2-4F4B-BAA1-D6F25D0645C2}" type="pres">
      <dgm:prSet presAssocID="{84525005-9202-4C3F-A7F4-6A0A8F03B95B}" presName="vert0" presStyleCnt="0">
        <dgm:presLayoutVars>
          <dgm:dir/>
          <dgm:animOne val="branch"/>
          <dgm:animLvl val="lvl"/>
        </dgm:presLayoutVars>
      </dgm:prSet>
      <dgm:spPr/>
    </dgm:pt>
    <dgm:pt modelId="{DDE0656B-76EC-431F-822E-DD0A23EA3CE4}" type="pres">
      <dgm:prSet presAssocID="{EDB2F6A7-3064-4F67-BD6B-A5377411BDED}" presName="thickLine" presStyleLbl="alignNode1" presStyleIdx="0" presStyleCnt="5"/>
      <dgm:spPr/>
    </dgm:pt>
    <dgm:pt modelId="{267B2FDA-FBAF-42D2-BD11-871621193D1D}" type="pres">
      <dgm:prSet presAssocID="{EDB2F6A7-3064-4F67-BD6B-A5377411BDED}" presName="horz1" presStyleCnt="0"/>
      <dgm:spPr/>
    </dgm:pt>
    <dgm:pt modelId="{C89C1FB0-E582-4C9A-A99C-F4E32667D58D}" type="pres">
      <dgm:prSet presAssocID="{EDB2F6A7-3064-4F67-BD6B-A5377411BDED}" presName="tx1" presStyleLbl="revTx" presStyleIdx="0" presStyleCnt="5"/>
      <dgm:spPr/>
    </dgm:pt>
    <dgm:pt modelId="{E2655C3C-CCB1-4320-9228-0C7E7F692834}" type="pres">
      <dgm:prSet presAssocID="{EDB2F6A7-3064-4F67-BD6B-A5377411BDED}" presName="vert1" presStyleCnt="0"/>
      <dgm:spPr/>
    </dgm:pt>
    <dgm:pt modelId="{20F028C5-895C-4950-B3F2-9598C2C5377C}" type="pres">
      <dgm:prSet presAssocID="{FB12D0B7-CC90-45EB-92E2-2B2622EF8129}" presName="thickLine" presStyleLbl="alignNode1" presStyleIdx="1" presStyleCnt="5"/>
      <dgm:spPr/>
    </dgm:pt>
    <dgm:pt modelId="{3E2D24F6-4F8C-4EA8-ABF3-1CAAB7FC6A1C}" type="pres">
      <dgm:prSet presAssocID="{FB12D0B7-CC90-45EB-92E2-2B2622EF8129}" presName="horz1" presStyleCnt="0"/>
      <dgm:spPr/>
    </dgm:pt>
    <dgm:pt modelId="{B1EF7CC7-3E48-4B78-B60A-A47EE511ACD8}" type="pres">
      <dgm:prSet presAssocID="{FB12D0B7-CC90-45EB-92E2-2B2622EF8129}" presName="tx1" presStyleLbl="revTx" presStyleIdx="1" presStyleCnt="5"/>
      <dgm:spPr/>
    </dgm:pt>
    <dgm:pt modelId="{945FAC8A-4398-4365-9B84-8053B388C7A5}" type="pres">
      <dgm:prSet presAssocID="{FB12D0B7-CC90-45EB-92E2-2B2622EF8129}" presName="vert1" presStyleCnt="0"/>
      <dgm:spPr/>
    </dgm:pt>
    <dgm:pt modelId="{18FC2EF4-F78E-4771-8506-687A93F4924C}" type="pres">
      <dgm:prSet presAssocID="{01F29446-9332-4A07-9A1B-8ED99E009FFE}" presName="thickLine" presStyleLbl="alignNode1" presStyleIdx="2" presStyleCnt="5"/>
      <dgm:spPr/>
    </dgm:pt>
    <dgm:pt modelId="{1CC01AE8-C4E3-4F0B-A626-638D5D063AF8}" type="pres">
      <dgm:prSet presAssocID="{01F29446-9332-4A07-9A1B-8ED99E009FFE}" presName="horz1" presStyleCnt="0"/>
      <dgm:spPr/>
    </dgm:pt>
    <dgm:pt modelId="{9C05D720-DCCA-4C23-9674-0D4F75671B94}" type="pres">
      <dgm:prSet presAssocID="{01F29446-9332-4A07-9A1B-8ED99E009FFE}" presName="tx1" presStyleLbl="revTx" presStyleIdx="2" presStyleCnt="5"/>
      <dgm:spPr/>
    </dgm:pt>
    <dgm:pt modelId="{277F7DF5-92B6-48A1-829F-41EA0ABCD35C}" type="pres">
      <dgm:prSet presAssocID="{01F29446-9332-4A07-9A1B-8ED99E009FFE}" presName="vert1" presStyleCnt="0"/>
      <dgm:spPr/>
    </dgm:pt>
    <dgm:pt modelId="{A6955783-CBAE-46F6-8D04-FD9382A88C37}" type="pres">
      <dgm:prSet presAssocID="{AD930768-3FD9-4594-BDEC-57CA1CA81162}" presName="thickLine" presStyleLbl="alignNode1" presStyleIdx="3" presStyleCnt="5"/>
      <dgm:spPr/>
    </dgm:pt>
    <dgm:pt modelId="{8F009070-8687-4DC6-AEBF-9672048516FE}" type="pres">
      <dgm:prSet presAssocID="{AD930768-3FD9-4594-BDEC-57CA1CA81162}" presName="horz1" presStyleCnt="0"/>
      <dgm:spPr/>
    </dgm:pt>
    <dgm:pt modelId="{E4AFD304-8A85-4BF0-98AE-8C11CF16E337}" type="pres">
      <dgm:prSet presAssocID="{AD930768-3FD9-4594-BDEC-57CA1CA81162}" presName="tx1" presStyleLbl="revTx" presStyleIdx="3" presStyleCnt="5" custScaleY="134252"/>
      <dgm:spPr/>
    </dgm:pt>
    <dgm:pt modelId="{BF3FF81A-948D-4E17-AB18-83C65C147B5B}" type="pres">
      <dgm:prSet presAssocID="{AD930768-3FD9-4594-BDEC-57CA1CA81162}" presName="vert1" presStyleCnt="0"/>
      <dgm:spPr/>
    </dgm:pt>
    <dgm:pt modelId="{4F14311A-99BC-4903-8E55-4B8FF063468E}" type="pres">
      <dgm:prSet presAssocID="{D4295CB6-BBA7-498F-845D-012E35EF30A6}" presName="thickLine" presStyleLbl="alignNode1" presStyleIdx="4" presStyleCnt="5"/>
      <dgm:spPr/>
    </dgm:pt>
    <dgm:pt modelId="{2B1476D2-7D8C-4717-A389-E45F87D5BC20}" type="pres">
      <dgm:prSet presAssocID="{D4295CB6-BBA7-498F-845D-012E35EF30A6}" presName="horz1" presStyleCnt="0"/>
      <dgm:spPr/>
    </dgm:pt>
    <dgm:pt modelId="{99919A73-CA76-4CCE-92ED-3EEF4A9A7178}" type="pres">
      <dgm:prSet presAssocID="{D4295CB6-BBA7-498F-845D-012E35EF30A6}" presName="tx1" presStyleLbl="revTx" presStyleIdx="4" presStyleCnt="5"/>
      <dgm:spPr/>
    </dgm:pt>
    <dgm:pt modelId="{900822EE-85B1-4282-BD23-5E9197DA3C7F}" type="pres">
      <dgm:prSet presAssocID="{D4295CB6-BBA7-498F-845D-012E35EF30A6}" presName="vert1" presStyleCnt="0"/>
      <dgm:spPr/>
    </dgm:pt>
  </dgm:ptLst>
  <dgm:cxnLst>
    <dgm:cxn modelId="{F6E66851-B60A-4D5D-84A4-8F1648CFC4E7}" srcId="{84525005-9202-4C3F-A7F4-6A0A8F03B95B}" destId="{FB12D0B7-CC90-45EB-92E2-2B2622EF8129}" srcOrd="1" destOrd="0" parTransId="{AA4C2722-086A-44CE-81E5-A274D92DF1EB}" sibTransId="{1646869C-3971-43DA-BC25-C9CA5148D403}"/>
    <dgm:cxn modelId="{8FB57E8A-A899-4911-A962-BED77051692A}" srcId="{84525005-9202-4C3F-A7F4-6A0A8F03B95B}" destId="{EDB2F6A7-3064-4F67-BD6B-A5377411BDED}" srcOrd="0" destOrd="0" parTransId="{6456D4EA-74C6-4FAA-95F9-E1229184CEEE}" sibTransId="{D9F6543B-C83B-411F-8712-F7DD0C4970A9}"/>
    <dgm:cxn modelId="{6817009E-D7DF-4883-A52F-40517FF6CD49}" type="presOf" srcId="{EDB2F6A7-3064-4F67-BD6B-A5377411BDED}" destId="{C89C1FB0-E582-4C9A-A99C-F4E32667D58D}" srcOrd="0" destOrd="0" presId="urn:microsoft.com/office/officeart/2008/layout/LinedList"/>
    <dgm:cxn modelId="{82F7A7A5-FD27-4E1E-BD49-16AF1538A39B}" type="presOf" srcId="{D4295CB6-BBA7-498F-845D-012E35EF30A6}" destId="{99919A73-CA76-4CCE-92ED-3EEF4A9A7178}" srcOrd="0" destOrd="0" presId="urn:microsoft.com/office/officeart/2008/layout/LinedList"/>
    <dgm:cxn modelId="{38AADEA6-C147-4F00-BF25-DAADE070F606}" srcId="{84525005-9202-4C3F-A7F4-6A0A8F03B95B}" destId="{D4295CB6-BBA7-498F-845D-012E35EF30A6}" srcOrd="4" destOrd="0" parTransId="{7079FE19-6FAF-478B-A3FF-2D1BD5C861D0}" sibTransId="{3B667BCB-52BB-4EF7-9FAD-B4CE32D3B0F0}"/>
    <dgm:cxn modelId="{91BFBEAB-6B7B-42CB-8AFC-8D725D76FF94}" type="presOf" srcId="{FB12D0B7-CC90-45EB-92E2-2B2622EF8129}" destId="{B1EF7CC7-3E48-4B78-B60A-A47EE511ACD8}" srcOrd="0" destOrd="0" presId="urn:microsoft.com/office/officeart/2008/layout/LinedList"/>
    <dgm:cxn modelId="{D7A18CAE-DF85-4DBF-8DB2-AED2B13E6B8F}" srcId="{84525005-9202-4C3F-A7F4-6A0A8F03B95B}" destId="{01F29446-9332-4A07-9A1B-8ED99E009FFE}" srcOrd="2" destOrd="0" parTransId="{6CC98026-50C7-45B6-BB60-2AFC97B6E5A8}" sibTransId="{23D62965-0DFF-4BEB-8105-265ABC330939}"/>
    <dgm:cxn modelId="{DAA07DBA-4A8E-4A6E-84AE-908B26CDE843}" type="presOf" srcId="{AD930768-3FD9-4594-BDEC-57CA1CA81162}" destId="{E4AFD304-8A85-4BF0-98AE-8C11CF16E337}" srcOrd="0" destOrd="0" presId="urn:microsoft.com/office/officeart/2008/layout/LinedList"/>
    <dgm:cxn modelId="{CB3355C1-8635-4FB3-8C7D-5A1D6BFE4AC9}" type="presOf" srcId="{01F29446-9332-4A07-9A1B-8ED99E009FFE}" destId="{9C05D720-DCCA-4C23-9674-0D4F75671B94}" srcOrd="0" destOrd="0" presId="urn:microsoft.com/office/officeart/2008/layout/LinedList"/>
    <dgm:cxn modelId="{96FEBAC3-E2C0-4258-8AD4-FE972175C501}" type="presOf" srcId="{84525005-9202-4C3F-A7F4-6A0A8F03B95B}" destId="{380AAD62-83C2-4F4B-BAA1-D6F25D0645C2}" srcOrd="0" destOrd="0" presId="urn:microsoft.com/office/officeart/2008/layout/LinedList"/>
    <dgm:cxn modelId="{C0DC4BDB-56B1-425E-B2E9-EB374AF16380}" srcId="{84525005-9202-4C3F-A7F4-6A0A8F03B95B}" destId="{AD930768-3FD9-4594-BDEC-57CA1CA81162}" srcOrd="3" destOrd="0" parTransId="{2E929A9D-B5A2-4F6D-9B7C-CB306167D8FD}" sibTransId="{1DF4E50B-FCFA-4EE5-BF96-1131296E2B06}"/>
    <dgm:cxn modelId="{4797D432-8F6B-4CD1-8099-CD2F28377A60}" type="presParOf" srcId="{380AAD62-83C2-4F4B-BAA1-D6F25D0645C2}" destId="{DDE0656B-76EC-431F-822E-DD0A23EA3CE4}" srcOrd="0" destOrd="0" presId="urn:microsoft.com/office/officeart/2008/layout/LinedList"/>
    <dgm:cxn modelId="{BA2089AA-A133-481B-A71B-5A47ED65538D}" type="presParOf" srcId="{380AAD62-83C2-4F4B-BAA1-D6F25D0645C2}" destId="{267B2FDA-FBAF-42D2-BD11-871621193D1D}" srcOrd="1" destOrd="0" presId="urn:microsoft.com/office/officeart/2008/layout/LinedList"/>
    <dgm:cxn modelId="{020C1BC6-06E1-41AC-8F98-616773E6C023}" type="presParOf" srcId="{267B2FDA-FBAF-42D2-BD11-871621193D1D}" destId="{C89C1FB0-E582-4C9A-A99C-F4E32667D58D}" srcOrd="0" destOrd="0" presId="urn:microsoft.com/office/officeart/2008/layout/LinedList"/>
    <dgm:cxn modelId="{2EBFE99B-60B0-43B3-B059-93A2A460914F}" type="presParOf" srcId="{267B2FDA-FBAF-42D2-BD11-871621193D1D}" destId="{E2655C3C-CCB1-4320-9228-0C7E7F692834}" srcOrd="1" destOrd="0" presId="urn:microsoft.com/office/officeart/2008/layout/LinedList"/>
    <dgm:cxn modelId="{C9D0BA0D-58DD-4B9B-B5C3-E01AD9DEE28C}" type="presParOf" srcId="{380AAD62-83C2-4F4B-BAA1-D6F25D0645C2}" destId="{20F028C5-895C-4950-B3F2-9598C2C5377C}" srcOrd="2" destOrd="0" presId="urn:microsoft.com/office/officeart/2008/layout/LinedList"/>
    <dgm:cxn modelId="{E740BA80-9DEB-497C-A10A-06D359BB5DD5}" type="presParOf" srcId="{380AAD62-83C2-4F4B-BAA1-D6F25D0645C2}" destId="{3E2D24F6-4F8C-4EA8-ABF3-1CAAB7FC6A1C}" srcOrd="3" destOrd="0" presId="urn:microsoft.com/office/officeart/2008/layout/LinedList"/>
    <dgm:cxn modelId="{984FCA68-59AE-459B-9054-027A6D91E6C4}" type="presParOf" srcId="{3E2D24F6-4F8C-4EA8-ABF3-1CAAB7FC6A1C}" destId="{B1EF7CC7-3E48-4B78-B60A-A47EE511ACD8}" srcOrd="0" destOrd="0" presId="urn:microsoft.com/office/officeart/2008/layout/LinedList"/>
    <dgm:cxn modelId="{9D5C5B8A-1B35-436E-94E9-491157E2A2B0}" type="presParOf" srcId="{3E2D24F6-4F8C-4EA8-ABF3-1CAAB7FC6A1C}" destId="{945FAC8A-4398-4365-9B84-8053B388C7A5}" srcOrd="1" destOrd="0" presId="urn:microsoft.com/office/officeart/2008/layout/LinedList"/>
    <dgm:cxn modelId="{1DD2F6C3-0D7F-4833-9A04-0B1E84AACD30}" type="presParOf" srcId="{380AAD62-83C2-4F4B-BAA1-D6F25D0645C2}" destId="{18FC2EF4-F78E-4771-8506-687A93F4924C}" srcOrd="4" destOrd="0" presId="urn:microsoft.com/office/officeart/2008/layout/LinedList"/>
    <dgm:cxn modelId="{A3EBC9A1-1A5B-4486-9678-055290C9B68A}" type="presParOf" srcId="{380AAD62-83C2-4F4B-BAA1-D6F25D0645C2}" destId="{1CC01AE8-C4E3-4F0B-A626-638D5D063AF8}" srcOrd="5" destOrd="0" presId="urn:microsoft.com/office/officeart/2008/layout/LinedList"/>
    <dgm:cxn modelId="{89F8AB31-C622-4350-98F6-7C0E9ACFD677}" type="presParOf" srcId="{1CC01AE8-C4E3-4F0B-A626-638D5D063AF8}" destId="{9C05D720-DCCA-4C23-9674-0D4F75671B94}" srcOrd="0" destOrd="0" presId="urn:microsoft.com/office/officeart/2008/layout/LinedList"/>
    <dgm:cxn modelId="{AC217E35-0F4F-4F8D-99C4-BC62D93DEBC8}" type="presParOf" srcId="{1CC01AE8-C4E3-4F0B-A626-638D5D063AF8}" destId="{277F7DF5-92B6-48A1-829F-41EA0ABCD35C}" srcOrd="1" destOrd="0" presId="urn:microsoft.com/office/officeart/2008/layout/LinedList"/>
    <dgm:cxn modelId="{D845E47C-9C44-4947-989A-AE3D49C2D942}" type="presParOf" srcId="{380AAD62-83C2-4F4B-BAA1-D6F25D0645C2}" destId="{A6955783-CBAE-46F6-8D04-FD9382A88C37}" srcOrd="6" destOrd="0" presId="urn:microsoft.com/office/officeart/2008/layout/LinedList"/>
    <dgm:cxn modelId="{36C9BD99-5783-4237-8B38-F7AFCB1ECDA1}" type="presParOf" srcId="{380AAD62-83C2-4F4B-BAA1-D6F25D0645C2}" destId="{8F009070-8687-4DC6-AEBF-9672048516FE}" srcOrd="7" destOrd="0" presId="urn:microsoft.com/office/officeart/2008/layout/LinedList"/>
    <dgm:cxn modelId="{D7C420C9-8AED-4B1F-9466-25A228566B01}" type="presParOf" srcId="{8F009070-8687-4DC6-AEBF-9672048516FE}" destId="{E4AFD304-8A85-4BF0-98AE-8C11CF16E337}" srcOrd="0" destOrd="0" presId="urn:microsoft.com/office/officeart/2008/layout/LinedList"/>
    <dgm:cxn modelId="{30984174-394C-40A5-BC11-D43FA276DCB4}" type="presParOf" srcId="{8F009070-8687-4DC6-AEBF-9672048516FE}" destId="{BF3FF81A-948D-4E17-AB18-83C65C147B5B}" srcOrd="1" destOrd="0" presId="urn:microsoft.com/office/officeart/2008/layout/LinedList"/>
    <dgm:cxn modelId="{68941384-C977-4EB6-9ECC-30B4A41F6A31}" type="presParOf" srcId="{380AAD62-83C2-4F4B-BAA1-D6F25D0645C2}" destId="{4F14311A-99BC-4903-8E55-4B8FF063468E}" srcOrd="8" destOrd="0" presId="urn:microsoft.com/office/officeart/2008/layout/LinedList"/>
    <dgm:cxn modelId="{C7A21600-A5B3-412E-B54C-B982ED052A1B}" type="presParOf" srcId="{380AAD62-83C2-4F4B-BAA1-D6F25D0645C2}" destId="{2B1476D2-7D8C-4717-A389-E45F87D5BC20}" srcOrd="9" destOrd="0" presId="urn:microsoft.com/office/officeart/2008/layout/LinedList"/>
    <dgm:cxn modelId="{FAFC5BDD-A50D-4336-967C-4643ACD341A4}" type="presParOf" srcId="{2B1476D2-7D8C-4717-A389-E45F87D5BC20}" destId="{99919A73-CA76-4CCE-92ED-3EEF4A9A7178}" srcOrd="0" destOrd="0" presId="urn:microsoft.com/office/officeart/2008/layout/LinedList"/>
    <dgm:cxn modelId="{051872B6-1B25-4C2A-8A02-A21A117A442E}" type="presParOf" srcId="{2B1476D2-7D8C-4717-A389-E45F87D5BC20}" destId="{900822EE-85B1-4282-BD23-5E9197DA3C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2FAE4-E7BC-4446-9F65-EF109DFECD23}">
      <dsp:nvSpPr>
        <dsp:cNvPr id="0" name=""/>
        <dsp:cNvSpPr/>
      </dsp:nvSpPr>
      <dsp:spPr>
        <a:xfrm>
          <a:off x="0" y="536"/>
          <a:ext cx="1140840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DAEEB-6F42-4C72-9FCB-6EA55C384664}">
      <dsp:nvSpPr>
        <dsp:cNvPr id="0" name=""/>
        <dsp:cNvSpPr/>
      </dsp:nvSpPr>
      <dsp:spPr>
        <a:xfrm>
          <a:off x="0" y="536"/>
          <a:ext cx="11408409" cy="62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1. Stock Shortages Issue</a:t>
          </a:r>
          <a:r>
            <a:rPr lang="en-US" sz="1500" kern="1200" dirty="0"/>
            <a:t>: Businesses often experience stockouts, leading to missed sales and dissatisfied customers.</a:t>
          </a:r>
          <a:br>
            <a:rPr lang="en-US" sz="1500" kern="1200" dirty="0"/>
          </a:br>
          <a:r>
            <a:rPr lang="en-US" sz="1500" b="1" kern="1200" dirty="0"/>
            <a:t>Solution</a:t>
          </a:r>
          <a:r>
            <a:rPr lang="en-US" sz="1500" kern="1200" dirty="0"/>
            <a:t>: The system tracks product quantities in real-time and triggers low-stock alerts, ensuring timely restocking.</a:t>
          </a:r>
        </a:p>
      </dsp:txBody>
      <dsp:txXfrm>
        <a:off x="0" y="536"/>
        <a:ext cx="11408409" cy="627506"/>
      </dsp:txXfrm>
    </dsp:sp>
    <dsp:sp modelId="{A4D55D66-3725-4A85-8CB7-8A2053C13056}">
      <dsp:nvSpPr>
        <dsp:cNvPr id="0" name=""/>
        <dsp:cNvSpPr/>
      </dsp:nvSpPr>
      <dsp:spPr>
        <a:xfrm>
          <a:off x="0" y="628043"/>
          <a:ext cx="11408409" cy="0"/>
        </a:xfrm>
        <a:prstGeom prst="line">
          <a:avLst/>
        </a:prstGeom>
        <a:solidFill>
          <a:schemeClr val="accent5">
            <a:hueOff val="3376786"/>
            <a:satOff val="-6020"/>
            <a:lumOff val="-1601"/>
            <a:alphaOff val="0"/>
          </a:schemeClr>
        </a:solidFill>
        <a:ln w="12700" cap="flat" cmpd="sng" algn="ctr">
          <a:solidFill>
            <a:schemeClr val="accent5">
              <a:hueOff val="3376786"/>
              <a:satOff val="-6020"/>
              <a:lumOff val="-16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27FC-ECCD-4C54-8433-9628BCA54B0D}">
      <dsp:nvSpPr>
        <dsp:cNvPr id="0" name=""/>
        <dsp:cNvSpPr/>
      </dsp:nvSpPr>
      <dsp:spPr>
        <a:xfrm>
          <a:off x="0" y="628043"/>
          <a:ext cx="11408409" cy="62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</a:t>
          </a:r>
          <a:r>
            <a:rPr lang="en-US" sz="1500" b="1" kern="1200"/>
            <a:t>OverstockingIssue</a:t>
          </a:r>
          <a:r>
            <a:rPr lang="en-US" sz="1500" kern="1200"/>
            <a:t>: Overstocking leads to excess inventory that ties up capital and incurs storage costs.</a:t>
          </a:r>
          <a:br>
            <a:rPr lang="en-US" sz="1500" kern="1200"/>
          </a:br>
          <a:r>
            <a:rPr lang="en-US" sz="1500" b="1" kern="1200"/>
            <a:t>Solution</a:t>
          </a:r>
          <a:r>
            <a:rPr lang="en-US" sz="1500" kern="1200"/>
            <a:t>: The system maintains optimal stock levels by analyzing sales trends and generating reorder recommendations.</a:t>
          </a:r>
        </a:p>
      </dsp:txBody>
      <dsp:txXfrm>
        <a:off x="0" y="628043"/>
        <a:ext cx="11408409" cy="627506"/>
      </dsp:txXfrm>
    </dsp:sp>
    <dsp:sp modelId="{CC4D8737-DFB0-4E2B-A8A6-23B961B413B9}">
      <dsp:nvSpPr>
        <dsp:cNvPr id="0" name=""/>
        <dsp:cNvSpPr/>
      </dsp:nvSpPr>
      <dsp:spPr>
        <a:xfrm>
          <a:off x="0" y="1255550"/>
          <a:ext cx="11408409" cy="0"/>
        </a:xfrm>
        <a:prstGeom prst="line">
          <a:avLst/>
        </a:prstGeom>
        <a:solidFill>
          <a:schemeClr val="accent5">
            <a:hueOff val="6753571"/>
            <a:satOff val="-12041"/>
            <a:lumOff val="-3203"/>
            <a:alphaOff val="0"/>
          </a:schemeClr>
        </a:solidFill>
        <a:ln w="12700" cap="flat" cmpd="sng" algn="ctr">
          <a:solidFill>
            <a:schemeClr val="accent5">
              <a:hueOff val="6753571"/>
              <a:satOff val="-12041"/>
              <a:lumOff val="-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89339-5794-4333-AEF1-2EEE998033D1}">
      <dsp:nvSpPr>
        <dsp:cNvPr id="0" name=""/>
        <dsp:cNvSpPr/>
      </dsp:nvSpPr>
      <dsp:spPr>
        <a:xfrm>
          <a:off x="0" y="1255550"/>
          <a:ext cx="11408409" cy="62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</a:t>
          </a:r>
          <a:r>
            <a:rPr lang="en-US" sz="1500" b="1" kern="1200"/>
            <a:t>Manual Inventory TrackingIssue</a:t>
          </a:r>
          <a:r>
            <a:rPr lang="en-US" sz="1500" kern="1200"/>
            <a:t>: Manual inventory management is prone to errors and inefficiencies.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Solution</a:t>
          </a:r>
          <a:r>
            <a:rPr lang="en-US" sz="1500" kern="1200"/>
            <a:t>: The DataPioneers_Inventory system automates inventory tracking, reducing human errors and ensuring accuracy.</a:t>
          </a:r>
        </a:p>
      </dsp:txBody>
      <dsp:txXfrm>
        <a:off x="0" y="1255550"/>
        <a:ext cx="11408409" cy="627506"/>
      </dsp:txXfrm>
    </dsp:sp>
    <dsp:sp modelId="{9FA57EC2-E8B6-4E7B-B515-9D0B4DC1CEBA}">
      <dsp:nvSpPr>
        <dsp:cNvPr id="0" name=""/>
        <dsp:cNvSpPr/>
      </dsp:nvSpPr>
      <dsp:spPr>
        <a:xfrm>
          <a:off x="0" y="1883057"/>
          <a:ext cx="11408409" cy="0"/>
        </a:xfrm>
        <a:prstGeom prst="line">
          <a:avLst/>
        </a:prstGeom>
        <a:solidFill>
          <a:schemeClr val="accent5">
            <a:hueOff val="10130357"/>
            <a:satOff val="-18061"/>
            <a:lumOff val="-4804"/>
            <a:alphaOff val="0"/>
          </a:schemeClr>
        </a:solidFill>
        <a:ln w="12700" cap="flat" cmpd="sng" algn="ctr">
          <a:solidFill>
            <a:schemeClr val="accent5">
              <a:hueOff val="10130357"/>
              <a:satOff val="-18061"/>
              <a:lumOff val="-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F5BCC-2C29-40AB-9FFF-B3DE814E40B7}">
      <dsp:nvSpPr>
        <dsp:cNvPr id="0" name=""/>
        <dsp:cNvSpPr/>
      </dsp:nvSpPr>
      <dsp:spPr>
        <a:xfrm>
          <a:off x="0" y="1883057"/>
          <a:ext cx="11408409" cy="62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4. </a:t>
          </a:r>
          <a:r>
            <a:rPr lang="en-US" sz="1500" b="1" kern="1200" dirty="0"/>
            <a:t>Difficulty in Tracking Customer Orders Issue</a:t>
          </a:r>
          <a:r>
            <a:rPr lang="en-US" sz="1500" kern="1200" dirty="0"/>
            <a:t>: Managing and tracking customer orders manually is cumbersome and error-prone.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Solution</a:t>
          </a:r>
          <a:r>
            <a:rPr lang="en-US" sz="1500" kern="1200" dirty="0"/>
            <a:t>: The system stores detailed customer orders, allowing for easy retrieval, tracking, and management of past and current orders.</a:t>
          </a:r>
        </a:p>
      </dsp:txBody>
      <dsp:txXfrm>
        <a:off x="0" y="1883057"/>
        <a:ext cx="11408409" cy="627506"/>
      </dsp:txXfrm>
    </dsp:sp>
    <dsp:sp modelId="{CA21D880-C3FA-4F3F-8292-7585CC6D7336}">
      <dsp:nvSpPr>
        <dsp:cNvPr id="0" name=""/>
        <dsp:cNvSpPr/>
      </dsp:nvSpPr>
      <dsp:spPr>
        <a:xfrm>
          <a:off x="0" y="2510563"/>
          <a:ext cx="11408409" cy="0"/>
        </a:xfrm>
        <a:prstGeom prst="line">
          <a:avLst/>
        </a:prstGeom>
        <a:solidFill>
          <a:schemeClr val="accent5">
            <a:hueOff val="13507143"/>
            <a:satOff val="-24081"/>
            <a:lumOff val="-6405"/>
            <a:alphaOff val="0"/>
          </a:schemeClr>
        </a:solidFill>
        <a:ln w="12700" cap="flat" cmpd="sng" algn="ctr">
          <a:solidFill>
            <a:schemeClr val="accent5">
              <a:hueOff val="13507143"/>
              <a:satOff val="-24081"/>
              <a:lumOff val="-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AC47E-4BB4-4681-8FC6-E2CE757A67B7}">
      <dsp:nvSpPr>
        <dsp:cNvPr id="0" name=""/>
        <dsp:cNvSpPr/>
      </dsp:nvSpPr>
      <dsp:spPr>
        <a:xfrm>
          <a:off x="0" y="2510563"/>
          <a:ext cx="11408409" cy="62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5. </a:t>
          </a:r>
          <a:r>
            <a:rPr lang="en-US" sz="1500" b="1" kern="1200" dirty="0"/>
            <a:t>Inefficient Order Fulfillment Issue</a:t>
          </a:r>
          <a:r>
            <a:rPr lang="en-US" sz="1500" kern="1200" dirty="0"/>
            <a:t>: Delays in processing and shipping orders lead to customer dissatisfaction.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Solution</a:t>
          </a:r>
          <a:r>
            <a:rPr lang="en-US" sz="1500" kern="1200" dirty="0"/>
            <a:t>: The database tracks the order status, product availability, and shipping process, enabling faster and more efficient order fulfillment.</a:t>
          </a:r>
        </a:p>
      </dsp:txBody>
      <dsp:txXfrm>
        <a:off x="0" y="2510563"/>
        <a:ext cx="11408409" cy="627506"/>
      </dsp:txXfrm>
    </dsp:sp>
    <dsp:sp modelId="{EA0BA9CF-EB46-4215-8C6B-B2B5197E72AA}">
      <dsp:nvSpPr>
        <dsp:cNvPr id="0" name=""/>
        <dsp:cNvSpPr/>
      </dsp:nvSpPr>
      <dsp:spPr>
        <a:xfrm>
          <a:off x="0" y="3138070"/>
          <a:ext cx="11408409" cy="0"/>
        </a:xfrm>
        <a:prstGeom prst="line">
          <a:avLst/>
        </a:prstGeom>
        <a:solidFill>
          <a:schemeClr val="accent5">
            <a:hueOff val="16883928"/>
            <a:satOff val="-30102"/>
            <a:lumOff val="-8007"/>
            <a:alphaOff val="0"/>
          </a:schemeClr>
        </a:solidFill>
        <a:ln w="12700" cap="flat" cmpd="sng" algn="ctr">
          <a:solidFill>
            <a:schemeClr val="accent5">
              <a:hueOff val="16883928"/>
              <a:satOff val="-30102"/>
              <a:lumOff val="-80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F8265-2104-4B25-A205-EAFF2A71E8C3}">
      <dsp:nvSpPr>
        <dsp:cNvPr id="0" name=""/>
        <dsp:cNvSpPr/>
      </dsp:nvSpPr>
      <dsp:spPr>
        <a:xfrm>
          <a:off x="0" y="3138070"/>
          <a:ext cx="11408409" cy="62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6.</a:t>
          </a:r>
          <a:r>
            <a:rPr lang="en-US" sz="1500" b="1" kern="1200"/>
            <a:t> Lack of Integration Between Sales and InventoryIssue</a:t>
          </a:r>
          <a:r>
            <a:rPr lang="en-US" sz="1500" kern="1200"/>
            <a:t>: Disconnected systems for sales and inventory can lead to inaccurate stock levels.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Solution</a:t>
          </a:r>
          <a:r>
            <a:rPr lang="en-US" sz="1500" kern="1200"/>
            <a:t>: The system integrates sales and inventory, ensuring real-time updates to stock levels whenever a sale occurs.</a:t>
          </a:r>
        </a:p>
      </dsp:txBody>
      <dsp:txXfrm>
        <a:off x="0" y="3138070"/>
        <a:ext cx="11408409" cy="627506"/>
      </dsp:txXfrm>
    </dsp:sp>
    <dsp:sp modelId="{BF45F1AE-87DD-4DF6-8C1E-F1D0E677A5E5}">
      <dsp:nvSpPr>
        <dsp:cNvPr id="0" name=""/>
        <dsp:cNvSpPr/>
      </dsp:nvSpPr>
      <dsp:spPr>
        <a:xfrm>
          <a:off x="0" y="3765577"/>
          <a:ext cx="11408409" cy="0"/>
        </a:xfrm>
        <a:prstGeom prst="line">
          <a:avLst/>
        </a:prstGeom>
        <a:solidFill>
          <a:schemeClr val="accent5">
            <a:hueOff val="20260714"/>
            <a:satOff val="-36122"/>
            <a:lumOff val="-9608"/>
            <a:alphaOff val="0"/>
          </a:schemeClr>
        </a:solidFill>
        <a:ln w="12700" cap="flat" cmpd="sng" algn="ctr">
          <a:solidFill>
            <a:schemeClr val="accent5">
              <a:hueOff val="20260714"/>
              <a:satOff val="-36122"/>
              <a:lumOff val="-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3BB8D-C6A8-4A54-8F55-DFB7DB9A4D0C}">
      <dsp:nvSpPr>
        <dsp:cNvPr id="0" name=""/>
        <dsp:cNvSpPr/>
      </dsp:nvSpPr>
      <dsp:spPr>
        <a:xfrm>
          <a:off x="0" y="3765577"/>
          <a:ext cx="11408409" cy="62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7. </a:t>
          </a:r>
          <a:r>
            <a:rPr lang="en-US" sz="1500" b="1" kern="1200" dirty="0"/>
            <a:t>Inaccurate Product Information Issue</a:t>
          </a:r>
          <a:r>
            <a:rPr lang="en-US" sz="1500" kern="1200" dirty="0"/>
            <a:t>: Incorrect or outdated product data can lead to poor customer experience and operational inefficiencies.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Solution</a:t>
          </a:r>
          <a:r>
            <a:rPr lang="en-US" sz="1500" kern="1200" dirty="0"/>
            <a:t>: The solution centralizes product information, making it easy to update product details such as prices, descriptions, and stock levels</a:t>
          </a:r>
        </a:p>
      </dsp:txBody>
      <dsp:txXfrm>
        <a:off x="0" y="3765577"/>
        <a:ext cx="11408409" cy="627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0656B-76EC-431F-822E-DD0A23EA3CE4}">
      <dsp:nvSpPr>
        <dsp:cNvPr id="0" name=""/>
        <dsp:cNvSpPr/>
      </dsp:nvSpPr>
      <dsp:spPr>
        <a:xfrm>
          <a:off x="0" y="2280"/>
          <a:ext cx="628946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C1FB0-E582-4C9A-A99C-F4E32667D58D}">
      <dsp:nvSpPr>
        <dsp:cNvPr id="0" name=""/>
        <dsp:cNvSpPr/>
      </dsp:nvSpPr>
      <dsp:spPr>
        <a:xfrm>
          <a:off x="0" y="2280"/>
          <a:ext cx="6289466" cy="962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j-lt"/>
            </a:rPr>
            <a:t>1. Customer Onboarding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+mj-lt"/>
            </a:rPr>
            <a:t>Store customer information in the database</a:t>
          </a:r>
          <a:endParaRPr lang="en-US" sz="1800" kern="1200" dirty="0">
            <a:latin typeface="+mj-lt"/>
          </a:endParaRPr>
        </a:p>
      </dsp:txBody>
      <dsp:txXfrm>
        <a:off x="0" y="2280"/>
        <a:ext cx="6289466" cy="962534"/>
      </dsp:txXfrm>
    </dsp:sp>
    <dsp:sp modelId="{20F028C5-895C-4950-B3F2-9598C2C5377C}">
      <dsp:nvSpPr>
        <dsp:cNvPr id="0" name=""/>
        <dsp:cNvSpPr/>
      </dsp:nvSpPr>
      <dsp:spPr>
        <a:xfrm>
          <a:off x="0" y="964815"/>
          <a:ext cx="628946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F7CC7-3E48-4B78-B60A-A47EE511ACD8}">
      <dsp:nvSpPr>
        <dsp:cNvPr id="0" name=""/>
        <dsp:cNvSpPr/>
      </dsp:nvSpPr>
      <dsp:spPr>
        <a:xfrm>
          <a:off x="0" y="964815"/>
          <a:ext cx="6289466" cy="962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2. </a:t>
          </a:r>
          <a:r>
            <a:rPr lang="en-US" sz="1800" b="1" kern="1200" dirty="0">
              <a:latin typeface="+mj-lt"/>
            </a:rPr>
            <a:t>Place Order</a:t>
          </a:r>
          <a:br>
            <a:rPr lang="en-US" sz="1800" kern="1200" dirty="0">
              <a:latin typeface="+mj-lt"/>
            </a:rPr>
          </a:br>
          <a:r>
            <a:rPr lang="en-US" sz="1800" b="0" i="0" kern="1200" dirty="0">
              <a:latin typeface="+mj-lt"/>
            </a:rPr>
            <a:t>Customer places an order for multiple products</a:t>
          </a:r>
          <a:endParaRPr lang="en-US" sz="1800" kern="1200" dirty="0">
            <a:latin typeface="+mj-lt"/>
          </a:endParaRPr>
        </a:p>
      </dsp:txBody>
      <dsp:txXfrm>
        <a:off x="0" y="964815"/>
        <a:ext cx="6289466" cy="962534"/>
      </dsp:txXfrm>
    </dsp:sp>
    <dsp:sp modelId="{18FC2EF4-F78E-4771-8506-687A93F4924C}">
      <dsp:nvSpPr>
        <dsp:cNvPr id="0" name=""/>
        <dsp:cNvSpPr/>
      </dsp:nvSpPr>
      <dsp:spPr>
        <a:xfrm>
          <a:off x="0" y="1927349"/>
          <a:ext cx="628946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5D720-DCCA-4C23-9674-0D4F75671B94}">
      <dsp:nvSpPr>
        <dsp:cNvPr id="0" name=""/>
        <dsp:cNvSpPr/>
      </dsp:nvSpPr>
      <dsp:spPr>
        <a:xfrm>
          <a:off x="0" y="1927349"/>
          <a:ext cx="6289466" cy="962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3. </a:t>
          </a:r>
          <a:r>
            <a:rPr lang="en-US" sz="1800" b="1" kern="1200" dirty="0">
              <a:latin typeface="+mj-lt"/>
            </a:rPr>
            <a:t>Check Availability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+mj-lt"/>
            </a:rPr>
            <a:t>System checks stock levels across warehouses</a:t>
          </a:r>
          <a:endParaRPr lang="en-US" sz="1800" kern="1200" dirty="0">
            <a:latin typeface="+mj-lt"/>
          </a:endParaRPr>
        </a:p>
      </dsp:txBody>
      <dsp:txXfrm>
        <a:off x="0" y="1927349"/>
        <a:ext cx="6289466" cy="962534"/>
      </dsp:txXfrm>
    </dsp:sp>
    <dsp:sp modelId="{A6955783-CBAE-46F6-8D04-FD9382A88C37}">
      <dsp:nvSpPr>
        <dsp:cNvPr id="0" name=""/>
        <dsp:cNvSpPr/>
      </dsp:nvSpPr>
      <dsp:spPr>
        <a:xfrm>
          <a:off x="0" y="2889884"/>
          <a:ext cx="628946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FD304-8A85-4BF0-98AE-8C11CF16E337}">
      <dsp:nvSpPr>
        <dsp:cNvPr id="0" name=""/>
        <dsp:cNvSpPr/>
      </dsp:nvSpPr>
      <dsp:spPr>
        <a:xfrm>
          <a:off x="0" y="2889884"/>
          <a:ext cx="6283323" cy="1292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4. </a:t>
          </a:r>
          <a:r>
            <a:rPr lang="en-US" sz="1800" b="1" i="0" kern="1200" dirty="0">
              <a:latin typeface="+mj-lt"/>
            </a:rPr>
            <a:t>Process Order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</a:rPr>
            <a:t>If stock &gt; 0:</a:t>
          </a:r>
          <a:r>
            <a:rPr lang="en-US" sz="1800" b="0" i="0" kern="1200" dirty="0">
              <a:latin typeface="+mj-lt"/>
            </a:rPr>
            <a:t> Process immediately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+mj-lt"/>
            </a:rPr>
            <a:t>If stock = 0:</a:t>
          </a:r>
          <a:r>
            <a:rPr lang="en-US" sz="1800" b="0" i="0" kern="1200" dirty="0">
              <a:latin typeface="+mj-lt"/>
            </a:rPr>
            <a:t> Mark as 'Backordered'</a:t>
          </a:r>
          <a:endParaRPr lang="en-US" sz="1800" kern="1200" dirty="0">
            <a:latin typeface="+mj-lt"/>
          </a:endParaRPr>
        </a:p>
      </dsp:txBody>
      <dsp:txXfrm>
        <a:off x="0" y="2889884"/>
        <a:ext cx="6283323" cy="1292222"/>
      </dsp:txXfrm>
    </dsp:sp>
    <dsp:sp modelId="{4F14311A-99BC-4903-8E55-4B8FF063468E}">
      <dsp:nvSpPr>
        <dsp:cNvPr id="0" name=""/>
        <dsp:cNvSpPr/>
      </dsp:nvSpPr>
      <dsp:spPr>
        <a:xfrm>
          <a:off x="0" y="4182106"/>
          <a:ext cx="628946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19A73-CA76-4CCE-92ED-3EEF4A9A7178}">
      <dsp:nvSpPr>
        <dsp:cNvPr id="0" name=""/>
        <dsp:cNvSpPr/>
      </dsp:nvSpPr>
      <dsp:spPr>
        <a:xfrm>
          <a:off x="0" y="4182106"/>
          <a:ext cx="6289466" cy="962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5. </a:t>
          </a:r>
          <a:r>
            <a:rPr lang="en-US" sz="1800" b="1" i="0" kern="1200" dirty="0">
              <a:latin typeface="+mj-lt"/>
            </a:rPr>
            <a:t>Automatic Backorder Fulfillment</a:t>
          </a:r>
          <a:endParaRPr lang="en-US" sz="1800" kern="1200" dirty="0">
            <a:latin typeface="+mj-lt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+mj-lt"/>
            </a:rPr>
            <a:t>Once stock is replenished, backorders are automatically fulfilled</a:t>
          </a:r>
          <a:endParaRPr lang="en-US" sz="1800" kern="1200" dirty="0">
            <a:latin typeface="+mj-lt"/>
          </a:endParaRPr>
        </a:p>
      </dsp:txBody>
      <dsp:txXfrm>
        <a:off x="0" y="4182106"/>
        <a:ext cx="6289466" cy="962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C19C2-BF2C-041B-E390-BEA66E34D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DFF555-44DB-2BA8-1437-BDEFC1896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83215B-71D1-14B0-86E3-2CDBB945F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4621D-4259-3475-BF60-29C02DC3D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20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936C5-78F9-F56B-F179-181A448A9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A1B5F9-59B2-37F8-FCBC-6FE1AFD358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7BFD43-07B3-459A-4AA7-8B58ED875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9B157-9B24-EE55-1957-F319284E2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F94BD-CC7E-D019-C4D8-927B9DE23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EFB422-A159-6197-D1D8-5FF913AAE6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ED0854-AA07-FD10-B570-FF927D2D7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6A191-B990-C1DC-F83A-913580580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26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  <p:sldLayoutId id="2147483683" r:id="rId14"/>
    <p:sldLayoutId id="2147483686" r:id="rId15"/>
    <p:sldLayoutId id="2147483689" r:id="rId16"/>
    <p:sldLayoutId id="2147483690" r:id="rId17"/>
    <p:sldLayoutId id="214748369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Boxes and roller conveyor">
            <a:extLst>
              <a:ext uri="{FF2B5EF4-FFF2-40B4-BE49-F238E27FC236}">
                <a16:creationId xmlns:a16="http://schemas.microsoft.com/office/drawing/2014/main" id="{5DA7BADB-E06B-2862-C9FE-C3BAAB88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48" r="2500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8" y="1214750"/>
            <a:ext cx="6286501" cy="34584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chemeClr val="tx2"/>
                </a:solidFill>
              </a:rPr>
              <a:t>DATA pioneers </a:t>
            </a:r>
            <a:br>
              <a:rPr lang="en-US" sz="6000" b="1" dirty="0">
                <a:solidFill>
                  <a:schemeClr val="tx2"/>
                </a:solidFill>
              </a:rPr>
            </a:br>
            <a:r>
              <a:rPr lang="en-US" sz="6000" b="1" dirty="0">
                <a:solidFill>
                  <a:schemeClr val="tx2"/>
                </a:solidFill>
              </a:rPr>
              <a:t>inventory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2400" b="0" i="0" dirty="0">
                <a:solidFill>
                  <a:srgbClr val="2563EB"/>
                </a:solidFill>
                <a:effectLst/>
              </a:rPr>
              <a:t>-</a:t>
            </a:r>
            <a:r>
              <a:rPr lang="en-US" sz="1800" b="0" i="0" dirty="0">
                <a:solidFill>
                  <a:srgbClr val="2563EB"/>
                </a:solidFill>
                <a:effectLst/>
                <a:cs typeface="Times New Roman" panose="02020603050405020304" pitchFamily="18" charset="0"/>
              </a:rPr>
              <a:t>A Comprehensive Oracle SQL-Based Solution</a:t>
            </a:r>
            <a:endParaRPr lang="en-US" sz="18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8">
            <a:extLst>
              <a:ext uri="{FF2B5EF4-FFF2-40B4-BE49-F238E27FC236}">
                <a16:creationId xmlns:a16="http://schemas.microsoft.com/office/drawing/2014/main" id="{E25B4EDD-E9B2-BBD5-36C9-A372C65AD004}"/>
              </a:ext>
            </a:extLst>
          </p:cNvPr>
          <p:cNvSpPr txBox="1">
            <a:spLocks/>
          </p:cNvSpPr>
          <p:nvPr/>
        </p:nvSpPr>
        <p:spPr>
          <a:xfrm>
            <a:off x="946631" y="4812280"/>
            <a:ext cx="5645417" cy="1512320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sz="2800" b="1" i="0" dirty="0">
                <a:solidFill>
                  <a:schemeClr val="tx2"/>
                </a:solidFill>
                <a:ea typeface="+mn-ea"/>
                <a:cs typeface="+mn-cs"/>
              </a:rPr>
              <a:t>By:</a:t>
            </a:r>
          </a:p>
          <a:p>
            <a:pPr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sz="2800" b="1" i="0" dirty="0">
                <a:solidFill>
                  <a:schemeClr val="tx2"/>
                </a:solidFill>
                <a:ea typeface="+mn-ea"/>
                <a:cs typeface="+mn-cs"/>
              </a:rPr>
              <a:t>Anand Pandey</a:t>
            </a:r>
            <a:br>
              <a:rPr lang="en-US" sz="2800" b="1" i="0" dirty="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2800" b="1" i="0" dirty="0">
                <a:solidFill>
                  <a:schemeClr val="tx2"/>
                </a:solidFill>
                <a:ea typeface="+mn-ea"/>
                <a:cs typeface="+mn-cs"/>
              </a:rPr>
              <a:t>Kartik </a:t>
            </a:r>
            <a:r>
              <a:rPr lang="en-US" sz="2800" b="1" i="0" dirty="0" err="1">
                <a:solidFill>
                  <a:schemeClr val="tx2"/>
                </a:solidFill>
                <a:ea typeface="+mn-ea"/>
                <a:cs typeface="+mn-cs"/>
              </a:rPr>
              <a:t>taneja</a:t>
            </a:r>
            <a:endParaRPr lang="en-US" sz="2800" b="1" i="0" dirty="0">
              <a:solidFill>
                <a:schemeClr val="tx2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953" y="3936459"/>
            <a:ext cx="5918967" cy="963906"/>
          </a:xfrm>
          <a:noFill/>
        </p:spPr>
        <p:txBody>
          <a:bodyPr anchor="b"/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829807-7791-462F-8C59-969B0EC7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0906" y="533401"/>
            <a:ext cx="6427694" cy="13807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Project topic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DDDCF96-30B9-762F-A9D2-40A35E25A645}"/>
              </a:ext>
            </a:extLst>
          </p:cNvPr>
          <p:cNvSpPr txBox="1">
            <a:spLocks/>
          </p:cNvSpPr>
          <p:nvPr/>
        </p:nvSpPr>
        <p:spPr>
          <a:xfrm>
            <a:off x="5049839" y="2105525"/>
            <a:ext cx="6481170" cy="421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i="0" cap="none" dirty="0">
                <a:effectLst/>
                <a:ea typeface="+mn-ea"/>
                <a:cs typeface="+mn-cs"/>
              </a:rPr>
              <a:t>An inventory management system using oracle SQL developer to efficiently track and manage stock, customers, and orders in a retail environment.</a:t>
            </a:r>
            <a:endParaRPr lang="en-US" i="0" cap="none" dirty="0">
              <a:ea typeface="+mn-ea"/>
              <a:cs typeface="+mn-cs"/>
            </a:endParaRPr>
          </a:p>
        </p:txBody>
      </p:sp>
      <p:pic>
        <p:nvPicPr>
          <p:cNvPr id="37" name="Picture 36" descr="Packages on conveyor belt">
            <a:extLst>
              <a:ext uri="{FF2B5EF4-FFF2-40B4-BE49-F238E27FC236}">
                <a16:creationId xmlns:a16="http://schemas.microsoft.com/office/drawing/2014/main" id="{31EA85AE-59BE-0A31-2777-C892847B72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356" r="41492" b="-2"/>
          <a:stretch/>
        </p:blipFill>
        <p:spPr>
          <a:xfrm>
            <a:off x="20" y="2"/>
            <a:ext cx="5049819" cy="6857998"/>
          </a:xfrm>
          <a:custGeom>
            <a:avLst/>
            <a:gdLst/>
            <a:ahLst/>
            <a:cxnLst/>
            <a:rect l="l" t="t" r="r" b="b"/>
            <a:pathLst>
              <a:path w="5049839" h="6857998">
                <a:moveTo>
                  <a:pt x="0" y="0"/>
                </a:moveTo>
                <a:lnTo>
                  <a:pt x="5049839" y="1331"/>
                </a:lnTo>
                <a:lnTo>
                  <a:pt x="3110749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5859" y="0"/>
            <a:ext cx="699247" cy="685734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C2312DA-BDBD-40EE-84AB-53293C1CD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210" y="5788959"/>
            <a:ext cx="7396312" cy="10690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6C4AFD-5AF6-9AE3-D5E8-AB16AC10E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5FA3F4-FA33-8094-AC09-C2CF0E139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0676" y="685800"/>
            <a:ext cx="7065220" cy="13822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800" dirty="0"/>
              <a:t>Problem Statement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FDBD0A0-80E3-8473-FFA8-D29E71AE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01" r="40661" b="1"/>
          <a:stretch/>
        </p:blipFill>
        <p:spPr>
          <a:xfrm>
            <a:off x="20" y="-7444"/>
            <a:ext cx="4815381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40" name="Title 2">
            <a:extLst>
              <a:ext uri="{FF2B5EF4-FFF2-40B4-BE49-F238E27FC236}">
                <a16:creationId xmlns:a16="http://schemas.microsoft.com/office/drawing/2014/main" id="{2E6DF26E-B7FC-D728-99BB-2899FE2341BF}"/>
              </a:ext>
            </a:extLst>
          </p:cNvPr>
          <p:cNvSpPr txBox="1">
            <a:spLocks/>
          </p:cNvSpPr>
          <p:nvPr/>
        </p:nvSpPr>
        <p:spPr>
          <a:xfrm>
            <a:off x="4749617" y="2301949"/>
            <a:ext cx="7065220" cy="40226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SzPct val="80000"/>
            </a:pPr>
            <a:r>
              <a:rPr lang="en-US" sz="2400" i="0" cap="none" dirty="0">
                <a:effectLst/>
                <a:ea typeface="+mn-ea"/>
                <a:cs typeface="+mn-cs"/>
              </a:rPr>
              <a:t>Many small and mid-sized businesses face inventory management challenges:</a:t>
            </a:r>
          </a:p>
          <a:p>
            <a:pPr indent="-228600" algn="l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2000" i="0" cap="none" dirty="0">
              <a:effectLst/>
              <a:ea typeface="+mn-ea"/>
              <a:cs typeface="+mn-cs"/>
            </a:endParaRPr>
          </a:p>
          <a:p>
            <a:pPr indent="-228600" algn="l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i="0" cap="none" dirty="0">
                <a:effectLst/>
                <a:ea typeface="+mn-ea"/>
                <a:cs typeface="+mn-cs"/>
              </a:rPr>
              <a:t>Stock shortages leading to lost sales and dissatisfied customers</a:t>
            </a:r>
          </a:p>
          <a:p>
            <a:pPr indent="-228600" algn="l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i="0" cap="none" dirty="0">
                <a:effectLst/>
                <a:ea typeface="+mn-ea"/>
                <a:cs typeface="+mn-cs"/>
              </a:rPr>
              <a:t>Overstocking increasing storage costs and obsolescence risk</a:t>
            </a:r>
          </a:p>
          <a:p>
            <a:pPr indent="-228600" algn="l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i="0" cap="none" dirty="0">
                <a:effectLst/>
                <a:ea typeface="+mn-ea"/>
                <a:cs typeface="+mn-cs"/>
              </a:rPr>
              <a:t>Order processing delays affecting customer satisfaction</a:t>
            </a:r>
          </a:p>
          <a:p>
            <a:pPr indent="-228600" algn="l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i="0" cap="none" dirty="0">
                <a:effectLst/>
                <a:ea typeface="+mn-ea"/>
                <a:cs typeface="+mn-cs"/>
              </a:rPr>
              <a:t>Manual tracking causing errors and inefficient management</a:t>
            </a:r>
            <a:endParaRPr lang="en-US" sz="2400" i="0" cap="none" dirty="0"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ObjectiveS</a:t>
            </a:r>
            <a:endParaRPr lang="en-US" sz="4400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743" y="2243922"/>
            <a:ext cx="7304314" cy="447449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/>
            <a:r>
              <a:rPr lang="en-US" sz="2400" dirty="0">
                <a:latin typeface="+mj-lt"/>
              </a:rPr>
              <a:t>Develop a structured inventory system using Oracle SQL</a:t>
            </a:r>
          </a:p>
          <a:p>
            <a:r>
              <a:rPr lang="en-US" sz="2400" dirty="0">
                <a:latin typeface="+mj-lt"/>
              </a:rPr>
              <a:t>Implement well-defined database schema with clear relationships</a:t>
            </a:r>
          </a:p>
          <a:p>
            <a:r>
              <a:rPr lang="en-US" sz="2400" dirty="0">
                <a:latin typeface="+mj-lt"/>
              </a:rPr>
              <a:t>Ensure accurate tracking of products, customers, and orders</a:t>
            </a:r>
          </a:p>
          <a:p>
            <a:r>
              <a:rPr lang="en-US" sz="2400" dirty="0">
                <a:latin typeface="+mj-lt"/>
              </a:rPr>
              <a:t>Optimize query performance for efficient data retrieval</a:t>
            </a:r>
          </a:p>
          <a:p>
            <a:r>
              <a:rPr lang="en-US" sz="2400" dirty="0">
                <a:latin typeface="+mj-lt"/>
              </a:rPr>
              <a:t>Maintain data integrity using constraints and relationships</a:t>
            </a:r>
          </a:p>
        </p:txBody>
      </p:sp>
      <p:pic>
        <p:nvPicPr>
          <p:cNvPr id="97" name="Picture 96" descr="Top view of cubes connected with black lines">
            <a:extLst>
              <a:ext uri="{FF2B5EF4-FFF2-40B4-BE49-F238E27FC236}">
                <a16:creationId xmlns:a16="http://schemas.microsoft.com/office/drawing/2014/main" id="{6917E994-A068-A951-EF6F-27D326B2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895" r="6510" b="2"/>
          <a:stretch/>
        </p:blipFill>
        <p:spPr>
          <a:xfrm>
            <a:off x="7543802" y="1995117"/>
            <a:ext cx="4648197" cy="4862884"/>
          </a:xfrm>
          <a:prstGeom prst="rect">
            <a:avLst/>
          </a:prstGeom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8CFCED-76A6-4B1C-89A8-78C366138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A6A20F-1C39-50CE-1672-DB1CF000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Business Problem and Solutions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Content Placeholder 2">
            <a:extLst>
              <a:ext uri="{FF2B5EF4-FFF2-40B4-BE49-F238E27FC236}">
                <a16:creationId xmlns:a16="http://schemas.microsoft.com/office/drawing/2014/main" id="{8CAB7549-5917-A39B-144B-7A73759823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2705930"/>
              </p:ext>
            </p:extLst>
          </p:nvPr>
        </p:nvGraphicFramePr>
        <p:xfrm>
          <a:off x="425003" y="2238999"/>
          <a:ext cx="11408409" cy="4393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110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629" y="174172"/>
            <a:ext cx="10102920" cy="5103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200" dirty="0"/>
              <a:t>ER Diagram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A8478CB-C6E0-F8C2-2405-48539A8D1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86" y="605176"/>
            <a:ext cx="9377297" cy="623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832756"/>
          </a:xfrm>
          <a:noFill/>
        </p:spPr>
        <p:txBody>
          <a:bodyPr/>
          <a:lstStyle/>
          <a:p>
            <a:pPr algn="ctr"/>
            <a:r>
              <a:rPr lang="en-US" sz="4000" b="1" i="0" dirty="0">
                <a:effectLst/>
              </a:rPr>
              <a:t>Business Rules 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3272" y="2078963"/>
            <a:ext cx="3532414" cy="4067492"/>
          </a:xfrm>
          <a:noFill/>
        </p:spPr>
        <p:txBody>
          <a:bodyPr>
            <a:normAutofit/>
          </a:bodyPr>
          <a:lstStyle/>
          <a:p>
            <a:pPr algn="l">
              <a:buNone/>
            </a:pPr>
            <a:r>
              <a:rPr lang="en-US" b="1" i="0" dirty="0">
                <a:effectLst/>
                <a:latin typeface="+mj-lt"/>
              </a:rPr>
              <a:t>Customer &amp; Supplier Validation</a:t>
            </a:r>
            <a:endParaRPr lang="en-US" b="0" i="0" dirty="0"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First Name, Last Name, and Email must not be blank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Email must be unique across customers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Phone number must be at least 10 characters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Supplier names, contacts, and phone numbers mandatory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9A5FE11-0496-7C90-3666-09CF11A3EC2B}"/>
              </a:ext>
            </a:extLst>
          </p:cNvPr>
          <p:cNvSpPr txBox="1">
            <a:spLocks/>
          </p:cNvSpPr>
          <p:nvPr/>
        </p:nvSpPr>
        <p:spPr>
          <a:xfrm>
            <a:off x="8059687" y="2078963"/>
            <a:ext cx="3734984" cy="40674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+mj-lt"/>
              <a:buAutoNum type="arabicPeriod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+mj-lt"/>
              <a:buAutoNum type="alphaLcPeriod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+mj-lt"/>
              <a:buAutoNum type="arabicParenR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+mj-lt"/>
              <a:buAutoNum type="alphaLcParenR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2885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+mj-lt"/>
              <a:buAutoNum type="romanLcPeriod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b="1" i="0" dirty="0">
                <a:effectLst/>
                <a:latin typeface="+mj-lt"/>
              </a:rPr>
              <a:t>Order Management Rules</a:t>
            </a:r>
            <a:endParaRPr lang="en-US" b="0" i="0" dirty="0">
              <a:solidFill>
                <a:srgbClr val="030712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30712"/>
                </a:solidFill>
                <a:effectLst/>
                <a:latin typeface="+mj-lt"/>
              </a:rPr>
              <a:t>Order quantity must be greater than zero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30712"/>
                </a:solidFill>
                <a:effectLst/>
                <a:latin typeface="+mj-lt"/>
              </a:rPr>
              <a:t>Total Amount must be greater than 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30712"/>
                </a:solidFill>
                <a:effectLst/>
                <a:latin typeface="+mj-lt"/>
              </a:rPr>
              <a:t>Orders with unavailable stock are accepted as 'Backordered'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30712"/>
                </a:solidFill>
                <a:effectLst/>
                <a:latin typeface="+mj-lt"/>
              </a:rPr>
              <a:t>Once stock is replenished, backorders are automatically fulfilled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966D1EC-0FBC-6466-4A98-0F053E8DFAC7}"/>
              </a:ext>
            </a:extLst>
          </p:cNvPr>
          <p:cNvSpPr txBox="1">
            <a:spLocks/>
          </p:cNvSpPr>
          <p:nvPr/>
        </p:nvSpPr>
        <p:spPr>
          <a:xfrm>
            <a:off x="4272644" y="2078963"/>
            <a:ext cx="3624942" cy="40674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+mj-lt"/>
              <a:buAutoNum type="arabicPeriod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+mj-lt"/>
              <a:buAutoNum type="alphaLcPeriod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+mj-lt"/>
              <a:buAutoNum type="arabicParenR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+mj-lt"/>
              <a:buAutoNum type="alphaLcParenR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2885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SzPct val="80000"/>
              <a:buFont typeface="+mj-lt"/>
              <a:buAutoNum type="romanLcPeriod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b="1" i="0" dirty="0">
                <a:effectLst/>
                <a:latin typeface="+mj-lt"/>
              </a:rPr>
              <a:t>Product &amp; Inventory Rules</a:t>
            </a:r>
            <a:endParaRPr lang="en-US" b="0" i="0" dirty="0"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Price must be positive and cannot exceed MRP (≤ 10000)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Stock quantity cannot be negative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Category must be specified and cannot be null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+mj-lt"/>
              </a:rPr>
              <a:t>Stock is tracked per warehouse per product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331E93-7CC4-0E78-76A2-86BF74301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9FB15-9FFF-29A8-E7CE-6815B362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553" y="885825"/>
            <a:ext cx="3230515" cy="3569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Order Processing flow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Content Placeholder 2">
            <a:extLst>
              <a:ext uri="{FF2B5EF4-FFF2-40B4-BE49-F238E27FC236}">
                <a16:creationId xmlns:a16="http://schemas.microsoft.com/office/drawing/2014/main" id="{A3EAA7D2-5B99-624E-2821-ACC03EA1320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5492138"/>
              </p:ext>
            </p:extLst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856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023025"/>
          </a:xfrm>
          <a:noFill/>
        </p:spPr>
        <p:txBody>
          <a:bodyPr/>
          <a:lstStyle/>
          <a:p>
            <a:pPr algn="ctr"/>
            <a:r>
              <a:rPr lang="en-US" b="1" dirty="0"/>
              <a:t>Summary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92629" y="3064197"/>
            <a:ext cx="5203371" cy="252596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Key Achievements</a:t>
            </a:r>
          </a:p>
          <a:p>
            <a:pPr lvl="1"/>
            <a:r>
              <a:rPr lang="en-US" dirty="0">
                <a:latin typeface="+mj-lt"/>
              </a:rPr>
              <a:t>Fully normalized database design</a:t>
            </a:r>
          </a:p>
          <a:p>
            <a:pPr lvl="1"/>
            <a:r>
              <a:rPr lang="en-US" dirty="0">
                <a:latin typeface="+mj-lt"/>
              </a:rPr>
              <a:t>Robust business rule implementation</a:t>
            </a:r>
          </a:p>
          <a:p>
            <a:pPr lvl="1"/>
            <a:r>
              <a:rPr lang="en-US" dirty="0">
                <a:latin typeface="+mj-lt"/>
              </a:rPr>
              <a:t>Automated backorder fulfillment</a:t>
            </a:r>
          </a:p>
          <a:p>
            <a:pPr lvl="1"/>
            <a:r>
              <a:rPr lang="en-US" dirty="0">
                <a:latin typeface="+mj-lt"/>
              </a:rPr>
              <a:t>Comprehensive reporting views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4270" y="3064198"/>
            <a:ext cx="4762501" cy="2525964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Business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Prevent stock shortages and overstocking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Improve order fulfillment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Better data-driven inventory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Enhanced customer satisfaction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A09D7-08A9-565C-FAAE-3BBE583F0FE5}"/>
              </a:ext>
            </a:extLst>
          </p:cNvPr>
          <p:cNvSpPr txBox="1"/>
          <p:nvPr/>
        </p:nvSpPr>
        <p:spPr>
          <a:xfrm>
            <a:off x="1143000" y="1915557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Data Pioneers Inventory Management System provides a robust foundation for efficient inventory tracking, order management, and business growth.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92a892-940d-4660-ac43-a66ab14839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0BAE4A899EC44586A10338F719B16C" ma:contentTypeVersion="14" ma:contentTypeDescription="Create a new document." ma:contentTypeScope="" ma:versionID="68704a86d687003a16fad254269911f1">
  <xsd:schema xmlns:xsd="http://www.w3.org/2001/XMLSchema" xmlns:xs="http://www.w3.org/2001/XMLSchema" xmlns:p="http://schemas.microsoft.com/office/2006/metadata/properties" xmlns:ns3="5992a892-940d-4660-ac43-a66ab14839cc" xmlns:ns4="703b3ce0-e719-45d9-8089-09dd91b55775" targetNamespace="http://schemas.microsoft.com/office/2006/metadata/properties" ma:root="true" ma:fieldsID="9a6232095a83cba00fd1bd38f093a191" ns3:_="" ns4:_="">
    <xsd:import namespace="5992a892-940d-4660-ac43-a66ab14839cc"/>
    <xsd:import namespace="703b3ce0-e719-45d9-8089-09dd91b5577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2a892-940d-4660-ac43-a66ab14839c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b3ce0-e719-45d9-8089-09dd91b5577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BE78-9FDF-401B-B412-3AA10EC5BEA3}">
  <ds:schemaRefs>
    <ds:schemaRef ds:uri="5992a892-940d-4660-ac43-a66ab14839cc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703b3ce0-e719-45d9-8089-09dd91b55775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90D041-7CA0-4B60-B9EB-AD06716E7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92a892-940d-4660-ac43-a66ab14839cc"/>
    <ds:schemaRef ds:uri="703b3ce0-e719-45d9-8089-09dd91b557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{2ABC5D50-81C2-417B-BA80-361D9A434EE1}tf22797433_win32</Template>
  <TotalTime>1462</TotalTime>
  <Words>667</Words>
  <Application>Microsoft Office PowerPoint</Application>
  <PresentationFormat>Widescreen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Times New Roman</vt:lpstr>
      <vt:lpstr>Univers Condensed Light</vt:lpstr>
      <vt:lpstr>Walbaum Display Light</vt:lpstr>
      <vt:lpstr>AngleLinesVTI</vt:lpstr>
      <vt:lpstr>DATA pioneers  inventory -A Comprehensive Oracle SQL-Based Solution</vt:lpstr>
      <vt:lpstr>Project topic</vt:lpstr>
      <vt:lpstr>Problem Statement</vt:lpstr>
      <vt:lpstr>ObjectiveS</vt:lpstr>
      <vt:lpstr>Business Problem and Solutions</vt:lpstr>
      <vt:lpstr>ER Diagram</vt:lpstr>
      <vt:lpstr>Business Rules Implementation</vt:lpstr>
      <vt:lpstr>Order Processing flow</vt:lpstr>
      <vt:lpstr>Summary &amp;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Taneja</dc:creator>
  <cp:lastModifiedBy>Kartik Taneja</cp:lastModifiedBy>
  <cp:revision>8</cp:revision>
  <dcterms:created xsi:type="dcterms:W3CDTF">2025-02-17T21:31:42Z</dcterms:created>
  <dcterms:modified xsi:type="dcterms:W3CDTF">2025-04-17T00:56:48Z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0x0101003B0BAE4A899EC44586A10338F719B16C</vt:lpwstr>
  </property>
</Properties>
</file>