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7" r:id="rId7"/>
    <p:sldId id="263" r:id="rId8"/>
    <p:sldId id="264" r:id="rId9"/>
    <p:sldId id="268" r:id="rId10"/>
    <p:sldId id="265" r:id="rId11"/>
    <p:sldId id="266" r:id="rId12"/>
    <p:sldId id="260"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snapToObjects="1">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22-Sep-24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22-Sep-24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22-Sep-24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22-Sep-24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69229"/>
            <a:ext cx="7772400" cy="1470025"/>
          </a:xfrm>
        </p:spPr>
        <p:txBody>
          <a:bodyPr/>
          <a:lstStyle/>
          <a:p>
            <a:r>
              <a:t>Hotel Booking Analysis: Insights &amp; Recommendations</a:t>
            </a:r>
          </a:p>
        </p:txBody>
      </p:sp>
      <p:sp>
        <p:nvSpPr>
          <p:cNvPr id="3" name="Subtitle 2"/>
          <p:cNvSpPr>
            <a:spLocks noGrp="1"/>
          </p:cNvSpPr>
          <p:nvPr>
            <p:ph type="subTitle" idx="1"/>
          </p:nvPr>
        </p:nvSpPr>
        <p:spPr/>
        <p:txBody>
          <a:bodyPr/>
          <a:lstStyle/>
          <a:p>
            <a:r>
              <a:t>Data-Driven Strategies for Optimizing Revenue and Reducing Cancellations</a:t>
            </a:r>
          </a:p>
          <a:p>
            <a:r>
              <a:t>Presented </a:t>
            </a:r>
            <a:r>
              <a:rPr/>
              <a:t>by </a:t>
            </a:r>
            <a:r>
              <a:rPr lang="en-US" dirty="0" err="1" smtClean="0"/>
              <a:t>Kartikesh</a:t>
            </a:r>
            <a:r>
              <a:rPr lang="en-US" dirty="0" smtClean="0"/>
              <a:t> </a:t>
            </a:r>
            <a:r>
              <a:rPr lang="en-US" dirty="0" err="1" smtClean="0"/>
              <a:t>Jadhao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099" y="815926"/>
            <a:ext cx="8102990" cy="1754326"/>
          </a:xfrm>
          <a:prstGeom prst="rect">
            <a:avLst/>
          </a:prstGeom>
        </p:spPr>
        <p:txBody>
          <a:bodyPr wrap="square">
            <a:spAutoFit/>
          </a:bodyPr>
          <a:lstStyle/>
          <a:p>
            <a:r>
              <a:rPr lang="en-US" b="1" dirty="0" smtClean="0"/>
              <a:t>C. Customer Segmentation</a:t>
            </a:r>
          </a:p>
          <a:p>
            <a:r>
              <a:rPr lang="en-US" b="1" dirty="0" smtClean="0"/>
              <a:t>Focus on Group and Contract Bookings</a:t>
            </a:r>
            <a:r>
              <a:rPr lang="en-US" dirty="0" smtClean="0"/>
              <a:t>: Expand corporate and event partnerships to leverage the stability of group bookings.</a:t>
            </a:r>
          </a:p>
          <a:p>
            <a:r>
              <a:rPr lang="en-US" b="1" dirty="0" smtClean="0"/>
              <a:t>Special Promotions for Families and Transient Customers</a:t>
            </a:r>
            <a:r>
              <a:rPr lang="en-US" dirty="0" smtClean="0"/>
              <a:t>: Use loyalty programs and family-friendly packages to reduce cancellations and increase repeat business</a:t>
            </a:r>
            <a:r>
              <a:rPr lang="en-US" dirty="0" smtClean="0"/>
              <a:t>.</a:t>
            </a:r>
          </a:p>
          <a:p>
            <a:endParaRPr lang="en-US" dirty="0" smtClean="0"/>
          </a:p>
        </p:txBody>
      </p:sp>
      <p:pic>
        <p:nvPicPr>
          <p:cNvPr id="4" name="Picture 3" descr="download (5).png"/>
          <p:cNvPicPr>
            <a:picLocks noChangeAspect="1"/>
          </p:cNvPicPr>
          <p:nvPr/>
        </p:nvPicPr>
        <p:blipFill>
          <a:blip r:embed="rId2"/>
          <a:stretch>
            <a:fillRect/>
          </a:stretch>
        </p:blipFill>
        <p:spPr>
          <a:xfrm>
            <a:off x="1473587" y="2570251"/>
            <a:ext cx="6196826" cy="41119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077" y="618969"/>
            <a:ext cx="6850966" cy="2585323"/>
          </a:xfrm>
          <a:prstGeom prst="rect">
            <a:avLst/>
          </a:prstGeom>
        </p:spPr>
        <p:txBody>
          <a:bodyPr wrap="square">
            <a:spAutoFit/>
          </a:bodyPr>
          <a:lstStyle/>
          <a:p>
            <a:r>
              <a:rPr lang="en-US" b="1" dirty="0" smtClean="0"/>
              <a:t>D. Marketing </a:t>
            </a:r>
            <a:r>
              <a:rPr lang="en-US" b="1" dirty="0" smtClean="0"/>
              <a:t>Focus</a:t>
            </a:r>
          </a:p>
          <a:p>
            <a:endParaRPr lang="en-US" b="1" dirty="0" smtClean="0"/>
          </a:p>
          <a:p>
            <a:r>
              <a:rPr lang="en-US" b="1" dirty="0" smtClean="0"/>
              <a:t>Tailored Campaigns</a:t>
            </a:r>
            <a:r>
              <a:rPr lang="en-US" dirty="0" smtClean="0"/>
              <a:t>: Promote resort hotels during peak seasons with early bird discounts and off-peak promotions. For city hotels, focus on business travelers with steady discounts throughout the year</a:t>
            </a:r>
            <a:r>
              <a:rPr lang="en-US" dirty="0" smtClean="0"/>
              <a:t>.</a:t>
            </a:r>
          </a:p>
          <a:p>
            <a:endParaRPr lang="en-US" dirty="0" smtClean="0"/>
          </a:p>
          <a:p>
            <a:r>
              <a:rPr lang="en-US" b="1" dirty="0" smtClean="0"/>
              <a:t>Proactive Customer Engagement</a:t>
            </a:r>
            <a:r>
              <a:rPr lang="en-US" dirty="0" smtClean="0"/>
              <a:t>: For high-risk bookings, automate follow-up communications with reminders, incentives, or upgrade offers to reduce cancellations.</a:t>
            </a:r>
            <a:endParaRPr lang="en-US" dirty="0"/>
          </a:p>
        </p:txBody>
      </p:sp>
      <p:pic>
        <p:nvPicPr>
          <p:cNvPr id="3" name="Picture 2" descr="pexels-photo-1134176.jpeg"/>
          <p:cNvPicPr>
            <a:picLocks noChangeAspect="1"/>
          </p:cNvPicPr>
          <p:nvPr/>
        </p:nvPicPr>
        <p:blipFill>
          <a:blip r:embed="rId2"/>
          <a:stretch>
            <a:fillRect/>
          </a:stretch>
        </p:blipFill>
        <p:spPr>
          <a:xfrm>
            <a:off x="506433" y="3710740"/>
            <a:ext cx="3854547" cy="2839311"/>
          </a:xfrm>
          <a:prstGeom prst="rect">
            <a:avLst/>
          </a:prstGeom>
        </p:spPr>
      </p:pic>
      <p:pic>
        <p:nvPicPr>
          <p:cNvPr id="5" name="Picture 4" descr="getlstd-property-photo.jpg"/>
          <p:cNvPicPr>
            <a:picLocks noChangeAspect="1"/>
          </p:cNvPicPr>
          <p:nvPr/>
        </p:nvPicPr>
        <p:blipFill>
          <a:blip r:embed="rId3"/>
          <a:stretch>
            <a:fillRect/>
          </a:stretch>
        </p:blipFill>
        <p:spPr>
          <a:xfrm>
            <a:off x="4881486" y="3710739"/>
            <a:ext cx="3868615" cy="28393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4" name="Rectangle 3"/>
          <p:cNvSpPr/>
          <p:nvPr/>
        </p:nvSpPr>
        <p:spPr>
          <a:xfrm>
            <a:off x="675249" y="2156302"/>
            <a:ext cx="8011551" cy="1477328"/>
          </a:xfrm>
          <a:prstGeom prst="rect">
            <a:avLst/>
          </a:prstGeom>
        </p:spPr>
        <p:txBody>
          <a:bodyPr wrap="square">
            <a:spAutoFit/>
          </a:bodyPr>
          <a:lstStyle/>
          <a:p>
            <a:r>
              <a:rPr lang="en-US" dirty="0" smtClean="0"/>
              <a:t>Through </a:t>
            </a:r>
            <a:r>
              <a:rPr lang="en-US" dirty="0" smtClean="0"/>
              <a:t>careful analysis of booking trends, customer preferences, and cancellation drivers, this report provides actionable recommendations for pricing, customer engagement, and retention strategies. Implementing these will enhance the hotel’s ability to maximize revenue, minimize cancellations, and improve customer satisfaction.</a:t>
            </a:r>
            <a:endParaRPr lang="en-US" dirty="0"/>
          </a:p>
        </p:txBody>
      </p:sp>
      <p:pic>
        <p:nvPicPr>
          <p:cNvPr id="5" name="Picture 4" descr="images (1).jpeg"/>
          <p:cNvPicPr>
            <a:picLocks noChangeAspect="1"/>
          </p:cNvPicPr>
          <p:nvPr/>
        </p:nvPicPr>
        <p:blipFill>
          <a:blip r:embed="rId2"/>
          <a:stretch>
            <a:fillRect/>
          </a:stretch>
        </p:blipFill>
        <p:spPr>
          <a:xfrm>
            <a:off x="1901782" y="3826411"/>
            <a:ext cx="5554101" cy="18850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13766_2_570x570.jpg"/>
          <p:cNvPicPr>
            <a:picLocks noChangeAspect="1"/>
          </p:cNvPicPr>
          <p:nvPr/>
        </p:nvPicPr>
        <p:blipFill>
          <a:blip r:embed="rId2"/>
          <a:stretch>
            <a:fillRect/>
          </a:stretch>
        </p:blipFill>
        <p:spPr>
          <a:xfrm>
            <a:off x="2025748" y="1206305"/>
            <a:ext cx="5261317" cy="46528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1. Introduction</a:t>
            </a:r>
          </a:p>
          <a:p>
            <a:r>
              <a:t>2. Key Insights</a:t>
            </a:r>
          </a:p>
          <a:p>
            <a:r>
              <a:t>3. Methodology</a:t>
            </a:r>
          </a:p>
          <a:p>
            <a:r>
              <a:t>4. Recommendations</a:t>
            </a:r>
          </a:p>
          <a:p>
            <a:r>
              <a:t>5.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provides an analysis of hotel booking data...</a:t>
            </a:r>
          </a:p>
        </p:txBody>
      </p:sp>
      <p:sp>
        <p:nvSpPr>
          <p:cNvPr id="4" name="Rectangle 3"/>
          <p:cNvSpPr/>
          <p:nvPr/>
        </p:nvSpPr>
        <p:spPr>
          <a:xfrm>
            <a:off x="168812" y="2827606"/>
            <a:ext cx="8517988" cy="2308324"/>
          </a:xfrm>
          <a:prstGeom prst="rect">
            <a:avLst/>
          </a:prstGeom>
        </p:spPr>
        <p:txBody>
          <a:bodyPr wrap="square">
            <a:spAutoFit/>
          </a:bodyPr>
          <a:lstStyle/>
          <a:p>
            <a:r>
              <a:rPr lang="en-US" b="1" dirty="0" smtClean="0"/>
              <a:t>1. Introduction</a:t>
            </a:r>
          </a:p>
          <a:p>
            <a:r>
              <a:rPr lang="en-US" dirty="0" smtClean="0"/>
              <a:t>This analysis explores hotel booking data to identify key trends, cancellation patterns, and pricing strategies, aiming to offer actionable insights to hotel management. Key areas of focus include:</a:t>
            </a:r>
          </a:p>
          <a:p>
            <a:r>
              <a:rPr lang="en-US" dirty="0" smtClean="0"/>
              <a:t>Seasonal booking trends</a:t>
            </a:r>
          </a:p>
          <a:p>
            <a:r>
              <a:rPr lang="en-US" dirty="0" smtClean="0"/>
              <a:t>Customer demographics and preferences</a:t>
            </a:r>
          </a:p>
          <a:p>
            <a:r>
              <a:rPr lang="en-US" dirty="0" smtClean="0"/>
              <a:t>Factors affecting booking cancellations</a:t>
            </a:r>
          </a:p>
          <a:p>
            <a:r>
              <a:rPr lang="en-US" dirty="0" smtClean="0"/>
              <a:t>Strategies to optimize pricing and reduce cancellations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7957" y="717453"/>
            <a:ext cx="6955568" cy="2031325"/>
          </a:xfrm>
          <a:prstGeom prst="rect">
            <a:avLst/>
          </a:prstGeom>
        </p:spPr>
        <p:txBody>
          <a:bodyPr wrap="square">
            <a:spAutoFit/>
          </a:bodyPr>
          <a:lstStyle/>
          <a:p>
            <a:r>
              <a:rPr lang="en-US" b="1" dirty="0" smtClean="0"/>
              <a:t>2. Key Findings</a:t>
            </a:r>
          </a:p>
          <a:p>
            <a:r>
              <a:rPr lang="en-US" b="1" dirty="0" smtClean="0"/>
              <a:t>A. Seasonality in Bookings</a:t>
            </a:r>
          </a:p>
          <a:p>
            <a:r>
              <a:rPr lang="en-US" b="1" dirty="0" smtClean="0"/>
              <a:t>Peak Booking Periods</a:t>
            </a:r>
            <a:r>
              <a:rPr lang="en-US" dirty="0" smtClean="0"/>
              <a:t>: Bookings increase significantly during holiday months (e.g., summer vacations and December).</a:t>
            </a:r>
          </a:p>
          <a:p>
            <a:r>
              <a:rPr lang="en-US" b="1" dirty="0" smtClean="0"/>
              <a:t>High Cancellations During Peak Times</a:t>
            </a:r>
            <a:r>
              <a:rPr lang="en-US" dirty="0" smtClean="0"/>
              <a:t>: While more bookings are made in high seasons, cancellations also increase, indicating customer indecisiveness.</a:t>
            </a:r>
            <a:endParaRPr lang="en-US" dirty="0"/>
          </a:p>
        </p:txBody>
      </p:sp>
      <p:pic>
        <p:nvPicPr>
          <p:cNvPr id="5" name="Picture 4" descr="download (1).png"/>
          <p:cNvPicPr>
            <a:picLocks noChangeAspect="1"/>
          </p:cNvPicPr>
          <p:nvPr/>
        </p:nvPicPr>
        <p:blipFill>
          <a:blip r:embed="rId2"/>
          <a:stretch>
            <a:fillRect/>
          </a:stretch>
        </p:blipFill>
        <p:spPr>
          <a:xfrm>
            <a:off x="1583520" y="3078408"/>
            <a:ext cx="5104762" cy="3542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655" y="478302"/>
            <a:ext cx="6098345" cy="2031325"/>
          </a:xfrm>
          <a:prstGeom prst="rect">
            <a:avLst/>
          </a:prstGeom>
        </p:spPr>
        <p:txBody>
          <a:bodyPr wrap="square">
            <a:spAutoFit/>
          </a:bodyPr>
          <a:lstStyle/>
          <a:p>
            <a:r>
              <a:rPr lang="en-US" b="1" dirty="0" smtClean="0"/>
              <a:t>B. Distribution of Stays Across Hotel Types</a:t>
            </a:r>
          </a:p>
          <a:p>
            <a:r>
              <a:rPr lang="en-US" b="1" dirty="0" smtClean="0"/>
              <a:t>Resort vs. City Hotels</a:t>
            </a:r>
            <a:r>
              <a:rPr lang="en-US" dirty="0" smtClean="0"/>
              <a:t>: Resort hotels attract more bookings during peak seasons, while city hotels see more steady, year-round bookings.</a:t>
            </a:r>
          </a:p>
          <a:p>
            <a:r>
              <a:rPr lang="en-US" b="1" dirty="0" smtClean="0"/>
              <a:t>Cancellation Trends</a:t>
            </a:r>
            <a:r>
              <a:rPr lang="en-US" dirty="0" smtClean="0"/>
              <a:t>: </a:t>
            </a:r>
            <a:r>
              <a:rPr lang="en-US" dirty="0" smtClean="0"/>
              <a:t>Resort hotels </a:t>
            </a:r>
            <a:r>
              <a:rPr lang="en-US" dirty="0" smtClean="0"/>
              <a:t>show relatively fewer cancellations compared to </a:t>
            </a:r>
            <a:r>
              <a:rPr lang="en-US" dirty="0" smtClean="0"/>
              <a:t>city </a:t>
            </a:r>
            <a:r>
              <a:rPr lang="en-US" dirty="0" smtClean="0"/>
              <a:t>hotels, which see higher volatility</a:t>
            </a:r>
            <a:r>
              <a:rPr lang="en-US" dirty="0" smtClean="0"/>
              <a:t>.</a:t>
            </a:r>
            <a:endParaRPr lang="en-US" dirty="0" smtClean="0"/>
          </a:p>
        </p:txBody>
      </p:sp>
      <p:pic>
        <p:nvPicPr>
          <p:cNvPr id="3" name="Picture 2" descr="download (2).png"/>
          <p:cNvPicPr>
            <a:picLocks noChangeAspect="1"/>
          </p:cNvPicPr>
          <p:nvPr/>
        </p:nvPicPr>
        <p:blipFill>
          <a:blip r:embed="rId2"/>
          <a:stretch>
            <a:fillRect/>
          </a:stretch>
        </p:blipFill>
        <p:spPr>
          <a:xfrm>
            <a:off x="1314857" y="2509627"/>
            <a:ext cx="6514286" cy="43483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249" y="562708"/>
            <a:ext cx="6379698" cy="1754326"/>
          </a:xfrm>
          <a:prstGeom prst="rect">
            <a:avLst/>
          </a:prstGeom>
        </p:spPr>
        <p:txBody>
          <a:bodyPr wrap="square">
            <a:spAutoFit/>
          </a:bodyPr>
          <a:lstStyle/>
          <a:p>
            <a:r>
              <a:rPr lang="en-US" b="1" dirty="0" smtClean="0"/>
              <a:t>C. ADR (Average Daily Rate) Trends</a:t>
            </a:r>
          </a:p>
          <a:p>
            <a:r>
              <a:rPr lang="en-US" b="1" dirty="0" smtClean="0"/>
              <a:t>Higher ADR in Resort Hotels</a:t>
            </a:r>
            <a:r>
              <a:rPr lang="en-US" dirty="0" smtClean="0"/>
              <a:t>: Resort hotels typically have a higher ADR, but this is accompanied by higher cancellation rates, suggesting possible price sensitivity.</a:t>
            </a:r>
          </a:p>
          <a:p>
            <a:r>
              <a:rPr lang="en-US" b="1" dirty="0" smtClean="0"/>
              <a:t>Lead Time Impact</a:t>
            </a:r>
            <a:r>
              <a:rPr lang="en-US" dirty="0" smtClean="0"/>
              <a:t>: Bookings with longer lead times (early bookings) have a higher ADR but are more prone to cancellations.</a:t>
            </a:r>
            <a:endParaRPr lang="en-US" dirty="0"/>
          </a:p>
        </p:txBody>
      </p:sp>
      <p:pic>
        <p:nvPicPr>
          <p:cNvPr id="3" name="Picture 2" descr="download (3).png"/>
          <p:cNvPicPr>
            <a:picLocks noChangeAspect="1"/>
          </p:cNvPicPr>
          <p:nvPr/>
        </p:nvPicPr>
        <p:blipFill>
          <a:blip r:embed="rId2"/>
          <a:stretch>
            <a:fillRect/>
          </a:stretch>
        </p:blipFill>
        <p:spPr>
          <a:xfrm>
            <a:off x="1314857" y="2546250"/>
            <a:ext cx="6514286" cy="4227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617" y="889844"/>
            <a:ext cx="7019779" cy="4524315"/>
          </a:xfrm>
          <a:prstGeom prst="rect">
            <a:avLst/>
          </a:prstGeom>
        </p:spPr>
        <p:txBody>
          <a:bodyPr wrap="square">
            <a:spAutoFit/>
          </a:bodyPr>
          <a:lstStyle/>
          <a:p>
            <a:r>
              <a:rPr lang="en-US" b="1" dirty="0" smtClean="0"/>
              <a:t>D. Customer Type and Cancellation </a:t>
            </a:r>
            <a:r>
              <a:rPr lang="en-US" b="1" dirty="0" smtClean="0"/>
              <a:t>Rates</a:t>
            </a:r>
          </a:p>
          <a:p>
            <a:endParaRPr lang="en-US" b="1" dirty="0" smtClean="0"/>
          </a:p>
          <a:p>
            <a:r>
              <a:rPr lang="en-US" b="1" dirty="0" smtClean="0"/>
              <a:t>Transient Customers</a:t>
            </a:r>
            <a:r>
              <a:rPr lang="en-US" dirty="0" smtClean="0"/>
              <a:t>: Individual travelers are more likely to cancel their bookings than group or contract bookings</a:t>
            </a:r>
            <a:r>
              <a:rPr lang="en-US" dirty="0" smtClean="0"/>
              <a:t>.</a:t>
            </a:r>
          </a:p>
          <a:p>
            <a:r>
              <a:rPr lang="en-US" b="1" dirty="0" smtClean="0"/>
              <a:t>Contract </a:t>
            </a:r>
            <a:r>
              <a:rPr lang="en-US" b="1" dirty="0" smtClean="0"/>
              <a:t>and Group Customers</a:t>
            </a:r>
            <a:r>
              <a:rPr lang="en-US" dirty="0" smtClean="0"/>
              <a:t>: These customers are more stable and less likely to cancel, making them valuable for long-term, predictable revenue</a:t>
            </a:r>
            <a:r>
              <a:rPr lang="en-US" dirty="0" smtClean="0"/>
              <a:t>.</a:t>
            </a:r>
          </a:p>
          <a:p>
            <a:endParaRPr lang="en-US" dirty="0" smtClean="0"/>
          </a:p>
          <a:p>
            <a:r>
              <a:rPr lang="en-US" b="1" dirty="0" smtClean="0"/>
              <a:t>E. Factors Driving </a:t>
            </a:r>
            <a:r>
              <a:rPr lang="en-US" b="1" dirty="0" smtClean="0"/>
              <a:t>Cancellations</a:t>
            </a:r>
          </a:p>
          <a:p>
            <a:endParaRPr lang="en-US" b="1" dirty="0" smtClean="0"/>
          </a:p>
          <a:p>
            <a:r>
              <a:rPr lang="en-US" b="1" dirty="0" smtClean="0"/>
              <a:t>Lead Time</a:t>
            </a:r>
            <a:r>
              <a:rPr lang="en-US" dirty="0" smtClean="0"/>
              <a:t>: Longer lead times are correlated with higher cancellation rates.</a:t>
            </a:r>
          </a:p>
          <a:p>
            <a:r>
              <a:rPr lang="en-US" b="1" dirty="0" smtClean="0"/>
              <a:t>Deposit Policy</a:t>
            </a:r>
            <a:r>
              <a:rPr lang="en-US" dirty="0" smtClean="0"/>
              <a:t>: Bookings with no deposits are more likely to be canceled, highlighting the need for deposit-based incentives.</a:t>
            </a:r>
          </a:p>
          <a:p>
            <a:r>
              <a:rPr lang="en-US" b="1" dirty="0" smtClean="0"/>
              <a:t>Special Requests</a:t>
            </a:r>
            <a:r>
              <a:rPr lang="en-US" dirty="0" smtClean="0"/>
              <a:t>: Customers with more special requests may have a higher likelihood of canceling, potentially due to unmet expectations.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028342"/>
            <a:ext cx="7920110" cy="2308324"/>
          </a:xfrm>
          <a:prstGeom prst="rect">
            <a:avLst/>
          </a:prstGeom>
        </p:spPr>
        <p:txBody>
          <a:bodyPr wrap="square">
            <a:spAutoFit/>
          </a:bodyPr>
          <a:lstStyle/>
          <a:p>
            <a:r>
              <a:rPr lang="en-US" b="1" dirty="0" smtClean="0"/>
              <a:t>3. Recommendations</a:t>
            </a:r>
          </a:p>
          <a:p>
            <a:r>
              <a:rPr lang="en-US" b="1" dirty="0" smtClean="0"/>
              <a:t>A. Pricing Strategies</a:t>
            </a:r>
          </a:p>
          <a:p>
            <a:r>
              <a:rPr lang="en-US" b="1" dirty="0" smtClean="0"/>
              <a:t>Dynamic Pricing</a:t>
            </a:r>
            <a:r>
              <a:rPr lang="en-US" dirty="0" smtClean="0"/>
              <a:t>: Adjust ADR based on demand and seasonality. Offer promotions during off-peak periods to maintain occupancy.</a:t>
            </a:r>
          </a:p>
          <a:p>
            <a:r>
              <a:rPr lang="en-US" b="1" dirty="0" smtClean="0"/>
              <a:t>Flexible Booking Options</a:t>
            </a:r>
            <a:r>
              <a:rPr lang="en-US" dirty="0" smtClean="0"/>
              <a:t>: Introduce flexible, refundable booking options at a slightly higher price, while maintaining non-refundable rates for price-sensitive customers.</a:t>
            </a:r>
          </a:p>
          <a:p>
            <a:endParaRPr lang="en-US" dirty="0"/>
          </a:p>
        </p:txBody>
      </p:sp>
      <p:pic>
        <p:nvPicPr>
          <p:cNvPr id="3" name="Picture 2" descr="images.png"/>
          <p:cNvPicPr>
            <a:picLocks noChangeAspect="1"/>
          </p:cNvPicPr>
          <p:nvPr/>
        </p:nvPicPr>
        <p:blipFill>
          <a:blip r:embed="rId2"/>
          <a:stretch>
            <a:fillRect/>
          </a:stretch>
        </p:blipFill>
        <p:spPr>
          <a:xfrm>
            <a:off x="211013" y="3674298"/>
            <a:ext cx="3657601" cy="3092268"/>
          </a:xfrm>
          <a:prstGeom prst="rect">
            <a:avLst/>
          </a:prstGeom>
        </p:spPr>
      </p:pic>
      <p:pic>
        <p:nvPicPr>
          <p:cNvPr id="4" name="Picture 3" descr="download (6).png"/>
          <p:cNvPicPr>
            <a:picLocks noChangeAspect="1"/>
          </p:cNvPicPr>
          <p:nvPr/>
        </p:nvPicPr>
        <p:blipFill>
          <a:blip r:embed="rId3"/>
          <a:stretch>
            <a:fillRect/>
          </a:stretch>
        </p:blipFill>
        <p:spPr>
          <a:xfrm>
            <a:off x="3868615" y="2785412"/>
            <a:ext cx="5387970" cy="32637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994" y="351692"/>
            <a:ext cx="7399606" cy="1754326"/>
          </a:xfrm>
          <a:prstGeom prst="rect">
            <a:avLst/>
          </a:prstGeom>
        </p:spPr>
        <p:txBody>
          <a:bodyPr wrap="square">
            <a:spAutoFit/>
          </a:bodyPr>
          <a:lstStyle/>
          <a:p>
            <a:r>
              <a:rPr lang="en-US" b="1" dirty="0" smtClean="0"/>
              <a:t>B. Cancellation Mitigation</a:t>
            </a:r>
          </a:p>
          <a:p>
            <a:r>
              <a:rPr lang="en-US" b="1" dirty="0" smtClean="0"/>
              <a:t>Shorter Lead Time Offers</a:t>
            </a:r>
            <a:r>
              <a:rPr lang="en-US" dirty="0" smtClean="0"/>
              <a:t>: Encourage last-minute bookings with special offers to reduce the risk of cancellations.</a:t>
            </a:r>
          </a:p>
          <a:p>
            <a:r>
              <a:rPr lang="en-US" b="1" dirty="0" smtClean="0"/>
              <a:t>Deposit Incentives</a:t>
            </a:r>
            <a:r>
              <a:rPr lang="en-US" dirty="0" smtClean="0"/>
              <a:t>: Encourage non-refundable or partially refundable deposits by offering a discount or added perks, such as free breakfast or late checkout.</a:t>
            </a:r>
            <a:endParaRPr lang="en-US" dirty="0"/>
          </a:p>
        </p:txBody>
      </p:sp>
      <p:pic>
        <p:nvPicPr>
          <p:cNvPr id="3" name="Picture 2" descr="download (4).png"/>
          <p:cNvPicPr>
            <a:picLocks noChangeAspect="1"/>
          </p:cNvPicPr>
          <p:nvPr/>
        </p:nvPicPr>
        <p:blipFill>
          <a:blip r:embed="rId2"/>
          <a:stretch>
            <a:fillRect/>
          </a:stretch>
        </p:blipFill>
        <p:spPr>
          <a:xfrm>
            <a:off x="1314857" y="2475912"/>
            <a:ext cx="6514286" cy="43258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TotalTime>
  <Words>627</Words>
  <Application>Microsoft Macintosh PowerPoint</Application>
  <PresentationFormat>On-screen Show (4:3)</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Hotel Booking Analysis: Insights &amp; Recommendations</vt:lpstr>
      <vt:lpstr>Agenda</vt:lpstr>
      <vt:lpstr>Introduction</vt:lpstr>
      <vt:lpstr>Slide 4</vt:lpstr>
      <vt:lpstr>Slide 5</vt:lpstr>
      <vt:lpstr>Slide 6</vt:lpstr>
      <vt:lpstr>Slide 7</vt:lpstr>
      <vt:lpstr>Slide 8</vt:lpstr>
      <vt:lpstr>Slide 9</vt:lpstr>
      <vt:lpstr>Slide 10</vt:lpstr>
      <vt:lpstr>Slide 11</vt:lpstr>
      <vt:lpstr>Conclusion</vt:lpstr>
      <vt:lpstr>Slide 13</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 Insights &amp; Recommendations</dc:title>
  <dc:subject/>
  <dc:creator/>
  <cp:keywords/>
  <dc:description>generated using python-pptx</dc:description>
  <cp:lastModifiedBy>917768887384</cp:lastModifiedBy>
  <cp:revision>9</cp:revision>
  <dcterms:created xsi:type="dcterms:W3CDTF">2013-01-27T09:14:16Z</dcterms:created>
  <dcterms:modified xsi:type="dcterms:W3CDTF">2024-09-22T13:09:38Z</dcterms:modified>
  <cp:category/>
</cp:coreProperties>
</file>