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163863-DB8F-4A3A-81C2-F65DD9F8778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39060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63863-DB8F-4A3A-81C2-F65DD9F8778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381420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63863-DB8F-4A3A-81C2-F65DD9F8778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52031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63863-DB8F-4A3A-81C2-F65DD9F8778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127175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163863-DB8F-4A3A-81C2-F65DD9F87787}"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167758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63863-DB8F-4A3A-81C2-F65DD9F8778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81469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163863-DB8F-4A3A-81C2-F65DD9F87787}" type="datetimeFigureOut">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406468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163863-DB8F-4A3A-81C2-F65DD9F87787}"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342815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63863-DB8F-4A3A-81C2-F65DD9F87787}" type="datetimeFigureOut">
              <a:rPr lang="en-US" smtClean="0"/>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68015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163863-DB8F-4A3A-81C2-F65DD9F8778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278201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163863-DB8F-4A3A-81C2-F65DD9F87787}"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48A0-CD2D-47EA-8D8B-463EE2A600C4}" type="slidenum">
              <a:rPr lang="en-US" smtClean="0"/>
              <a:t>‹#›</a:t>
            </a:fld>
            <a:endParaRPr lang="en-US"/>
          </a:p>
        </p:txBody>
      </p:sp>
    </p:spTree>
    <p:extLst>
      <p:ext uri="{BB962C8B-B14F-4D97-AF65-F5344CB8AC3E}">
        <p14:creationId xmlns:p14="http://schemas.microsoft.com/office/powerpoint/2010/main" val="51601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63863-DB8F-4A3A-81C2-F65DD9F87787}" type="datetimeFigureOut">
              <a:rPr lang="en-US" smtClean="0"/>
              <a:t>12/25/2024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948A0-CD2D-47EA-8D8B-463EE2A600C4}" type="slidenum">
              <a:rPr lang="en-US" smtClean="0"/>
              <a:t>‹#›</a:t>
            </a:fld>
            <a:endParaRPr lang="en-US"/>
          </a:p>
        </p:txBody>
      </p:sp>
    </p:spTree>
    <p:extLst>
      <p:ext uri="{BB962C8B-B14F-4D97-AF65-F5344CB8AC3E}">
        <p14:creationId xmlns:p14="http://schemas.microsoft.com/office/powerpoint/2010/main" val="315534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4"/>
            <a:ext cx="8851900" cy="4135436"/>
          </a:xfrm>
          <a:prstGeom prst="rect">
            <a:avLst/>
          </a:prstGeom>
        </p:spPr>
      </p:pic>
      <p:sp>
        <p:nvSpPr>
          <p:cNvPr id="2" name="Title 1"/>
          <p:cNvSpPr>
            <a:spLocks noGrp="1"/>
          </p:cNvSpPr>
          <p:nvPr>
            <p:ph type="ctrTitle"/>
          </p:nvPr>
        </p:nvSpPr>
        <p:spPr>
          <a:xfrm>
            <a:off x="1524000" y="1122362"/>
            <a:ext cx="9144000" cy="3201443"/>
          </a:xfrm>
        </p:spPr>
        <p:txBody>
          <a:bodyPr>
            <a:normAutofit/>
          </a:bodyPr>
          <a:lstStyle/>
          <a:p>
            <a:r>
              <a:rPr lang="en-US" sz="2800" dirty="0" smtClean="0">
                <a:latin typeface="Bahnschrift SemiCondensed" panose="020B0502040204020203" pitchFamily="34" charset="0"/>
              </a:rPr>
              <a:t>Amazon Volatility Pattern Analysis</a:t>
            </a:r>
            <a:endParaRPr lang="en-US" sz="2800" dirty="0">
              <a:latin typeface="Bahnschrift SemiCondensed"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6464" y="1243660"/>
            <a:ext cx="3526972" cy="1510869"/>
          </a:xfrm>
          <a:prstGeom prst="rect">
            <a:avLst/>
          </a:prstGeom>
        </p:spPr>
      </p:pic>
    </p:spTree>
    <p:extLst>
      <p:ext uri="{BB962C8B-B14F-4D97-AF65-F5344CB8AC3E}">
        <p14:creationId xmlns:p14="http://schemas.microsoft.com/office/powerpoint/2010/main" val="282559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254034" y="731520"/>
            <a:ext cx="8699863" cy="959168"/>
          </a:xfrm>
        </p:spPr>
        <p:txBody>
          <a:bodyPr/>
          <a:lstStyle/>
          <a:p>
            <a:r>
              <a:rPr lang="en-US" dirty="0" smtClean="0"/>
              <a:t>Further Findings from the Graph</a:t>
            </a:r>
            <a:endParaRPr lang="en-US" dirty="0"/>
          </a:p>
        </p:txBody>
      </p:sp>
      <p:sp>
        <p:nvSpPr>
          <p:cNvPr id="5" name="TextBox 4"/>
          <p:cNvSpPr txBox="1"/>
          <p:nvPr/>
        </p:nvSpPr>
        <p:spPr>
          <a:xfrm>
            <a:off x="1254034" y="2364377"/>
            <a:ext cx="9366069" cy="2031325"/>
          </a:xfrm>
          <a:prstGeom prst="rect">
            <a:avLst/>
          </a:prstGeom>
          <a:noFill/>
        </p:spPr>
        <p:txBody>
          <a:bodyPr wrap="square" rtlCol="0">
            <a:spAutoFit/>
          </a:bodyPr>
          <a:lstStyle/>
          <a:p>
            <a:r>
              <a:rPr lang="en-US" dirty="0" smtClean="0"/>
              <a:t>1. </a:t>
            </a:r>
            <a:r>
              <a:rPr lang="en-US" b="1" dirty="0" smtClean="0"/>
              <a:t>Daily Returns - A Zero-Centric Trend-</a:t>
            </a:r>
            <a:r>
              <a:rPr lang="en-US" dirty="0" smtClean="0"/>
              <a:t>A fascinating trend in the daily returns is how tightly they cluster around 0, with only occasional de-</a:t>
            </a:r>
            <a:r>
              <a:rPr lang="en-US" dirty="0" err="1" smtClean="0"/>
              <a:t>viations</a:t>
            </a:r>
            <a:r>
              <a:rPr lang="en-US" dirty="0" smtClean="0"/>
              <a:t> beyond ±0.04 (4%). This points to a mean-reverting pattern, where returns tend to snap back to zero after slight positive or negative </a:t>
            </a:r>
            <a:r>
              <a:rPr lang="en-US" dirty="0" err="1" smtClean="0"/>
              <a:t>fluctuations.What’s</a:t>
            </a:r>
            <a:r>
              <a:rPr lang="en-US" dirty="0" smtClean="0"/>
              <a:t> particularly interesting is that if this behavior persists over multiple periods, it might suggest that Amazon's stock is heavily traded with efficient price corrections—possibly influenced by algorithmic or high-frequency trading. This kind of tight clustering is something you’d expect in highly liquid stocks like Amazon.</a:t>
            </a:r>
            <a:endParaRPr lang="en-US" dirty="0"/>
          </a:p>
        </p:txBody>
      </p:sp>
    </p:spTree>
    <p:extLst>
      <p:ext uri="{BB962C8B-B14F-4D97-AF65-F5344CB8AC3E}">
        <p14:creationId xmlns:p14="http://schemas.microsoft.com/office/powerpoint/2010/main" val="116726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227909" y="365126"/>
            <a:ext cx="9627326" cy="2796085"/>
          </a:xfrm>
        </p:spPr>
        <p:txBody>
          <a:bodyPr>
            <a:normAutofit/>
          </a:bodyPr>
          <a:lstStyle/>
          <a:p>
            <a:r>
              <a:rPr lang="en-US" sz="1800" b="1" dirty="0" smtClean="0">
                <a:latin typeface="Bahnschrift Condensed" panose="020B0502040204020203" pitchFamily="34" charset="0"/>
              </a:rPr>
              <a:t>2. Close Price – </a:t>
            </a:r>
            <a:br>
              <a:rPr lang="en-US" sz="1800" b="1" dirty="0" smtClean="0">
                <a:latin typeface="Bahnschrift Condensed" panose="020B0502040204020203" pitchFamily="34" charset="0"/>
              </a:rPr>
            </a:br>
            <a:r>
              <a:rPr lang="en-US" sz="1800" dirty="0" smtClean="0">
                <a:latin typeface="Bahnschrift Condensed" panose="020B0502040204020203" pitchFamily="34" charset="0"/>
              </a:rPr>
              <a:t>Intraday Resistance and </a:t>
            </a:r>
            <a:r>
              <a:rPr lang="en-US" sz="1800" dirty="0" err="1" smtClean="0">
                <a:latin typeface="Bahnschrift Condensed" panose="020B0502040204020203" pitchFamily="34" charset="0"/>
              </a:rPr>
              <a:t>SupportLooking</a:t>
            </a:r>
            <a:r>
              <a:rPr lang="en-US" sz="1800" dirty="0" smtClean="0">
                <a:latin typeface="Bahnschrift Condensed" panose="020B0502040204020203" pitchFamily="34" charset="0"/>
              </a:rPr>
              <a:t> at the close price, the stock has some sharp drops—like the one early on (around 01-01 03)—but it quickly stabilizes and then moves higher. This hints at a potential support level around $224. Each time the price nears this point, buyers seem to step in, preventing further </a:t>
            </a:r>
            <a:r>
              <a:rPr lang="en-US" sz="1800" dirty="0" err="1" smtClean="0">
                <a:latin typeface="Bahnschrift Condensed" panose="020B0502040204020203" pitchFamily="34" charset="0"/>
              </a:rPr>
              <a:t>declines.On</a:t>
            </a:r>
            <a:r>
              <a:rPr lang="en-US" sz="1800" dirty="0" smtClean="0">
                <a:latin typeface="Bahnschrift Condensed" panose="020B0502040204020203" pitchFamily="34" charset="0"/>
              </a:rPr>
              <a:t> the flip side, there’s also a resistance level around $230. Toward the end of the chart, the price finally breaks through this level, showing bullish momentum. This kind of price behavior often reflects traders reacting to key thresholds—whether psychological or technical—that influence intraday movements.</a:t>
            </a:r>
            <a:endParaRPr lang="en-US" sz="1800" dirty="0">
              <a:latin typeface="Bahnschrift Condensed" panose="020B0502040204020203" pitchFamily="34" charset="0"/>
            </a:endParaRPr>
          </a:p>
        </p:txBody>
      </p:sp>
      <p:sp>
        <p:nvSpPr>
          <p:cNvPr id="6" name="TextBox 5"/>
          <p:cNvSpPr txBox="1"/>
          <p:nvPr/>
        </p:nvSpPr>
        <p:spPr>
          <a:xfrm>
            <a:off x="1227909" y="3574218"/>
            <a:ext cx="9627326" cy="1754326"/>
          </a:xfrm>
          <a:prstGeom prst="rect">
            <a:avLst/>
          </a:prstGeom>
          <a:noFill/>
        </p:spPr>
        <p:txBody>
          <a:bodyPr wrap="square" rtlCol="0">
            <a:spAutoFit/>
          </a:bodyPr>
          <a:lstStyle/>
          <a:p>
            <a:r>
              <a:rPr lang="en-US" b="1" dirty="0" smtClean="0">
                <a:latin typeface="Bahnschrift Condensed" panose="020B0502040204020203" pitchFamily="34" charset="0"/>
              </a:rPr>
              <a:t>3. Sudden Spikes - </a:t>
            </a:r>
            <a:r>
              <a:rPr lang="en-US" dirty="0" smtClean="0">
                <a:latin typeface="Bahnschrift Condensed" panose="020B0502040204020203" pitchFamily="34" charset="0"/>
              </a:rPr>
              <a:t>Potential </a:t>
            </a:r>
            <a:r>
              <a:rPr lang="en-US" dirty="0" err="1" smtClean="0">
                <a:latin typeface="Bahnschrift Condensed" panose="020B0502040204020203" pitchFamily="34" charset="0"/>
              </a:rPr>
              <a:t>AnomaliesThere</a:t>
            </a:r>
            <a:r>
              <a:rPr lang="en-US" dirty="0" smtClean="0">
                <a:latin typeface="Bahnschrift Condensed" panose="020B0502040204020203" pitchFamily="34" charset="0"/>
              </a:rPr>
              <a:t> are also moments of sharp price movement in the close price chart that stand out. For </a:t>
            </a:r>
            <a:r>
              <a:rPr lang="en-US" dirty="0" err="1" smtClean="0">
                <a:latin typeface="Bahnschrift Condensed" panose="020B0502040204020203" pitchFamily="34" charset="0"/>
              </a:rPr>
              <a:t>example:A</a:t>
            </a:r>
            <a:r>
              <a:rPr lang="en-US" dirty="0" smtClean="0">
                <a:latin typeface="Bahnschrift Condensed" panose="020B0502040204020203" pitchFamily="34" charset="0"/>
              </a:rPr>
              <a:t> steep drop early on (~01-01 03), followed by a quick </a:t>
            </a:r>
            <a:r>
              <a:rPr lang="en-US" dirty="0" err="1" smtClean="0">
                <a:latin typeface="Bahnschrift Condensed" panose="020B0502040204020203" pitchFamily="34" charset="0"/>
              </a:rPr>
              <a:t>recovery.Later</a:t>
            </a:r>
            <a:r>
              <a:rPr lang="en-US" dirty="0" smtClean="0">
                <a:latin typeface="Bahnschrift Condensed" panose="020B0502040204020203" pitchFamily="34" charset="0"/>
              </a:rPr>
              <a:t>, a noticeable upward breakout toward the end of the </a:t>
            </a:r>
            <a:r>
              <a:rPr lang="en-US" dirty="0" err="1" smtClean="0">
                <a:latin typeface="Bahnschrift Condensed" panose="020B0502040204020203" pitchFamily="34" charset="0"/>
              </a:rPr>
              <a:t>timeline.These</a:t>
            </a:r>
            <a:r>
              <a:rPr lang="en-US" dirty="0" smtClean="0">
                <a:latin typeface="Bahnschrift Condensed" panose="020B0502040204020203" pitchFamily="34" charset="0"/>
              </a:rPr>
              <a:t> sudden shifts could be tied to external events like news releases, earnings announcements, or large institutional trades (block trades). The drop and recovery might reflect a market overreaction to some information that was quickly corrected. Similarly, the breakout could signal a positive catalyst driving buying momentum. Pinpointing the exact timestamps and matching them with news or market events could provide some answers</a:t>
            </a:r>
            <a:r>
              <a:rPr lang="en-US" dirty="0" smtClean="0"/>
              <a:t>.</a:t>
            </a:r>
            <a:endParaRPr lang="en-US" dirty="0"/>
          </a:p>
        </p:txBody>
      </p:sp>
    </p:spTree>
    <p:extLst>
      <p:ext uri="{BB962C8B-B14F-4D97-AF65-F5344CB8AC3E}">
        <p14:creationId xmlns:p14="http://schemas.microsoft.com/office/powerpoint/2010/main" val="222041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267097" y="757646"/>
            <a:ext cx="9000310" cy="933042"/>
          </a:xfrm>
        </p:spPr>
        <p:txBody>
          <a:bodyPr/>
          <a:lstStyle/>
          <a:p>
            <a:r>
              <a:rPr lang="en-US" dirty="0" smtClean="0">
                <a:latin typeface="Bahnschrift Condensed" panose="020B0502040204020203" pitchFamily="34" charset="0"/>
              </a:rPr>
              <a:t>Conclusion</a:t>
            </a:r>
            <a:endParaRPr lang="en-US" dirty="0">
              <a:latin typeface="Bahnschrift Condensed" panose="020B0502040204020203" pitchFamily="34" charset="0"/>
            </a:endParaRPr>
          </a:p>
        </p:txBody>
      </p:sp>
      <p:sp>
        <p:nvSpPr>
          <p:cNvPr id="5" name="TextBox 4"/>
          <p:cNvSpPr txBox="1"/>
          <p:nvPr/>
        </p:nvSpPr>
        <p:spPr>
          <a:xfrm>
            <a:off x="1476103" y="2442754"/>
            <a:ext cx="9013371" cy="2308324"/>
          </a:xfrm>
          <a:prstGeom prst="rect">
            <a:avLst/>
          </a:prstGeom>
          <a:noFill/>
        </p:spPr>
        <p:txBody>
          <a:bodyPr wrap="square" rtlCol="0">
            <a:spAutoFit/>
          </a:bodyPr>
          <a:lstStyle/>
          <a:p>
            <a:r>
              <a:rPr lang="en-US" b="1" dirty="0" smtClean="0">
                <a:latin typeface="Bahnschrift Condensed" panose="020B0502040204020203" pitchFamily="34" charset="0"/>
              </a:rPr>
              <a:t>Key Unique Takeaways:</a:t>
            </a:r>
          </a:p>
          <a:p>
            <a:r>
              <a:rPr lang="en-US" dirty="0" smtClean="0">
                <a:latin typeface="Bahnschrift Condensed" panose="020B0502040204020203" pitchFamily="34" charset="0"/>
              </a:rPr>
              <a:t>Mean reversion behavior in daily returns suggests a highly liquid stock with efficient price corrections.</a:t>
            </a:r>
          </a:p>
          <a:p>
            <a:r>
              <a:rPr lang="en-US" dirty="0" smtClean="0">
                <a:latin typeface="Bahnschrift Condensed" panose="020B0502040204020203" pitchFamily="34" charset="0"/>
              </a:rPr>
              <a:t>Clear support (~$224) and resistance (~$230) levels highlight technical trading activity or psychological thresholds.</a:t>
            </a:r>
          </a:p>
          <a:p>
            <a:r>
              <a:rPr lang="en-US" dirty="0" smtClean="0">
                <a:latin typeface="Bahnschrift Condensed" panose="020B0502040204020203" pitchFamily="34" charset="0"/>
              </a:rPr>
              <a:t>The sharp spikes and breakouts likely indicate external market events (news or trades) influencing intraday movements.</a:t>
            </a:r>
          </a:p>
          <a:p>
            <a:r>
              <a:rPr lang="en-US" dirty="0" smtClean="0">
                <a:latin typeface="Bahnschrift Condensed" panose="020B0502040204020203" pitchFamily="34" charset="0"/>
              </a:rPr>
              <a:t>The use of hourly data granularity provides unique insights into intraday momentum and behavior, such as the end-of-day upward movement.</a:t>
            </a:r>
          </a:p>
          <a:p>
            <a:endParaRPr lang="en-US" dirty="0">
              <a:latin typeface="Bahnschrift Condensed" panose="020B0502040204020203" pitchFamily="34" charset="0"/>
            </a:endParaRPr>
          </a:p>
        </p:txBody>
      </p:sp>
    </p:spTree>
    <p:extLst>
      <p:ext uri="{BB962C8B-B14F-4D97-AF65-F5344CB8AC3E}">
        <p14:creationId xmlns:p14="http://schemas.microsoft.com/office/powerpoint/2010/main" val="51130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1257"/>
            <a:ext cx="10515600" cy="5750712"/>
          </a:xfrm>
        </p:spPr>
      </p:pic>
      <p:sp>
        <p:nvSpPr>
          <p:cNvPr id="2" name="Title 1"/>
          <p:cNvSpPr>
            <a:spLocks noGrp="1"/>
          </p:cNvSpPr>
          <p:nvPr>
            <p:ph type="title"/>
          </p:nvPr>
        </p:nvSpPr>
        <p:spPr>
          <a:xfrm>
            <a:off x="1214846" y="365125"/>
            <a:ext cx="10138954" cy="1325563"/>
          </a:xfrm>
        </p:spPr>
        <p:txBody>
          <a:bodyPr>
            <a:normAutofit/>
          </a:bodyPr>
          <a:lstStyle/>
          <a:p>
            <a:r>
              <a:rPr lang="en-US" sz="5400" dirty="0" smtClean="0">
                <a:latin typeface="Bahnschrift Condensed" panose="020B0502040204020203" pitchFamily="34" charset="0"/>
              </a:rPr>
              <a:t>Objective:</a:t>
            </a:r>
            <a:endParaRPr lang="en-US" sz="5400" dirty="0">
              <a:latin typeface="Bahnschrift Condensed" panose="020B0502040204020203" pitchFamily="34" charset="0"/>
            </a:endParaRPr>
          </a:p>
        </p:txBody>
      </p:sp>
      <p:sp>
        <p:nvSpPr>
          <p:cNvPr id="5" name="TextBox 4"/>
          <p:cNvSpPr txBox="1"/>
          <p:nvPr/>
        </p:nvSpPr>
        <p:spPr>
          <a:xfrm>
            <a:off x="1214846" y="1959430"/>
            <a:ext cx="851698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Bahnschrift" panose="020B0502040204020203" pitchFamily="34" charset="0"/>
              </a:rPr>
              <a:t>Download intraday (5-min interval) data for any major tech stock ( of last 1 week only)</a:t>
            </a:r>
          </a:p>
          <a:p>
            <a:pPr marL="285750" indent="-285750">
              <a:buFont typeface="Arial" panose="020B0604020202020204" pitchFamily="34" charset="0"/>
              <a:buChar char="•"/>
            </a:pPr>
            <a:r>
              <a:rPr lang="en-US" dirty="0" smtClean="0">
                <a:latin typeface="Bahnschrift" panose="020B0502040204020203" pitchFamily="34" charset="0"/>
              </a:rPr>
              <a:t>Calculate and visualize:</a:t>
            </a:r>
          </a:p>
          <a:p>
            <a:pPr marL="285750" indent="-285750">
              <a:buFont typeface="Arial" panose="020B0604020202020204" pitchFamily="34" charset="0"/>
              <a:buChar char="•"/>
            </a:pPr>
            <a:r>
              <a:rPr lang="en-US" dirty="0" smtClean="0">
                <a:latin typeface="Bahnschrift" panose="020B0502040204020203" pitchFamily="34" charset="0"/>
              </a:rPr>
              <a:t>Rolling volatility windows</a:t>
            </a:r>
          </a:p>
          <a:p>
            <a:pPr marL="285750" indent="-285750">
              <a:buFont typeface="Arial" panose="020B0604020202020204" pitchFamily="34" charset="0"/>
              <a:buChar char="•"/>
            </a:pPr>
            <a:r>
              <a:rPr lang="en-US" dirty="0" smtClean="0">
                <a:latin typeface="Bahnschrift" panose="020B0502040204020203" pitchFamily="34" charset="0"/>
              </a:rPr>
              <a:t>Volume-weighted average price (VWAP)</a:t>
            </a:r>
          </a:p>
          <a:p>
            <a:pPr marL="285750" indent="-285750">
              <a:buFont typeface="Arial" panose="020B0604020202020204" pitchFamily="34" charset="0"/>
              <a:buChar char="•"/>
            </a:pPr>
            <a:r>
              <a:rPr lang="en-US" dirty="0" smtClean="0">
                <a:latin typeface="Bahnschrift" panose="020B0502040204020203" pitchFamily="34" charset="0"/>
              </a:rPr>
              <a:t>Moving averages (20 and 50 period)</a:t>
            </a:r>
          </a:p>
          <a:p>
            <a:pPr marL="285750" indent="-285750">
              <a:buFont typeface="Arial" panose="020B0604020202020204" pitchFamily="34" charset="0"/>
              <a:buChar char="•"/>
            </a:pPr>
            <a:r>
              <a:rPr lang="en-US" dirty="0" smtClean="0">
                <a:latin typeface="Bahnschrift" panose="020B0502040204020203" pitchFamily="34" charset="0"/>
              </a:rPr>
              <a:t>Identify unusual trading patterns</a:t>
            </a:r>
            <a:endParaRPr lang="en-US" dirty="0">
              <a:latin typeface="Bahnschrift" panose="020B0502040204020203" pitchFamily="34" charset="0"/>
            </a:endParaRPr>
          </a:p>
        </p:txBody>
      </p:sp>
    </p:spTree>
    <p:extLst>
      <p:ext uri="{BB962C8B-B14F-4D97-AF65-F5344CB8AC3E}">
        <p14:creationId xmlns:p14="http://schemas.microsoft.com/office/powerpoint/2010/main" val="349028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254034" y="365125"/>
            <a:ext cx="10099766" cy="1325563"/>
          </a:xfrm>
        </p:spPr>
        <p:txBody>
          <a:bodyPr>
            <a:normAutofit/>
          </a:bodyPr>
          <a:lstStyle/>
          <a:p>
            <a:r>
              <a:rPr lang="en-US" sz="5400" dirty="0" smtClean="0">
                <a:latin typeface="Bahnschrift Condensed" panose="020B0502040204020203" pitchFamily="34" charset="0"/>
              </a:rPr>
              <a:t>Step by Step procedure</a:t>
            </a:r>
            <a:endParaRPr lang="en-US" sz="5400" dirty="0">
              <a:latin typeface="Bahnschrift Condensed" panose="020B0502040204020203" pitchFamily="34" charset="0"/>
            </a:endParaRPr>
          </a:p>
        </p:txBody>
      </p:sp>
      <p:sp>
        <p:nvSpPr>
          <p:cNvPr id="5" name="TextBox 4"/>
          <p:cNvSpPr txBox="1"/>
          <p:nvPr/>
        </p:nvSpPr>
        <p:spPr>
          <a:xfrm>
            <a:off x="1254034" y="2495006"/>
            <a:ext cx="873905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Firstly I installed </a:t>
            </a:r>
            <a:r>
              <a:rPr lang="en-US" dirty="0" err="1" smtClean="0"/>
              <a:t>yfinance</a:t>
            </a:r>
            <a:r>
              <a:rPr lang="en-US" dirty="0" smtClean="0"/>
              <a:t>(Yahoo Finance) library in my Jupiter notebook using pip install </a:t>
            </a:r>
            <a:r>
              <a:rPr lang="en-US" dirty="0" err="1" smtClean="0"/>
              <a:t>yfinance</a:t>
            </a:r>
            <a:r>
              <a:rPr lang="en-US" dirty="0" smtClean="0"/>
              <a:t>.</a:t>
            </a:r>
          </a:p>
          <a:p>
            <a:pPr marL="285750" indent="-285750">
              <a:buFont typeface="Arial" panose="020B0604020202020204" pitchFamily="34" charset="0"/>
              <a:buChar char="•"/>
            </a:pPr>
            <a:r>
              <a:rPr lang="en-US" dirty="0" smtClean="0"/>
              <a:t>This my first time using this library so had install it and see how to implement it  on </a:t>
            </a:r>
            <a:r>
              <a:rPr lang="en-US" dirty="0" err="1" smtClean="0"/>
              <a:t>jupyter</a:t>
            </a:r>
            <a:r>
              <a:rPr lang="en-US" dirty="0" smtClean="0"/>
              <a:t> notebook.</a:t>
            </a:r>
          </a:p>
          <a:p>
            <a:pPr marL="285750" indent="-285750">
              <a:buFont typeface="Arial" panose="020B0604020202020204" pitchFamily="34" charset="0"/>
              <a:buChar char="•"/>
            </a:pPr>
            <a:r>
              <a:rPr lang="en-US" dirty="0" smtClean="0"/>
              <a:t>While writing the code I had to give it duration interval  I need the stock data at and for which timeframe .</a:t>
            </a:r>
          </a:p>
          <a:p>
            <a:pPr marL="285750" indent="-285750">
              <a:buFont typeface="Arial" panose="020B0604020202020204" pitchFamily="34" charset="0"/>
              <a:buChar char="•"/>
            </a:pPr>
            <a:r>
              <a:rPr lang="en-US" dirty="0" smtClean="0"/>
              <a:t>I chose 5 min interval given in question to us but I chose timeframe for last 5 days as code wasn’t taking 7d command and asked for 5 d .</a:t>
            </a:r>
            <a:endParaRPr lang="en-US" dirty="0"/>
          </a:p>
        </p:txBody>
      </p:sp>
    </p:spTree>
    <p:extLst>
      <p:ext uri="{BB962C8B-B14F-4D97-AF65-F5344CB8AC3E}">
        <p14:creationId xmlns:p14="http://schemas.microsoft.com/office/powerpoint/2010/main" val="20744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274" y="365125"/>
            <a:ext cx="10465526" cy="5646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1240971" y="666206"/>
            <a:ext cx="8699864" cy="444138"/>
          </a:xfrm>
        </p:spPr>
        <p:txBody>
          <a:bodyPr>
            <a:normAutofit fontScale="90000"/>
          </a:bodyPr>
          <a:lstStyle/>
          <a:p>
            <a:r>
              <a:rPr lang="en-US" dirty="0" smtClean="0">
                <a:latin typeface="Bahnschrift Condensed" panose="020B0502040204020203" pitchFamily="34" charset="0"/>
              </a:rPr>
              <a:t>Code :</a:t>
            </a:r>
            <a:endParaRPr lang="en-US" dirty="0">
              <a:latin typeface="Bahnschrift Condensed"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971" y="1766522"/>
            <a:ext cx="9483635" cy="3589269"/>
          </a:xfrm>
          <a:prstGeom prst="rect">
            <a:avLst/>
          </a:prstGeom>
        </p:spPr>
      </p:pic>
    </p:spTree>
    <p:extLst>
      <p:ext uri="{BB962C8B-B14F-4D97-AF65-F5344CB8AC3E}">
        <p14:creationId xmlns:p14="http://schemas.microsoft.com/office/powerpoint/2010/main" val="13178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697" y="352062"/>
            <a:ext cx="10515600" cy="5646844"/>
          </a:xfrm>
        </p:spPr>
      </p:pic>
      <p:sp>
        <p:nvSpPr>
          <p:cNvPr id="2" name="Title 1"/>
          <p:cNvSpPr>
            <a:spLocks noGrp="1"/>
          </p:cNvSpPr>
          <p:nvPr>
            <p:ph type="title"/>
          </p:nvPr>
        </p:nvSpPr>
        <p:spPr>
          <a:xfrm>
            <a:off x="992777" y="692331"/>
            <a:ext cx="7994469" cy="1071155"/>
          </a:xfrm>
        </p:spPr>
        <p:txBody>
          <a:bodyPr/>
          <a:lstStyle/>
          <a:p>
            <a:r>
              <a:rPr lang="en-US" dirty="0" smtClean="0">
                <a:latin typeface="Bahnschrift" panose="020B0502040204020203" pitchFamily="34" charset="0"/>
              </a:rPr>
              <a:t>Next step:</a:t>
            </a:r>
            <a:endParaRPr lang="en-US" dirty="0">
              <a:latin typeface="Bahnschrift" panose="020B0502040204020203" pitchFamily="34" charset="0"/>
            </a:endParaRPr>
          </a:p>
        </p:txBody>
      </p:sp>
      <p:sp>
        <p:nvSpPr>
          <p:cNvPr id="5" name="TextBox 4"/>
          <p:cNvSpPr txBox="1"/>
          <p:nvPr/>
        </p:nvSpPr>
        <p:spPr>
          <a:xfrm>
            <a:off x="1214846" y="2364377"/>
            <a:ext cx="949669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Bahnschrift" panose="020B0502040204020203" pitchFamily="34" charset="0"/>
              </a:rPr>
              <a:t>After that I did use some  codes on the dataset to its type, column what story it is telling</a:t>
            </a:r>
          </a:p>
          <a:p>
            <a:pPr marL="285750" indent="-285750">
              <a:buFont typeface="Arial" panose="020B0604020202020204" pitchFamily="34" charset="0"/>
              <a:buChar char="•"/>
            </a:pPr>
            <a:r>
              <a:rPr lang="en-US" dirty="0" smtClean="0">
                <a:latin typeface="Bahnschrift" panose="020B0502040204020203" pitchFamily="34" charset="0"/>
              </a:rPr>
              <a:t>It has columns like  Price Close High Low Open Volume</a:t>
            </a:r>
          </a:p>
          <a:p>
            <a:pPr marL="285750" indent="-285750">
              <a:buFont typeface="Arial" panose="020B0604020202020204" pitchFamily="34" charset="0"/>
              <a:buChar char="•"/>
            </a:pPr>
            <a:r>
              <a:rPr lang="en-US" dirty="0" smtClean="0">
                <a:latin typeface="Bahnschrift" panose="020B0502040204020203" pitchFamily="34" charset="0"/>
              </a:rPr>
              <a:t>I saw top 5 using head() and checked for missing values there were none </a:t>
            </a:r>
          </a:p>
          <a:p>
            <a:pPr marL="285750" indent="-285750">
              <a:buFont typeface="Arial" panose="020B0604020202020204" pitchFamily="34" charset="0"/>
              <a:buChar char="•"/>
            </a:pPr>
            <a:r>
              <a:rPr lang="en-US" dirty="0" smtClean="0">
                <a:latin typeface="Bahnschrift" panose="020B0502040204020203" pitchFamily="34" charset="0"/>
              </a:rPr>
              <a:t>So I did some visualization on dataset to find some hidden patterns in the dataset</a:t>
            </a:r>
          </a:p>
          <a:p>
            <a:pPr marL="285750" indent="-285750">
              <a:buFont typeface="Arial" panose="020B0604020202020204" pitchFamily="34" charset="0"/>
              <a:buChar char="•"/>
            </a:pPr>
            <a:r>
              <a:rPr lang="en-US" dirty="0" smtClean="0">
                <a:latin typeface="Bahnschrift" panose="020B0502040204020203" pitchFamily="34" charset="0"/>
              </a:rPr>
              <a:t>Also describe() function was used on the dataset to correlation between the elements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611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580606" y="705394"/>
            <a:ext cx="8033657" cy="901338"/>
          </a:xfrm>
        </p:spPr>
        <p:txBody>
          <a:bodyPr/>
          <a:lstStyle/>
          <a:p>
            <a:r>
              <a:rPr lang="en-US" dirty="0" smtClean="0">
                <a:latin typeface="Bahnschrift Condensed" panose="020B0502040204020203" pitchFamily="34" charset="0"/>
              </a:rPr>
              <a:t>Describe on Dataset</a:t>
            </a:r>
            <a:endParaRPr lang="en-US" dirty="0">
              <a:latin typeface="Bahnschrift Condensed" panose="020B0502040204020203" pitchFamily="34" charset="0"/>
            </a:endParaRPr>
          </a:p>
        </p:txBody>
      </p:sp>
      <p:sp>
        <p:nvSpPr>
          <p:cNvPr id="5" name="TextBox 4"/>
          <p:cNvSpPr txBox="1"/>
          <p:nvPr/>
        </p:nvSpPr>
        <p:spPr>
          <a:xfrm>
            <a:off x="1658983" y="2481943"/>
            <a:ext cx="8112034" cy="3108960"/>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606" y="2060876"/>
            <a:ext cx="8477794" cy="3530027"/>
          </a:xfrm>
          <a:prstGeom prst="rect">
            <a:avLst/>
          </a:prstGeom>
        </p:spPr>
      </p:pic>
    </p:spTree>
    <p:extLst>
      <p:ext uri="{BB962C8B-B14F-4D97-AF65-F5344CB8AC3E}">
        <p14:creationId xmlns:p14="http://schemas.microsoft.com/office/powerpoint/2010/main" val="1966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998616" y="757646"/>
            <a:ext cx="7929155" cy="933042"/>
          </a:xfrm>
        </p:spPr>
        <p:txBody>
          <a:bodyPr/>
          <a:lstStyle/>
          <a:p>
            <a:r>
              <a:rPr lang="en-US" dirty="0" smtClean="0">
                <a:latin typeface="Bahnschrift" panose="020B0502040204020203" pitchFamily="34" charset="0"/>
              </a:rPr>
              <a:t>Findings</a:t>
            </a:r>
            <a:endParaRPr lang="en-US" dirty="0">
              <a:latin typeface="Bahnschrift" panose="020B0502040204020203" pitchFamily="34" charset="0"/>
            </a:endParaRPr>
          </a:p>
        </p:txBody>
      </p:sp>
      <p:sp>
        <p:nvSpPr>
          <p:cNvPr id="5" name="TextBox 4"/>
          <p:cNvSpPr txBox="1"/>
          <p:nvPr/>
        </p:nvSpPr>
        <p:spPr>
          <a:xfrm>
            <a:off x="1645920" y="2259874"/>
            <a:ext cx="8948057" cy="3785652"/>
          </a:xfrm>
          <a:prstGeom prst="rect">
            <a:avLst/>
          </a:prstGeom>
          <a:noFill/>
        </p:spPr>
        <p:txBody>
          <a:bodyPr wrap="square" rtlCol="0">
            <a:spAutoFit/>
          </a:bodyPr>
          <a:lstStyle/>
          <a:p>
            <a:r>
              <a:rPr lang="en-US" sz="2000" dirty="0" smtClean="0">
                <a:latin typeface="Bahnschrift Condensed" panose="020B0502040204020203" pitchFamily="34" charset="0"/>
              </a:rPr>
              <a:t>Price </a:t>
            </a:r>
            <a:r>
              <a:rPr lang="en-US" sz="2000" dirty="0" err="1" smtClean="0">
                <a:latin typeface="Bahnschrift Condensed" panose="020B0502040204020203" pitchFamily="34" charset="0"/>
              </a:rPr>
              <a:t>Statistics:Mean</a:t>
            </a:r>
            <a:r>
              <a:rPr lang="en-US" sz="2000" dirty="0" smtClean="0">
                <a:latin typeface="Bahnschrift Condensed" panose="020B0502040204020203" pitchFamily="34" charset="0"/>
              </a:rPr>
              <a:t>: The average closing price is approximately $226.06.Standard Deviation (</a:t>
            </a:r>
            <a:r>
              <a:rPr lang="en-US" sz="2000" dirty="0" err="1" smtClean="0">
                <a:latin typeface="Bahnschrift Condensed" panose="020B0502040204020203" pitchFamily="34" charset="0"/>
              </a:rPr>
              <a:t>std</a:t>
            </a:r>
            <a:r>
              <a:rPr lang="en-US" sz="2000" dirty="0" smtClean="0">
                <a:latin typeface="Bahnschrift Condensed" panose="020B0502040204020203" pitchFamily="34" charset="0"/>
              </a:rPr>
              <a:t>): The prices have a standard deviation of about $2.44, indicating the average deviation from the mean </a:t>
            </a:r>
            <a:r>
              <a:rPr lang="en-US" sz="2000" dirty="0" err="1" smtClean="0">
                <a:latin typeface="Bahnschrift Condensed" panose="020B0502040204020203" pitchFamily="34" charset="0"/>
              </a:rPr>
              <a:t>price.Minimum</a:t>
            </a:r>
            <a:r>
              <a:rPr lang="en-US" sz="2000" dirty="0" smtClean="0">
                <a:latin typeface="Bahnschrift Condensed" panose="020B0502040204020203" pitchFamily="34" charset="0"/>
              </a:rPr>
              <a:t>: The lowest closing price recorded is $219.37.Maximum: The highest closing price recorded is $231.20.Percentiles:25th Percentile (Q1): 25% of the closing prices are below $224.56.50th Percentile (Median): The median closing price is $225.40, meaning half of the closing prices are below this value.75th Percentile (Q3): 75% of the closing prices are below $228.23.High, Low, Open </a:t>
            </a:r>
            <a:r>
              <a:rPr lang="en-US" sz="2000" dirty="0" err="1" smtClean="0">
                <a:latin typeface="Bahnschrift Condensed" panose="020B0502040204020203" pitchFamily="34" charset="0"/>
              </a:rPr>
              <a:t>Prices:The</a:t>
            </a:r>
            <a:r>
              <a:rPr lang="en-US" sz="2000" dirty="0" smtClean="0">
                <a:latin typeface="Bahnschrift Condensed" panose="020B0502040204020203" pitchFamily="34" charset="0"/>
              </a:rPr>
              <a:t> high, low, and open prices follow a similar pattern to the closing prices, with their respective means, standard deviations, and ranges </a:t>
            </a:r>
            <a:r>
              <a:rPr lang="en-US" sz="2000" dirty="0" err="1" smtClean="0">
                <a:latin typeface="Bahnschrift Condensed" panose="020B0502040204020203" pitchFamily="34" charset="0"/>
              </a:rPr>
              <a:t>provided.The</a:t>
            </a:r>
            <a:r>
              <a:rPr lang="en-US" sz="2000" dirty="0" smtClean="0">
                <a:latin typeface="Bahnschrift Condensed" panose="020B0502040204020203" pitchFamily="34" charset="0"/>
              </a:rPr>
              <a:t> average high price is approximately $225.78, while the average low price is around $226.08.Volume:The average trading volume is approximately 349,416 shares, with a maximum volume of over 11.6 million shares, indicating significant trading activity on certain </a:t>
            </a:r>
            <a:r>
              <a:rPr lang="en-US" sz="2000" dirty="0" err="1" smtClean="0">
                <a:latin typeface="Bahnschrift Condensed" panose="020B0502040204020203" pitchFamily="34" charset="0"/>
              </a:rPr>
              <a:t>days.InsightsThe</a:t>
            </a:r>
            <a:r>
              <a:rPr lang="en-US" sz="2000" dirty="0" smtClean="0">
                <a:latin typeface="Bahnschrift Condensed" panose="020B0502040204020203" pitchFamily="34" charset="0"/>
              </a:rPr>
              <a:t> relatively low standard deviation compared to the mean price suggests that the stock price has been relatively stable over the observed period.</a:t>
            </a:r>
            <a:endParaRPr lang="en-US" sz="2000" dirty="0">
              <a:latin typeface="Bahnschrift Condensed" panose="020B0502040204020203" pitchFamily="34" charset="0"/>
            </a:endParaRPr>
          </a:p>
        </p:txBody>
      </p:sp>
    </p:spTree>
    <p:extLst>
      <p:ext uri="{BB962C8B-B14F-4D97-AF65-F5344CB8AC3E}">
        <p14:creationId xmlns:p14="http://schemas.microsoft.com/office/powerpoint/2010/main" val="220879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319349" y="731520"/>
            <a:ext cx="8438606" cy="959168"/>
          </a:xfrm>
        </p:spPr>
        <p:txBody>
          <a:bodyPr/>
          <a:lstStyle/>
          <a:p>
            <a:r>
              <a:rPr lang="en-US" dirty="0" smtClean="0">
                <a:latin typeface="Bahnschrift Condensed" panose="020B0502040204020203" pitchFamily="34" charset="0"/>
              </a:rPr>
              <a:t>Graphical Distribution</a:t>
            </a:r>
            <a:endParaRPr lang="en-US" dirty="0">
              <a:latin typeface="Bahnschrift Condensed"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862" y="1690687"/>
            <a:ext cx="8949213" cy="4069171"/>
          </a:xfrm>
          <a:prstGeom prst="rect">
            <a:avLst/>
          </a:prstGeom>
        </p:spPr>
      </p:pic>
    </p:spTree>
    <p:extLst>
      <p:ext uri="{BB962C8B-B14F-4D97-AF65-F5344CB8AC3E}">
        <p14:creationId xmlns:p14="http://schemas.microsoft.com/office/powerpoint/2010/main" val="10169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46844"/>
          </a:xfrm>
        </p:spPr>
      </p:pic>
      <p:sp>
        <p:nvSpPr>
          <p:cNvPr id="2" name="Title 1"/>
          <p:cNvSpPr>
            <a:spLocks noGrp="1"/>
          </p:cNvSpPr>
          <p:nvPr>
            <p:ph type="title"/>
          </p:nvPr>
        </p:nvSpPr>
        <p:spPr>
          <a:xfrm>
            <a:off x="1580606" y="692331"/>
            <a:ext cx="7641771" cy="998357"/>
          </a:xfrm>
        </p:spPr>
        <p:txBody>
          <a:bodyPr/>
          <a:lstStyle/>
          <a:p>
            <a:r>
              <a:rPr lang="en-US" dirty="0" smtClean="0">
                <a:latin typeface="Bahnschrift Condensed" panose="020B0502040204020203" pitchFamily="34" charset="0"/>
              </a:rPr>
              <a:t>Findings</a:t>
            </a:r>
            <a:endParaRPr lang="en-US" dirty="0">
              <a:latin typeface="Bahnschrift Condensed" panose="020B0502040204020203" pitchFamily="34" charset="0"/>
            </a:endParaRPr>
          </a:p>
        </p:txBody>
      </p:sp>
      <p:sp>
        <p:nvSpPr>
          <p:cNvPr id="5" name="TextBox 4"/>
          <p:cNvSpPr txBox="1"/>
          <p:nvPr/>
        </p:nvSpPr>
        <p:spPr>
          <a:xfrm>
            <a:off x="1580606" y="2338251"/>
            <a:ext cx="8961120" cy="3139321"/>
          </a:xfrm>
          <a:prstGeom prst="rect">
            <a:avLst/>
          </a:prstGeom>
          <a:noFill/>
        </p:spPr>
        <p:txBody>
          <a:bodyPr wrap="square" rtlCol="0">
            <a:spAutoFit/>
          </a:bodyPr>
          <a:lstStyle/>
          <a:p>
            <a:r>
              <a:rPr lang="en-US" dirty="0" smtClean="0">
                <a:latin typeface="Bahnschrift Condensed" panose="020B0502040204020203" pitchFamily="34" charset="0"/>
              </a:rPr>
              <a:t>1. Daily Returns </a:t>
            </a:r>
            <a:r>
              <a:rPr lang="en-US" dirty="0" err="1" smtClean="0">
                <a:latin typeface="Bahnschrift Condensed" panose="020B0502040204020203" pitchFamily="34" charset="0"/>
              </a:rPr>
              <a:t>PlotY</a:t>
            </a:r>
            <a:r>
              <a:rPr lang="en-US" dirty="0" smtClean="0">
                <a:latin typeface="Bahnschrift Condensed" panose="020B0502040204020203" pitchFamily="34" charset="0"/>
              </a:rPr>
              <a:t>-axis: The "Returns" axis represents the daily percentage change in stock </a:t>
            </a:r>
            <a:r>
              <a:rPr lang="en-US" dirty="0" err="1" smtClean="0">
                <a:latin typeface="Bahnschrift Condensed" panose="020B0502040204020203" pitchFamily="34" charset="0"/>
              </a:rPr>
              <a:t>price.X</a:t>
            </a:r>
            <a:r>
              <a:rPr lang="en-US" dirty="0" smtClean="0">
                <a:latin typeface="Bahnschrift Condensed" panose="020B0502040204020203" pitchFamily="34" charset="0"/>
              </a:rPr>
              <a:t>-axis: The "Days" axis displays time on an hourly scale (e.g., 01-01 00, 01-01 03, etc.), suggesting that the data is intraday rather than end-of-day for a specific date </a:t>
            </a:r>
            <a:r>
              <a:rPr lang="en-US" dirty="0" err="1" smtClean="0">
                <a:latin typeface="Bahnschrift Condensed" panose="020B0502040204020203" pitchFamily="34" charset="0"/>
              </a:rPr>
              <a:t>range.Observation:The</a:t>
            </a:r>
            <a:r>
              <a:rPr lang="en-US" dirty="0" smtClean="0">
                <a:latin typeface="Bahnschrift Condensed" panose="020B0502040204020203" pitchFamily="34" charset="0"/>
              </a:rPr>
              <a:t> daily returns fluctuate very closely around zero, with a maximum return slightly above 0.04 and a minimum slightly below -0.04.This suggests low volatility in daily percentage changes during this time </a:t>
            </a:r>
            <a:r>
              <a:rPr lang="en-US" dirty="0" err="1" smtClean="0">
                <a:latin typeface="Bahnschrift Condensed" panose="020B0502040204020203" pitchFamily="34" charset="0"/>
              </a:rPr>
              <a:t>period.Insight</a:t>
            </a:r>
            <a:r>
              <a:rPr lang="en-US" dirty="0" smtClean="0">
                <a:latin typeface="Bahnschrift Condensed" panose="020B0502040204020203" pitchFamily="34" charset="0"/>
              </a:rPr>
              <a:t>: Such low volatility could indicate that the stock price remained relatively stable over the observed period. This stability could be typical of large-cap stocks like Amazon, depending on market conditions.2. Close Price </a:t>
            </a:r>
            <a:r>
              <a:rPr lang="en-US" dirty="0" err="1" smtClean="0">
                <a:latin typeface="Bahnschrift Condensed" panose="020B0502040204020203" pitchFamily="34" charset="0"/>
              </a:rPr>
              <a:t>PlotY</a:t>
            </a:r>
            <a:r>
              <a:rPr lang="en-US" dirty="0" smtClean="0">
                <a:latin typeface="Bahnschrift Condensed" panose="020B0502040204020203" pitchFamily="34" charset="0"/>
              </a:rPr>
              <a:t>-axis: The "Price" axis represents the stock's closing price in </a:t>
            </a:r>
            <a:r>
              <a:rPr lang="en-US" dirty="0" err="1" smtClean="0">
                <a:latin typeface="Bahnschrift Condensed" panose="020B0502040204020203" pitchFamily="34" charset="0"/>
              </a:rPr>
              <a:t>dollars.X</a:t>
            </a:r>
            <a:r>
              <a:rPr lang="en-US" dirty="0" smtClean="0">
                <a:latin typeface="Bahnschrift Condensed" panose="020B0502040204020203" pitchFamily="34" charset="0"/>
              </a:rPr>
              <a:t>-axis: The time is displayed in hours (same as the Daily Returns plot), showing intraday price </a:t>
            </a:r>
            <a:r>
              <a:rPr lang="en-US" dirty="0" err="1" smtClean="0">
                <a:latin typeface="Bahnschrift Condensed" panose="020B0502040204020203" pitchFamily="34" charset="0"/>
              </a:rPr>
              <a:t>changes.Observation:The</a:t>
            </a:r>
            <a:r>
              <a:rPr lang="en-US" dirty="0" smtClean="0">
                <a:latin typeface="Bahnschrift Condensed" panose="020B0502040204020203" pitchFamily="34" charset="0"/>
              </a:rPr>
              <a:t> stock price fluctuates between approximately $224 and $230.There are sharp movements (spikes and drops), but the price stabilizes for certain periods before increasing again towards the </a:t>
            </a:r>
            <a:r>
              <a:rPr lang="en-US" dirty="0" err="1" smtClean="0">
                <a:latin typeface="Bahnschrift Condensed" panose="020B0502040204020203" pitchFamily="34" charset="0"/>
              </a:rPr>
              <a:t>end.These</a:t>
            </a:r>
            <a:r>
              <a:rPr lang="en-US" dirty="0" smtClean="0">
                <a:latin typeface="Bahnschrift Condensed" panose="020B0502040204020203" pitchFamily="34" charset="0"/>
              </a:rPr>
              <a:t> changes may represent market reactions to events (e.g., earnings announcements, news, or investor sentiment).</a:t>
            </a:r>
            <a:endParaRPr lang="en-US" dirty="0">
              <a:latin typeface="Bahnschrift Condensed" panose="020B0502040204020203" pitchFamily="34" charset="0"/>
            </a:endParaRPr>
          </a:p>
        </p:txBody>
      </p:sp>
    </p:spTree>
    <p:extLst>
      <p:ext uri="{BB962C8B-B14F-4D97-AF65-F5344CB8AC3E}">
        <p14:creationId xmlns:p14="http://schemas.microsoft.com/office/powerpoint/2010/main" val="34030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947</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vt:lpstr>
      <vt:lpstr>Bahnschrift Condensed</vt:lpstr>
      <vt:lpstr>Bahnschrift SemiCondensed</vt:lpstr>
      <vt:lpstr>Calibri</vt:lpstr>
      <vt:lpstr>Calibri Light</vt:lpstr>
      <vt:lpstr>Office Theme</vt:lpstr>
      <vt:lpstr>Amazon Volatility Pattern Analysis</vt:lpstr>
      <vt:lpstr>Objective:</vt:lpstr>
      <vt:lpstr>Step by Step procedure</vt:lpstr>
      <vt:lpstr>Code :</vt:lpstr>
      <vt:lpstr>Next step:</vt:lpstr>
      <vt:lpstr>Describe on Dataset</vt:lpstr>
      <vt:lpstr>Findings</vt:lpstr>
      <vt:lpstr>Graphical Distribution</vt:lpstr>
      <vt:lpstr>Findings</vt:lpstr>
      <vt:lpstr>Further Findings from the Graph</vt:lpstr>
      <vt:lpstr>2. Close Price –  Intraday Resistance and SupportLooking at the close price, the stock has some sharp drops—like the one early on (around 01-01 03)—but it quickly stabilizes and then moves higher. This hints at a potential support level around $224. Each time the price nears this point, buyers seem to step in, preventing further declines.On the flip side, there’s also a resistance level around $230. Toward the end of the chart, the price finally breaks through this level, showing bullish momentum. This kind of price behavior often reflects traders reacting to key thresholds—whether psychological or technical—that influence intraday movements.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2024-12-25T05:47:32Z</dcterms:created>
  <dcterms:modified xsi:type="dcterms:W3CDTF">2024-12-25T07:15:09Z</dcterms:modified>
</cp:coreProperties>
</file>