
<file path=[Content_Types].xml><?xml version="1.0" encoding="utf-8"?>
<Types xmlns="http://schemas.openxmlformats.org/package/2006/content-types">
  <Default Extension="jfif" ContentType="image/jpeg"/>
  <Default Extension="png" ContentType="image/png"/>
  <Default Extension="web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0" r:id="rId8"/>
    <p:sldId id="264" r:id="rId9"/>
    <p:sldId id="265" r:id="rId10"/>
    <p:sldId id="276" r:id="rId11"/>
    <p:sldId id="275" r:id="rId12"/>
    <p:sldId id="267" r:id="rId13"/>
    <p:sldId id="268"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C68DE4-7061-4FA7-83AB-DB454C2D9177}"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45438C-9471-4BF8-B563-E1C7DB3E73B2}" type="slidenum">
              <a:rPr lang="en-US" smtClean="0"/>
              <a:t>‹#›</a:t>
            </a:fld>
            <a:endParaRPr lang="en-US" dirty="0"/>
          </a:p>
        </p:txBody>
      </p:sp>
    </p:spTree>
    <p:extLst>
      <p:ext uri="{BB962C8B-B14F-4D97-AF65-F5344CB8AC3E}">
        <p14:creationId xmlns:p14="http://schemas.microsoft.com/office/powerpoint/2010/main" val="307092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68DE4-7061-4FA7-83AB-DB454C2D9177}"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45438C-9471-4BF8-B563-E1C7DB3E73B2}" type="slidenum">
              <a:rPr lang="en-US" smtClean="0"/>
              <a:t>‹#›</a:t>
            </a:fld>
            <a:endParaRPr lang="en-US" dirty="0"/>
          </a:p>
        </p:txBody>
      </p:sp>
    </p:spTree>
    <p:extLst>
      <p:ext uri="{BB962C8B-B14F-4D97-AF65-F5344CB8AC3E}">
        <p14:creationId xmlns:p14="http://schemas.microsoft.com/office/powerpoint/2010/main" val="217707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68DE4-7061-4FA7-83AB-DB454C2D9177}"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45438C-9471-4BF8-B563-E1C7DB3E73B2}" type="slidenum">
              <a:rPr lang="en-US" smtClean="0"/>
              <a:t>‹#›</a:t>
            </a:fld>
            <a:endParaRPr lang="en-US" dirty="0"/>
          </a:p>
        </p:txBody>
      </p:sp>
    </p:spTree>
    <p:extLst>
      <p:ext uri="{BB962C8B-B14F-4D97-AF65-F5344CB8AC3E}">
        <p14:creationId xmlns:p14="http://schemas.microsoft.com/office/powerpoint/2010/main" val="126325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C68DE4-7061-4FA7-83AB-DB454C2D9177}"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45438C-9471-4BF8-B563-E1C7DB3E73B2}" type="slidenum">
              <a:rPr lang="en-US" smtClean="0"/>
              <a:t>‹#›</a:t>
            </a:fld>
            <a:endParaRPr lang="en-US" dirty="0"/>
          </a:p>
        </p:txBody>
      </p:sp>
    </p:spTree>
    <p:extLst>
      <p:ext uri="{BB962C8B-B14F-4D97-AF65-F5344CB8AC3E}">
        <p14:creationId xmlns:p14="http://schemas.microsoft.com/office/powerpoint/2010/main" val="3047682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C68DE4-7061-4FA7-83AB-DB454C2D9177}"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D45438C-9471-4BF8-B563-E1C7DB3E73B2}" type="slidenum">
              <a:rPr lang="en-US" smtClean="0"/>
              <a:t>‹#›</a:t>
            </a:fld>
            <a:endParaRPr lang="en-US" dirty="0"/>
          </a:p>
        </p:txBody>
      </p:sp>
    </p:spTree>
    <p:extLst>
      <p:ext uri="{BB962C8B-B14F-4D97-AF65-F5344CB8AC3E}">
        <p14:creationId xmlns:p14="http://schemas.microsoft.com/office/powerpoint/2010/main" val="148021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C68DE4-7061-4FA7-83AB-DB454C2D9177}" type="datetimeFigureOut">
              <a:rPr lang="en-US" smtClean="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45438C-9471-4BF8-B563-E1C7DB3E73B2}" type="slidenum">
              <a:rPr lang="en-US" smtClean="0"/>
              <a:t>‹#›</a:t>
            </a:fld>
            <a:endParaRPr lang="en-US" dirty="0"/>
          </a:p>
        </p:txBody>
      </p:sp>
    </p:spTree>
    <p:extLst>
      <p:ext uri="{BB962C8B-B14F-4D97-AF65-F5344CB8AC3E}">
        <p14:creationId xmlns:p14="http://schemas.microsoft.com/office/powerpoint/2010/main" val="274017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C68DE4-7061-4FA7-83AB-DB454C2D9177}" type="datetimeFigureOut">
              <a:rPr lang="en-US" smtClean="0"/>
              <a:t>10/18/2024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D45438C-9471-4BF8-B563-E1C7DB3E73B2}" type="slidenum">
              <a:rPr lang="en-US" smtClean="0"/>
              <a:t>‹#›</a:t>
            </a:fld>
            <a:endParaRPr lang="en-US" dirty="0"/>
          </a:p>
        </p:txBody>
      </p:sp>
    </p:spTree>
    <p:extLst>
      <p:ext uri="{BB962C8B-B14F-4D97-AF65-F5344CB8AC3E}">
        <p14:creationId xmlns:p14="http://schemas.microsoft.com/office/powerpoint/2010/main" val="3200235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C68DE4-7061-4FA7-83AB-DB454C2D9177}" type="datetimeFigureOut">
              <a:rPr lang="en-US" smtClean="0"/>
              <a:t>10/18/2024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D45438C-9471-4BF8-B563-E1C7DB3E73B2}" type="slidenum">
              <a:rPr lang="en-US" smtClean="0"/>
              <a:t>‹#›</a:t>
            </a:fld>
            <a:endParaRPr lang="en-US" dirty="0"/>
          </a:p>
        </p:txBody>
      </p:sp>
    </p:spTree>
    <p:extLst>
      <p:ext uri="{BB962C8B-B14F-4D97-AF65-F5344CB8AC3E}">
        <p14:creationId xmlns:p14="http://schemas.microsoft.com/office/powerpoint/2010/main" val="2814944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68DE4-7061-4FA7-83AB-DB454C2D9177}" type="datetimeFigureOut">
              <a:rPr lang="en-US" smtClean="0"/>
              <a:t>10/18/2024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D45438C-9471-4BF8-B563-E1C7DB3E73B2}" type="slidenum">
              <a:rPr lang="en-US" smtClean="0"/>
              <a:t>‹#›</a:t>
            </a:fld>
            <a:endParaRPr lang="en-US" dirty="0"/>
          </a:p>
        </p:txBody>
      </p:sp>
    </p:spTree>
    <p:extLst>
      <p:ext uri="{BB962C8B-B14F-4D97-AF65-F5344CB8AC3E}">
        <p14:creationId xmlns:p14="http://schemas.microsoft.com/office/powerpoint/2010/main" val="412448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C68DE4-7061-4FA7-83AB-DB454C2D9177}" type="datetimeFigureOut">
              <a:rPr lang="en-US" smtClean="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45438C-9471-4BF8-B563-E1C7DB3E73B2}" type="slidenum">
              <a:rPr lang="en-US" smtClean="0"/>
              <a:t>‹#›</a:t>
            </a:fld>
            <a:endParaRPr lang="en-US" dirty="0"/>
          </a:p>
        </p:txBody>
      </p:sp>
    </p:spTree>
    <p:extLst>
      <p:ext uri="{BB962C8B-B14F-4D97-AF65-F5344CB8AC3E}">
        <p14:creationId xmlns:p14="http://schemas.microsoft.com/office/powerpoint/2010/main" val="2847028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C68DE4-7061-4FA7-83AB-DB454C2D9177}" type="datetimeFigureOut">
              <a:rPr lang="en-US" smtClean="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D45438C-9471-4BF8-B563-E1C7DB3E73B2}" type="slidenum">
              <a:rPr lang="en-US" smtClean="0"/>
              <a:t>‹#›</a:t>
            </a:fld>
            <a:endParaRPr lang="en-US" dirty="0"/>
          </a:p>
        </p:txBody>
      </p:sp>
    </p:spTree>
    <p:extLst>
      <p:ext uri="{BB962C8B-B14F-4D97-AF65-F5344CB8AC3E}">
        <p14:creationId xmlns:p14="http://schemas.microsoft.com/office/powerpoint/2010/main" val="1967972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68DE4-7061-4FA7-83AB-DB454C2D9177}" type="datetimeFigureOut">
              <a:rPr lang="en-US" smtClean="0"/>
              <a:t>10/18/2024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5438C-9471-4BF8-B563-E1C7DB3E73B2}" type="slidenum">
              <a:rPr lang="en-US" smtClean="0"/>
              <a:t>‹#›</a:t>
            </a:fld>
            <a:endParaRPr lang="en-US" dirty="0"/>
          </a:p>
        </p:txBody>
      </p:sp>
    </p:spTree>
    <p:extLst>
      <p:ext uri="{BB962C8B-B14F-4D97-AF65-F5344CB8AC3E}">
        <p14:creationId xmlns:p14="http://schemas.microsoft.com/office/powerpoint/2010/main" val="2858109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1">
              <a:lumMod val="50000"/>
            </a:schemeClr>
          </a:solidFill>
        </p:spPr>
        <p:txBody>
          <a:bodyPr>
            <a:normAutofit/>
          </a:bodyPr>
          <a:lstStyle/>
          <a:p>
            <a:r>
              <a:rPr lang="en-US" dirty="0">
                <a:solidFill>
                  <a:schemeClr val="bg1"/>
                </a:solidFill>
              </a:rPr>
              <a:t>Fraud Analysis Report</a:t>
            </a:r>
          </a:p>
        </p:txBody>
      </p:sp>
      <p:sp>
        <p:nvSpPr>
          <p:cNvPr id="3" name="Subtitle 2"/>
          <p:cNvSpPr>
            <a:spLocks noGrp="1"/>
          </p:cNvSpPr>
          <p:nvPr>
            <p:ph type="subTitle" idx="1"/>
          </p:nvPr>
        </p:nvSpPr>
        <p:spPr>
          <a:solidFill>
            <a:schemeClr val="accent1">
              <a:lumMod val="50000"/>
            </a:schemeClr>
          </a:solidFill>
        </p:spPr>
        <p:txBody>
          <a:bodyPr/>
          <a:lstStyle/>
          <a:p>
            <a:r>
              <a:rPr lang="en-US" dirty="0" smtClean="0"/>
              <a:t> </a:t>
            </a:r>
            <a:r>
              <a:rPr lang="en-US" sz="3600" dirty="0" smtClean="0">
                <a:solidFill>
                  <a:schemeClr val="bg1"/>
                </a:solidFill>
              </a:rPr>
              <a:t>Identifying Trends and Patterns to Combat Fraudulent Activities</a:t>
            </a:r>
            <a:endParaRPr lang="en-US" sz="3600" dirty="0">
              <a:solidFill>
                <a:schemeClr val="bg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2728" y="1502229"/>
            <a:ext cx="1186543" cy="1136468"/>
          </a:xfrm>
          <a:prstGeom prst="rect">
            <a:avLst/>
          </a:prstGeom>
        </p:spPr>
      </p:pic>
    </p:spTree>
    <p:extLst>
      <p:ext uri="{BB962C8B-B14F-4D97-AF65-F5344CB8AC3E}">
        <p14:creationId xmlns:p14="http://schemas.microsoft.com/office/powerpoint/2010/main" val="204799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pPr algn="ctr"/>
            <a:r>
              <a:rPr lang="en-US" dirty="0" smtClean="0">
                <a:solidFill>
                  <a:schemeClr val="bg1"/>
                </a:solidFill>
              </a:rPr>
              <a:t>Scatter Plot</a:t>
            </a:r>
            <a:endParaRPr lang="en-US"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2381818"/>
            <a:ext cx="4321629" cy="3238952"/>
          </a:xfrm>
        </p:spPr>
      </p:pic>
      <p:sp>
        <p:nvSpPr>
          <p:cNvPr id="5" name="Rounded Rectangle 4"/>
          <p:cNvSpPr/>
          <p:nvPr/>
        </p:nvSpPr>
        <p:spPr>
          <a:xfrm>
            <a:off x="5760720" y="2381818"/>
            <a:ext cx="5747657" cy="3592285"/>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relationship between "Transaction Amount" and "Destination Balance" is less straightforward than the previous graph comparing "Transaction Amount" with "Origin Balance."</a:t>
            </a:r>
          </a:p>
          <a:p>
            <a:r>
              <a:rPr lang="en-US" dirty="0"/>
              <a:t>Most transactions seem to happen between accounts with relatively small balances, but there are outliers that suggest large balances with small transactions.</a:t>
            </a:r>
          </a:p>
          <a:p>
            <a:r>
              <a:rPr lang="en-US" dirty="0"/>
              <a:t>This could indicate different transaction behaviors: smaller accounts may be involved in frequent but low-value transactions, while higher-balance accounts may only occasionally receive smaller transactions.</a:t>
            </a:r>
          </a:p>
        </p:txBody>
      </p:sp>
    </p:spTree>
    <p:extLst>
      <p:ext uri="{BB962C8B-B14F-4D97-AF65-F5344CB8AC3E}">
        <p14:creationId xmlns:p14="http://schemas.microsoft.com/office/powerpoint/2010/main" val="3903121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pPr algn="ctr"/>
            <a:r>
              <a:rPr lang="en-US" b="1" dirty="0">
                <a:solidFill>
                  <a:srgbClr val="FFC000"/>
                </a:solidFill>
              </a:rPr>
              <a:t>M</a:t>
            </a:r>
            <a:r>
              <a:rPr lang="en-US" b="1" dirty="0" smtClean="0">
                <a:solidFill>
                  <a:srgbClr val="FFC000"/>
                </a:solidFill>
              </a:rPr>
              <a:t>odel </a:t>
            </a:r>
            <a:r>
              <a:rPr lang="en-US" b="1" dirty="0">
                <a:solidFill>
                  <a:srgbClr val="FFC000"/>
                </a:solidFill>
              </a:rPr>
              <a:t>T</a:t>
            </a:r>
            <a:r>
              <a:rPr lang="en-US" b="1" dirty="0" smtClean="0">
                <a:solidFill>
                  <a:srgbClr val="FFC000"/>
                </a:solidFill>
              </a:rPr>
              <a:t>raining</a:t>
            </a:r>
            <a:r>
              <a:rPr lang="en-US" dirty="0"/>
              <a:t>.</a:t>
            </a:r>
            <a:endParaRPr lang="en-US" dirty="0"/>
          </a:p>
        </p:txBody>
      </p:sp>
      <p:sp>
        <p:nvSpPr>
          <p:cNvPr id="3" name="Content Placeholder 2"/>
          <p:cNvSpPr>
            <a:spLocks noGrp="1"/>
          </p:cNvSpPr>
          <p:nvPr>
            <p:ph idx="1"/>
          </p:nvPr>
        </p:nvSpPr>
        <p:spPr>
          <a:solidFill>
            <a:schemeClr val="bg1"/>
          </a:solidFill>
        </p:spPr>
        <p:txBody>
          <a:bodyPr/>
          <a:lstStyle/>
          <a:p>
            <a:pPr marL="0" indent="0">
              <a:buNone/>
            </a:pPr>
            <a:endParaRPr lang="en-US" dirty="0"/>
          </a:p>
        </p:txBody>
      </p:sp>
      <p:sp>
        <p:nvSpPr>
          <p:cNvPr id="5" name="Rounded Rectangle 4"/>
          <p:cNvSpPr/>
          <p:nvPr/>
        </p:nvSpPr>
        <p:spPr>
          <a:xfrm>
            <a:off x="2233749" y="2194560"/>
            <a:ext cx="7955280" cy="3722914"/>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next step  is </a:t>
            </a:r>
            <a:r>
              <a:rPr lang="en-US" dirty="0"/>
              <a:t>preparing for a machine learning model by defining feature variables X from specific columns in the </a:t>
            </a:r>
            <a:r>
              <a:rPr lang="en-US" dirty="0" smtClean="0"/>
              <a:t> </a:t>
            </a:r>
            <a:r>
              <a:rPr lang="en-US" dirty="0" err="1"/>
              <a:t>df</a:t>
            </a:r>
            <a:r>
              <a:rPr lang="en-US" dirty="0"/>
              <a:t> (including amount, </a:t>
            </a:r>
            <a:r>
              <a:rPr lang="en-US" dirty="0" err="1"/>
              <a:t>oldbalanceOrg</a:t>
            </a:r>
            <a:r>
              <a:rPr lang="en-US" dirty="0"/>
              <a:t>, </a:t>
            </a:r>
            <a:r>
              <a:rPr lang="en-US" dirty="0" err="1"/>
              <a:t>newbalanceOrig</a:t>
            </a:r>
            <a:r>
              <a:rPr lang="en-US" dirty="0"/>
              <a:t>, </a:t>
            </a:r>
            <a:r>
              <a:rPr lang="en-US" dirty="0" err="1"/>
              <a:t>oldbalanceDest</a:t>
            </a:r>
            <a:r>
              <a:rPr lang="en-US" dirty="0"/>
              <a:t>, and </a:t>
            </a:r>
            <a:r>
              <a:rPr lang="en-US" dirty="0" err="1"/>
              <a:t>newbalanceDest</a:t>
            </a:r>
            <a:r>
              <a:rPr lang="en-US" dirty="0"/>
              <a:t>) and setting the target variable y as the </a:t>
            </a:r>
            <a:r>
              <a:rPr lang="en-US" dirty="0" err="1"/>
              <a:t>isFraud</a:t>
            </a:r>
            <a:r>
              <a:rPr lang="en-US" dirty="0"/>
              <a:t> column, which indicates fraudulent transactions.</a:t>
            </a:r>
          </a:p>
        </p:txBody>
      </p:sp>
    </p:spTree>
    <p:extLst>
      <p:ext uri="{BB962C8B-B14F-4D97-AF65-F5344CB8AC3E}">
        <p14:creationId xmlns:p14="http://schemas.microsoft.com/office/powerpoint/2010/main" val="3396010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a:ln>
            <a:solidFill>
              <a:schemeClr val="accent1"/>
            </a:solidFill>
          </a:ln>
        </p:spPr>
        <p:txBody>
          <a:bodyPr/>
          <a:lstStyle/>
          <a:p>
            <a:r>
              <a:rPr lang="en-US" dirty="0" smtClean="0">
                <a:solidFill>
                  <a:schemeClr val="bg1"/>
                </a:solidFill>
              </a:rPr>
              <a:t>Metrics measurements </a:t>
            </a:r>
            <a:endParaRPr lang="en-US" dirty="0">
              <a:solidFill>
                <a:schemeClr val="bg1"/>
              </a:solidFill>
            </a:endParaRPr>
          </a:p>
        </p:txBody>
      </p:sp>
      <p:sp>
        <p:nvSpPr>
          <p:cNvPr id="3" name="Content Placeholder 2"/>
          <p:cNvSpPr>
            <a:spLocks noGrp="1"/>
          </p:cNvSpPr>
          <p:nvPr>
            <p:ph idx="1"/>
          </p:nvPr>
        </p:nvSpPr>
        <p:spPr>
          <a:solidFill>
            <a:schemeClr val="accent1">
              <a:lumMod val="50000"/>
            </a:schemeClr>
          </a:solidFill>
        </p:spPr>
        <p:txBody>
          <a:bodyPr/>
          <a:lstStyle/>
          <a:p>
            <a:r>
              <a:rPr lang="en-US" dirty="0" err="1" smtClean="0">
                <a:solidFill>
                  <a:srgbClr val="FFC000"/>
                </a:solidFill>
              </a:rPr>
              <a:t>Accurarcy</a:t>
            </a:r>
            <a:r>
              <a:rPr lang="en-US" dirty="0" smtClean="0">
                <a:solidFill>
                  <a:srgbClr val="FFC000"/>
                </a:solidFill>
              </a:rPr>
              <a:t> Score </a:t>
            </a:r>
            <a:r>
              <a:rPr lang="en-US" dirty="0" smtClean="0"/>
              <a:t>= .963526244952894</a:t>
            </a:r>
          </a:p>
          <a:p>
            <a:r>
              <a:rPr lang="en-US" dirty="0" smtClean="0">
                <a:solidFill>
                  <a:srgbClr val="FFC000"/>
                </a:solidFill>
              </a:rPr>
              <a:t>Confusion Matrix </a:t>
            </a:r>
            <a:r>
              <a:rPr lang="en-US" dirty="0" smtClean="0"/>
              <a:t>= 1987 ,63</a:t>
            </a:r>
          </a:p>
          <a:p>
            <a:r>
              <a:rPr lang="en-US" dirty="0"/>
              <a:t> </a:t>
            </a:r>
            <a:r>
              <a:rPr lang="en-US" dirty="0" smtClean="0"/>
              <a:t>                                    12,      167 </a:t>
            </a:r>
          </a:p>
          <a:p>
            <a:r>
              <a:rPr lang="en-US" dirty="0" smtClean="0">
                <a:solidFill>
                  <a:srgbClr val="FFC000"/>
                </a:solidFill>
              </a:rPr>
              <a:t>F1 _score </a:t>
            </a:r>
            <a:r>
              <a:rPr lang="en-US" dirty="0" smtClean="0"/>
              <a:t>= .8166259168704159</a:t>
            </a:r>
          </a:p>
          <a:p>
            <a:r>
              <a:rPr lang="en-US" dirty="0" smtClean="0">
                <a:solidFill>
                  <a:srgbClr val="FFC000"/>
                </a:solidFill>
              </a:rPr>
              <a:t>Roc </a:t>
            </a:r>
            <a:r>
              <a:rPr lang="en-US" dirty="0" err="1" smtClean="0">
                <a:solidFill>
                  <a:srgbClr val="FFC000"/>
                </a:solidFill>
              </a:rPr>
              <a:t>Auc</a:t>
            </a:r>
            <a:r>
              <a:rPr lang="en-US" dirty="0" smtClean="0">
                <a:solidFill>
                  <a:srgbClr val="FFC000"/>
                </a:solidFill>
              </a:rPr>
              <a:t> Curve </a:t>
            </a:r>
            <a:r>
              <a:rPr lang="en-US" dirty="0" smtClean="0"/>
              <a:t>= .9511145932688</a:t>
            </a:r>
          </a:p>
          <a:p>
            <a:r>
              <a:rPr lang="en-US" dirty="0" smtClean="0">
                <a:solidFill>
                  <a:srgbClr val="FFC000"/>
                </a:solidFill>
              </a:rPr>
              <a:t>Precision </a:t>
            </a:r>
            <a:r>
              <a:rPr lang="en-US" dirty="0" smtClean="0">
                <a:solidFill>
                  <a:srgbClr val="FFC000"/>
                </a:solidFill>
              </a:rPr>
              <a:t>score</a:t>
            </a:r>
            <a:r>
              <a:rPr lang="en-US" dirty="0" smtClean="0"/>
              <a:t>=.9608695</a:t>
            </a:r>
          </a:p>
          <a:p>
            <a:r>
              <a:rPr lang="en-US" dirty="0" smtClean="0">
                <a:solidFill>
                  <a:srgbClr val="FFC000"/>
                </a:solidFill>
              </a:rPr>
              <a:t>Recall </a:t>
            </a:r>
            <a:r>
              <a:rPr lang="en-US" dirty="0" smtClean="0"/>
              <a:t>=.5877659</a:t>
            </a:r>
            <a:endParaRPr lang="en-US" dirty="0"/>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12121"/>
                </a:solidFill>
                <a:effectLst/>
                <a:latin typeface="var(--colab-code-font-family)"/>
              </a:rPr>
              <a:t>0.9264244055630327</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0920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r>
              <a:rPr lang="en-US" dirty="0" smtClean="0">
                <a:solidFill>
                  <a:schemeClr val="bg1"/>
                </a:solidFill>
              </a:rPr>
              <a:t>Some more EDA after metrics test</a:t>
            </a:r>
            <a:endParaRPr lang="en-US" dirty="0">
              <a:solidFill>
                <a:schemeClr val="bg1"/>
              </a:solidFill>
            </a:endParaRPr>
          </a:p>
        </p:txBody>
      </p:sp>
      <p:sp>
        <p:nvSpPr>
          <p:cNvPr id="3" name="Content Placeholder 2"/>
          <p:cNvSpPr>
            <a:spLocks noGrp="1"/>
          </p:cNvSpPr>
          <p:nvPr>
            <p:ph idx="1"/>
          </p:nvPr>
        </p:nvSpPr>
        <p:spPr>
          <a:solidFill>
            <a:schemeClr val="accent1">
              <a:lumMod val="50000"/>
            </a:schemeClr>
          </a:solidFill>
        </p:spPr>
        <p:txBody>
          <a:bodyPr/>
          <a:lstStyle/>
          <a:p>
            <a:r>
              <a:rPr lang="en-US" dirty="0" smtClean="0">
                <a:solidFill>
                  <a:schemeClr val="bg1"/>
                </a:solidFill>
              </a:rPr>
              <a:t>Confusion matrix</a:t>
            </a:r>
            <a:endParaRPr lang="en-US" dirty="0">
              <a:solidFill>
                <a:schemeClr val="bg1"/>
              </a:solidFill>
            </a:endParaRPr>
          </a:p>
        </p:txBody>
      </p:sp>
      <p:pic>
        <p:nvPicPr>
          <p:cNvPr id="5" name="Picture 4"/>
          <p:cNvPicPr>
            <a:picLocks noChangeAspect="1"/>
          </p:cNvPicPr>
          <p:nvPr/>
        </p:nvPicPr>
        <p:blipFill>
          <a:blip r:embed="rId2"/>
          <a:stretch>
            <a:fillRect/>
          </a:stretch>
        </p:blipFill>
        <p:spPr>
          <a:xfrm>
            <a:off x="1100173" y="2363371"/>
            <a:ext cx="4725861" cy="3671667"/>
          </a:xfrm>
          <a:prstGeom prst="rect">
            <a:avLst/>
          </a:prstGeom>
        </p:spPr>
      </p:pic>
      <p:sp>
        <p:nvSpPr>
          <p:cNvPr id="4" name="Rounded Rectangle 3"/>
          <p:cNvSpPr/>
          <p:nvPr/>
        </p:nvSpPr>
        <p:spPr>
          <a:xfrm>
            <a:off x="6570617" y="2350308"/>
            <a:ext cx="4376057" cy="363248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sz="1100" dirty="0" smtClean="0"/>
          </a:p>
          <a:p>
            <a:pPr algn="ctr"/>
            <a:endParaRPr lang="en-US" sz="1100" dirty="0"/>
          </a:p>
          <a:p>
            <a:pPr algn="ctr"/>
            <a:endParaRPr lang="en-US" sz="1100" dirty="0" smtClean="0"/>
          </a:p>
          <a:p>
            <a:pPr algn="ctr"/>
            <a:endParaRPr lang="en-US" sz="1100" dirty="0"/>
          </a:p>
          <a:p>
            <a:pPr algn="ctr"/>
            <a:endParaRPr lang="en-US" sz="1100" dirty="0" smtClean="0"/>
          </a:p>
          <a:p>
            <a:pPr algn="ctr"/>
            <a:endParaRPr lang="en-US" sz="1100" dirty="0"/>
          </a:p>
          <a:p>
            <a:pPr algn="ctr"/>
            <a:endParaRPr lang="en-US" sz="1100" dirty="0" smtClean="0"/>
          </a:p>
          <a:p>
            <a:pPr algn="ctr"/>
            <a:endParaRPr lang="en-US" sz="1100" dirty="0"/>
          </a:p>
          <a:p>
            <a:pPr algn="ctr"/>
            <a:endParaRPr lang="en-US" sz="1100" dirty="0" smtClean="0"/>
          </a:p>
          <a:p>
            <a:pPr algn="ctr"/>
            <a:endParaRPr lang="en-US" sz="1100" dirty="0"/>
          </a:p>
          <a:p>
            <a:r>
              <a:rPr lang="en-US" sz="1400" dirty="0" smtClean="0"/>
              <a:t>From </a:t>
            </a:r>
            <a:r>
              <a:rPr lang="en-US" sz="1400" dirty="0"/>
              <a:t>the color intensity, the top-left cell (True Positives) contains a large number of correctly predicted positive instances. In contrast, the other cells have significantly fewer </a:t>
            </a:r>
            <a:r>
              <a:rPr lang="en-US" sz="1400" dirty="0" smtClean="0"/>
              <a:t>instances.</a:t>
            </a:r>
          </a:p>
          <a:p>
            <a:r>
              <a:rPr lang="en-US" sz="1400" dirty="0"/>
              <a:t>The matrix suggests that the model is performing </a:t>
            </a:r>
            <a:r>
              <a:rPr lang="en-US" sz="1400" b="1" dirty="0"/>
              <a:t>well on positive predictions</a:t>
            </a:r>
            <a:r>
              <a:rPr lang="en-US" sz="1400" dirty="0"/>
              <a:t>, as indicated by the high number of true positives.</a:t>
            </a:r>
          </a:p>
          <a:p>
            <a:r>
              <a:rPr lang="en-US" sz="1400" dirty="0"/>
              <a:t>However, the dark purple in the other cells suggests that the model may have </a:t>
            </a:r>
            <a:r>
              <a:rPr lang="en-US" sz="1400" b="1" dirty="0"/>
              <a:t>few false positives, false negatives, and true negatives</a:t>
            </a:r>
            <a:r>
              <a:rPr lang="en-US" sz="1400" dirty="0"/>
              <a:t>, implying an imbalance between the classes or possibly a highly accurate model with minimal errors for the other categories.</a:t>
            </a:r>
          </a:p>
          <a:p>
            <a:endParaRPr lang="en-US" sz="1400"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Tree>
    <p:extLst>
      <p:ext uri="{BB962C8B-B14F-4D97-AF65-F5344CB8AC3E}">
        <p14:creationId xmlns:p14="http://schemas.microsoft.com/office/powerpoint/2010/main" val="3552321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r>
              <a:rPr lang="en-US" dirty="0" smtClean="0">
                <a:solidFill>
                  <a:schemeClr val="bg1"/>
                </a:solidFill>
              </a:rPr>
              <a:t>Bar Chart</a:t>
            </a:r>
            <a:endParaRPr lang="en-US" dirty="0">
              <a:solidFill>
                <a:schemeClr val="bg1"/>
              </a:solidFill>
            </a:endParaRPr>
          </a:p>
        </p:txBody>
      </p:sp>
      <p:pic>
        <p:nvPicPr>
          <p:cNvPr id="4" name="Content Placeholder 3"/>
          <p:cNvPicPr>
            <a:picLocks noGrp="1" noChangeAspect="1"/>
          </p:cNvPicPr>
          <p:nvPr>
            <p:ph idx="1"/>
          </p:nvPr>
        </p:nvPicPr>
        <p:blipFill>
          <a:blip r:embed="rId2"/>
          <a:stretch>
            <a:fillRect/>
          </a:stretch>
        </p:blipFill>
        <p:spPr>
          <a:xfrm>
            <a:off x="3173174" y="1893559"/>
            <a:ext cx="5845652" cy="4215469"/>
          </a:xfrm>
          <a:prstGeom prst="rect">
            <a:avLst/>
          </a:prstGeom>
        </p:spPr>
      </p:pic>
    </p:spTree>
    <p:extLst>
      <p:ext uri="{BB962C8B-B14F-4D97-AF65-F5344CB8AC3E}">
        <p14:creationId xmlns:p14="http://schemas.microsoft.com/office/powerpoint/2010/main" val="34998646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r>
              <a:rPr lang="en-US" dirty="0" smtClean="0">
                <a:solidFill>
                  <a:schemeClr val="bg1"/>
                </a:solidFill>
              </a:rPr>
              <a:t>Findings </a:t>
            </a:r>
            <a:endParaRPr lang="en-US" dirty="0">
              <a:solidFill>
                <a:schemeClr val="bg1"/>
              </a:solidFill>
            </a:endParaRPr>
          </a:p>
        </p:txBody>
      </p:sp>
      <p:sp>
        <p:nvSpPr>
          <p:cNvPr id="3" name="Content Placeholder 2"/>
          <p:cNvSpPr>
            <a:spLocks noGrp="1"/>
          </p:cNvSpPr>
          <p:nvPr>
            <p:ph idx="1"/>
          </p:nvPr>
        </p:nvSpPr>
        <p:spPr>
          <a:solidFill>
            <a:schemeClr val="accent1">
              <a:lumMod val="50000"/>
            </a:schemeClr>
          </a:solidFill>
        </p:spPr>
        <p:txBody>
          <a:bodyPr>
            <a:normAutofit/>
          </a:bodyPr>
          <a:lstStyle/>
          <a:p>
            <a:r>
              <a:rPr lang="en-US" dirty="0">
                <a:solidFill>
                  <a:schemeClr val="bg1"/>
                </a:solidFill>
              </a:rPr>
              <a:t>Findings</a:t>
            </a:r>
          </a:p>
          <a:p>
            <a:r>
              <a:rPr lang="en-US" dirty="0">
                <a:solidFill>
                  <a:schemeClr val="bg1"/>
                </a:solidFill>
              </a:rPr>
              <a:t>The image shows a bar graph representing the expected revenue, losses, and profit of a project. The expected revenue is the highest, followed by the expected </a:t>
            </a:r>
            <a:r>
              <a:rPr lang="en-US" dirty="0" smtClean="0">
                <a:solidFill>
                  <a:schemeClr val="bg1"/>
                </a:solidFill>
              </a:rPr>
              <a:t>profit. </a:t>
            </a:r>
            <a:r>
              <a:rPr lang="en-US" dirty="0">
                <a:solidFill>
                  <a:schemeClr val="bg1"/>
                </a:solidFill>
              </a:rPr>
              <a:t>This suggests that the project may be using machine learning models to generate predictions about revenue, losses, and profit. Overall, the image suggests that the project is on track to be successful, with high expected revenue and low expected losses.</a:t>
            </a:r>
          </a:p>
          <a:p>
            <a:endParaRPr lang="en-US" dirty="0">
              <a:solidFill>
                <a:schemeClr val="bg1"/>
              </a:solidFill>
            </a:endParaRPr>
          </a:p>
        </p:txBody>
      </p:sp>
    </p:spTree>
    <p:extLst>
      <p:ext uri="{BB962C8B-B14F-4D97-AF65-F5344CB8AC3E}">
        <p14:creationId xmlns:p14="http://schemas.microsoft.com/office/powerpoint/2010/main" val="1471454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r>
              <a:rPr lang="en-US" dirty="0" smtClean="0">
                <a:solidFill>
                  <a:schemeClr val="bg1"/>
                </a:solidFill>
              </a:rPr>
              <a:t>Conclusion</a:t>
            </a:r>
            <a:endParaRPr lang="en-US" dirty="0">
              <a:solidFill>
                <a:schemeClr val="bg1"/>
              </a:solidFill>
            </a:endParaRPr>
          </a:p>
        </p:txBody>
      </p:sp>
      <p:sp>
        <p:nvSpPr>
          <p:cNvPr id="3" name="Content Placeholder 2"/>
          <p:cNvSpPr>
            <a:spLocks noGrp="1"/>
          </p:cNvSpPr>
          <p:nvPr>
            <p:ph idx="1"/>
          </p:nvPr>
        </p:nvSpPr>
        <p:spPr>
          <a:solidFill>
            <a:schemeClr val="accent1">
              <a:lumMod val="50000"/>
            </a:schemeClr>
          </a:solidFill>
        </p:spPr>
        <p:txBody>
          <a:bodyPr/>
          <a:lstStyle/>
          <a:p>
            <a:r>
              <a:rPr lang="en-US" dirty="0">
                <a:solidFill>
                  <a:schemeClr val="bg1"/>
                </a:solidFill>
              </a:rPr>
              <a:t>"With a 96.6% accuracy, we have built a highly reliable system that can significantly reduce fraud losses."</a:t>
            </a:r>
          </a:p>
          <a:p>
            <a:r>
              <a:rPr lang="en-US" dirty="0">
                <a:solidFill>
                  <a:schemeClr val="bg1"/>
                </a:solidFill>
              </a:rPr>
              <a:t>"This accuracy translates into significant real-world benefits. </a:t>
            </a:r>
            <a:r>
              <a:rPr lang="en-US" dirty="0" smtClean="0">
                <a:solidFill>
                  <a:schemeClr val="bg1"/>
                </a:solidFill>
              </a:rPr>
              <a:t>Good </a:t>
            </a:r>
            <a:r>
              <a:rPr lang="en-US" dirty="0">
                <a:solidFill>
                  <a:schemeClr val="bg1"/>
                </a:solidFill>
              </a:rPr>
              <a:t>on reducing financial losses and enhancing security for customers."</a:t>
            </a:r>
          </a:p>
          <a:p>
            <a:r>
              <a:rPr lang="en-US" dirty="0">
                <a:solidFill>
                  <a:schemeClr val="bg1"/>
                </a:solidFill>
              </a:rPr>
              <a:t>"The model's performance not only protects our business but also ensures a positive user experience for our customers."</a:t>
            </a:r>
          </a:p>
          <a:p>
            <a:r>
              <a:rPr lang="en-US" dirty="0">
                <a:solidFill>
                  <a:schemeClr val="bg1"/>
                </a:solidFill>
              </a:rPr>
              <a:t>"To summarize, we have developed a robust fraud detection model with exceptional accuracy, demonstrating the power of machine learning in combating fraud."</a:t>
            </a:r>
          </a:p>
          <a:p>
            <a:endParaRPr lang="en-US" dirty="0"/>
          </a:p>
        </p:txBody>
      </p:sp>
    </p:spTree>
    <p:extLst>
      <p:ext uri="{BB962C8B-B14F-4D97-AF65-F5344CB8AC3E}">
        <p14:creationId xmlns:p14="http://schemas.microsoft.com/office/powerpoint/2010/main" val="4066381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pPr algn="ctr"/>
            <a:r>
              <a:rPr lang="en-US" dirty="0" smtClean="0">
                <a:solidFill>
                  <a:schemeClr val="bg1"/>
                </a:solidFill>
              </a:rPr>
              <a:t>Thank You</a:t>
            </a:r>
            <a:endParaRPr lang="en-US" dirty="0">
              <a:solidFill>
                <a:schemeClr val="bg1"/>
              </a:solidFill>
            </a:endParaRPr>
          </a:p>
        </p:txBody>
      </p:sp>
      <p:sp>
        <p:nvSpPr>
          <p:cNvPr id="3" name="Content Placeholder 2"/>
          <p:cNvSpPr>
            <a:spLocks noGrp="1"/>
          </p:cNvSpPr>
          <p:nvPr>
            <p:ph idx="1"/>
          </p:nvPr>
        </p:nvSpPr>
        <p:spPr>
          <a:solidFill>
            <a:schemeClr val="accent1">
              <a:lumMod val="50000"/>
            </a:schemeClr>
          </a:solidFill>
        </p:spPr>
        <p:txBody>
          <a:bodyPr>
            <a:normAutofit/>
          </a:bodyPr>
          <a:lstStyle/>
          <a:p>
            <a:pPr marL="3657600" lvl="8" indent="0" algn="ctr">
              <a:buNone/>
            </a:pPr>
            <a:endParaRPr lang="en-US" sz="8000" dirty="0">
              <a:solidFill>
                <a:schemeClr val="bg1"/>
              </a:solidFill>
            </a:endParaRPr>
          </a:p>
        </p:txBody>
      </p:sp>
    </p:spTree>
    <p:extLst>
      <p:ext uri="{BB962C8B-B14F-4D97-AF65-F5344CB8AC3E}">
        <p14:creationId xmlns:p14="http://schemas.microsoft.com/office/powerpoint/2010/main" val="1776985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r>
              <a:rPr lang="en-US" dirty="0" smtClean="0">
                <a:solidFill>
                  <a:schemeClr val="bg1"/>
                </a:solidFill>
              </a:rPr>
              <a:t>Purpose of Fraud Analysis</a:t>
            </a:r>
            <a:endParaRPr lang="en-US" dirty="0">
              <a:solidFill>
                <a:schemeClr val="bg1"/>
              </a:solidFill>
            </a:endParaRPr>
          </a:p>
        </p:txBody>
      </p:sp>
      <p:sp>
        <p:nvSpPr>
          <p:cNvPr id="3" name="Content Placeholder 2"/>
          <p:cNvSpPr>
            <a:spLocks noGrp="1"/>
          </p:cNvSpPr>
          <p:nvPr>
            <p:ph idx="1"/>
          </p:nvPr>
        </p:nvSpPr>
        <p:spPr>
          <a:solidFill>
            <a:schemeClr val="accent1">
              <a:lumMod val="50000"/>
            </a:schemeClr>
          </a:solidFill>
        </p:spPr>
        <p:txBody>
          <a:bodyPr>
            <a:normAutofit/>
          </a:bodyPr>
          <a:lstStyle/>
          <a:p>
            <a:r>
              <a:rPr lang="en-US" dirty="0">
                <a:solidFill>
                  <a:schemeClr val="bg1"/>
                </a:solidFill>
              </a:rPr>
              <a:t>To identify key trends and patterns in fraudulent activities, enabling proactive fraud prevention measures</a:t>
            </a:r>
            <a:r>
              <a:rPr lang="en-US" dirty="0" smtClean="0">
                <a:solidFill>
                  <a:schemeClr val="bg1"/>
                </a:solidFill>
              </a:rPr>
              <a:t>.</a:t>
            </a:r>
          </a:p>
          <a:p>
            <a:r>
              <a:rPr lang="en-US" dirty="0" smtClean="0">
                <a:solidFill>
                  <a:schemeClr val="bg1"/>
                </a:solidFill>
              </a:rPr>
              <a:t>To </a:t>
            </a:r>
            <a:r>
              <a:rPr lang="en-US" dirty="0">
                <a:solidFill>
                  <a:schemeClr val="bg1"/>
                </a:solidFill>
              </a:rPr>
              <a:t>leverage data analytics and machine learning techniques for detecting anomalies and predicting fraudulent behavior with higher accuracy</a:t>
            </a:r>
            <a:r>
              <a:rPr lang="en-US" dirty="0" smtClean="0">
                <a:solidFill>
                  <a:schemeClr val="bg1"/>
                </a:solidFill>
              </a:rPr>
              <a:t>.</a:t>
            </a:r>
          </a:p>
          <a:p>
            <a:r>
              <a:rPr lang="en-US" dirty="0" smtClean="0">
                <a:solidFill>
                  <a:schemeClr val="bg1"/>
                </a:solidFill>
              </a:rPr>
              <a:t>To </a:t>
            </a:r>
            <a:r>
              <a:rPr lang="en-US" dirty="0">
                <a:solidFill>
                  <a:schemeClr val="bg1"/>
                </a:solidFill>
              </a:rPr>
              <a:t>optimize the company's existing fraud detection systems by pinpointing areas of vulnerability and recommending targeted interventions</a:t>
            </a:r>
            <a:r>
              <a:rPr lang="en-US" dirty="0" smtClean="0">
                <a:solidFill>
                  <a:schemeClr val="bg1"/>
                </a:solidFill>
              </a:rPr>
              <a:t>.</a:t>
            </a:r>
          </a:p>
          <a:p>
            <a:r>
              <a:rPr lang="en-US" dirty="0" smtClean="0">
                <a:solidFill>
                  <a:schemeClr val="bg1"/>
                </a:solidFill>
              </a:rPr>
              <a:t>To </a:t>
            </a:r>
            <a:r>
              <a:rPr lang="en-US" dirty="0">
                <a:solidFill>
                  <a:schemeClr val="bg1"/>
                </a:solidFill>
              </a:rPr>
              <a:t>reduce financial losses and enhance security by providing data-driven insights that support strategic decision-making.</a:t>
            </a:r>
            <a:endParaRPr lang="en-US" dirty="0">
              <a:solidFill>
                <a:schemeClr val="bg1"/>
              </a:solidFill>
            </a:endParaRPr>
          </a:p>
        </p:txBody>
      </p:sp>
    </p:spTree>
    <p:extLst>
      <p:ext uri="{BB962C8B-B14F-4D97-AF65-F5344CB8AC3E}">
        <p14:creationId xmlns:p14="http://schemas.microsoft.com/office/powerpoint/2010/main" val="3412707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1154" y="1528354"/>
            <a:ext cx="10282646" cy="4872446"/>
          </a:xfrm>
        </p:spPr>
      </p:pic>
      <p:sp>
        <p:nvSpPr>
          <p:cNvPr id="2" name="Title 1"/>
          <p:cNvSpPr>
            <a:spLocks noGrp="1"/>
          </p:cNvSpPr>
          <p:nvPr>
            <p:ph type="title"/>
          </p:nvPr>
        </p:nvSpPr>
        <p:spPr>
          <a:solidFill>
            <a:schemeClr val="accent1">
              <a:lumMod val="50000"/>
            </a:schemeClr>
          </a:solidFill>
        </p:spPr>
        <p:txBody>
          <a:bodyPr/>
          <a:lstStyle/>
          <a:p>
            <a:r>
              <a:rPr lang="en-US" dirty="0" smtClean="0"/>
              <a:t>Data Analysis on Mobile transactions</a:t>
            </a:r>
            <a:endParaRPr lang="en-US" dirty="0"/>
          </a:p>
        </p:txBody>
      </p:sp>
    </p:spTree>
    <p:extLst>
      <p:ext uri="{BB962C8B-B14F-4D97-AF65-F5344CB8AC3E}">
        <p14:creationId xmlns:p14="http://schemas.microsoft.com/office/powerpoint/2010/main" val="2779703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r>
              <a:rPr lang="en-US" dirty="0" smtClean="0">
                <a:solidFill>
                  <a:schemeClr val="bg1"/>
                </a:solidFill>
              </a:rPr>
              <a:t>What I have worked on in Fraud Data Analysis</a:t>
            </a:r>
            <a:endParaRPr lang="en-US" dirty="0">
              <a:solidFill>
                <a:schemeClr val="bg1"/>
              </a:solidFill>
            </a:endParaRPr>
          </a:p>
        </p:txBody>
      </p:sp>
      <p:sp>
        <p:nvSpPr>
          <p:cNvPr id="3" name="Content Placeholder 2"/>
          <p:cNvSpPr>
            <a:spLocks noGrp="1"/>
          </p:cNvSpPr>
          <p:nvPr>
            <p:ph idx="1"/>
          </p:nvPr>
        </p:nvSpPr>
        <p:spPr>
          <a:solidFill>
            <a:schemeClr val="accent1">
              <a:lumMod val="50000"/>
            </a:schemeClr>
          </a:solidFill>
        </p:spPr>
        <p:txBody>
          <a:bodyPr>
            <a:normAutofit fontScale="55000" lnSpcReduction="20000"/>
          </a:bodyPr>
          <a:lstStyle/>
          <a:p>
            <a:r>
              <a:rPr lang="en-US" b="1" dirty="0" smtClean="0">
                <a:solidFill>
                  <a:schemeClr val="bg1"/>
                </a:solidFill>
              </a:rPr>
              <a:t>I have used </a:t>
            </a:r>
            <a:r>
              <a:rPr lang="en-US" b="1" dirty="0" err="1" smtClean="0">
                <a:solidFill>
                  <a:schemeClr val="bg1"/>
                </a:solidFill>
              </a:rPr>
              <a:t>Fraud_Analysis_Dataset</a:t>
            </a:r>
            <a:r>
              <a:rPr lang="en-US" b="1" dirty="0" smtClean="0">
                <a:solidFill>
                  <a:schemeClr val="bg1"/>
                </a:solidFill>
              </a:rPr>
              <a:t> which was provided to me in this csv </a:t>
            </a:r>
            <a:r>
              <a:rPr lang="en-US" b="1" dirty="0" err="1" smtClean="0">
                <a:solidFill>
                  <a:schemeClr val="bg1"/>
                </a:solidFill>
              </a:rPr>
              <a:t>format.I</a:t>
            </a:r>
            <a:r>
              <a:rPr lang="en-US" b="1" dirty="0" smtClean="0">
                <a:solidFill>
                  <a:schemeClr val="bg1"/>
                </a:solidFill>
              </a:rPr>
              <a:t> took a look at the data to gets </a:t>
            </a:r>
            <a:r>
              <a:rPr lang="en-US" b="1" dirty="0" err="1" smtClean="0">
                <a:solidFill>
                  <a:schemeClr val="bg1"/>
                </a:solidFill>
              </a:rPr>
              <a:t>knowledge.How</a:t>
            </a:r>
            <a:r>
              <a:rPr lang="en-US" b="1" dirty="0" smtClean="0">
                <a:solidFill>
                  <a:schemeClr val="bg1"/>
                </a:solidFill>
              </a:rPr>
              <a:t> many column does it have ,does it have outlier and null values .</a:t>
            </a:r>
          </a:p>
          <a:p>
            <a:r>
              <a:rPr lang="en-US" b="1" dirty="0" smtClean="0">
                <a:solidFill>
                  <a:schemeClr val="bg1"/>
                </a:solidFill>
              </a:rPr>
              <a:t>After that I looked at the column names and what value it hold</a:t>
            </a:r>
          </a:p>
          <a:p>
            <a:r>
              <a:rPr lang="en-US" dirty="0">
                <a:solidFill>
                  <a:srgbClr val="FFC000"/>
                </a:solidFill>
              </a:rPr>
              <a:t>type </a:t>
            </a:r>
            <a:r>
              <a:rPr lang="en-US" dirty="0">
                <a:solidFill>
                  <a:schemeClr val="bg1"/>
                </a:solidFill>
              </a:rPr>
              <a:t>- CASH-IN, CASH-OUT, DEBIT, PAYMENT and TRANSFER.</a:t>
            </a:r>
          </a:p>
          <a:p>
            <a:r>
              <a:rPr lang="en-US" dirty="0">
                <a:solidFill>
                  <a:srgbClr val="FFC000"/>
                </a:solidFill>
              </a:rPr>
              <a:t>amount - </a:t>
            </a:r>
            <a:r>
              <a:rPr lang="en-US" dirty="0">
                <a:solidFill>
                  <a:schemeClr val="bg1"/>
                </a:solidFill>
              </a:rPr>
              <a:t>amount of the transaction in local currency.</a:t>
            </a:r>
          </a:p>
          <a:p>
            <a:r>
              <a:rPr lang="en-US" dirty="0" err="1">
                <a:solidFill>
                  <a:srgbClr val="FFC000"/>
                </a:solidFill>
              </a:rPr>
              <a:t>nameOrig</a:t>
            </a:r>
            <a:r>
              <a:rPr lang="en-US" dirty="0">
                <a:solidFill>
                  <a:srgbClr val="FFC000"/>
                </a:solidFill>
              </a:rPr>
              <a:t> </a:t>
            </a:r>
            <a:r>
              <a:rPr lang="en-US" dirty="0">
                <a:solidFill>
                  <a:schemeClr val="bg1"/>
                </a:solidFill>
              </a:rPr>
              <a:t>- customer who started the transaction</a:t>
            </a:r>
          </a:p>
          <a:p>
            <a:r>
              <a:rPr lang="en-US" dirty="0" err="1">
                <a:solidFill>
                  <a:srgbClr val="FFC000"/>
                </a:solidFill>
              </a:rPr>
              <a:t>oldbalanceOrg</a:t>
            </a:r>
            <a:r>
              <a:rPr lang="en-US" dirty="0">
                <a:solidFill>
                  <a:schemeClr val="bg1"/>
                </a:solidFill>
              </a:rPr>
              <a:t> - initial balance before the transaction</a:t>
            </a:r>
          </a:p>
          <a:p>
            <a:r>
              <a:rPr lang="en-US" dirty="0" err="1">
                <a:solidFill>
                  <a:srgbClr val="FFC000"/>
                </a:solidFill>
              </a:rPr>
              <a:t>newbalanceOrig</a:t>
            </a:r>
            <a:r>
              <a:rPr lang="en-US" dirty="0">
                <a:solidFill>
                  <a:srgbClr val="FFC000"/>
                </a:solidFill>
              </a:rPr>
              <a:t> </a:t>
            </a:r>
            <a:r>
              <a:rPr lang="en-US" dirty="0">
                <a:solidFill>
                  <a:schemeClr val="bg1"/>
                </a:solidFill>
              </a:rPr>
              <a:t>- new balance after the transaction.</a:t>
            </a:r>
          </a:p>
          <a:p>
            <a:r>
              <a:rPr lang="en-US" dirty="0" err="1">
                <a:solidFill>
                  <a:srgbClr val="FFC000"/>
                </a:solidFill>
              </a:rPr>
              <a:t>nameDest</a:t>
            </a:r>
            <a:r>
              <a:rPr lang="en-US" dirty="0">
                <a:solidFill>
                  <a:schemeClr val="bg1"/>
                </a:solidFill>
              </a:rPr>
              <a:t> - customer who is the recipient of the transaction</a:t>
            </a:r>
          </a:p>
          <a:p>
            <a:r>
              <a:rPr lang="en-US" dirty="0" err="1">
                <a:solidFill>
                  <a:srgbClr val="FFC000"/>
                </a:solidFill>
              </a:rPr>
              <a:t>oldbalanceDest</a:t>
            </a:r>
            <a:r>
              <a:rPr lang="en-US" dirty="0">
                <a:solidFill>
                  <a:schemeClr val="bg1"/>
                </a:solidFill>
              </a:rPr>
              <a:t> - initial balance recipient before the transaction. Note that there is not information for customers that start with M (Merchants).</a:t>
            </a:r>
          </a:p>
          <a:p>
            <a:r>
              <a:rPr lang="en-US" dirty="0" err="1">
                <a:solidFill>
                  <a:srgbClr val="FFC000"/>
                </a:solidFill>
              </a:rPr>
              <a:t>newbalanceDest</a:t>
            </a:r>
            <a:r>
              <a:rPr lang="en-US" dirty="0">
                <a:solidFill>
                  <a:schemeClr val="bg1"/>
                </a:solidFill>
              </a:rPr>
              <a:t> - new balance recipient after the transaction. Note that there is not information for customers that start with M (Merchants).</a:t>
            </a:r>
          </a:p>
          <a:p>
            <a:r>
              <a:rPr lang="en-US" dirty="0" err="1">
                <a:solidFill>
                  <a:srgbClr val="FFC000"/>
                </a:solidFill>
              </a:rPr>
              <a:t>isFraud</a:t>
            </a:r>
            <a:r>
              <a:rPr lang="en-US" dirty="0">
                <a:solidFill>
                  <a:schemeClr val="bg1"/>
                </a:solidFill>
              </a:rPr>
              <a:t> - This is the transactions made by the fraudulent agents inside the simulation. In this specific dataset the fraudulent behavior of the agents aims to profit by taking control or customers accounts and try to empty the funds by transferring to another account and then cashing out of the system.</a:t>
            </a:r>
          </a:p>
          <a:p>
            <a:endParaRPr lang="en-US" b="1" dirty="0"/>
          </a:p>
        </p:txBody>
      </p:sp>
    </p:spTree>
    <p:extLst>
      <p:ext uri="{BB962C8B-B14F-4D97-AF65-F5344CB8AC3E}">
        <p14:creationId xmlns:p14="http://schemas.microsoft.com/office/powerpoint/2010/main" val="1862056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r>
              <a:rPr lang="en-US" dirty="0" smtClean="0">
                <a:solidFill>
                  <a:schemeClr val="bg1"/>
                </a:solidFill>
              </a:rPr>
              <a:t>Data Preprocessing  </a:t>
            </a:r>
            <a:endParaRPr lang="en-US" dirty="0">
              <a:solidFill>
                <a:schemeClr val="bg1"/>
              </a:solidFill>
            </a:endParaRPr>
          </a:p>
        </p:txBody>
      </p:sp>
      <p:pic>
        <p:nvPicPr>
          <p:cNvPr id="4" name="Content Placeholder 3"/>
          <p:cNvPicPr>
            <a:picLocks noGrp="1" noChangeAspect="1"/>
          </p:cNvPicPr>
          <p:nvPr>
            <p:ph idx="1"/>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8215533" y="2096086"/>
            <a:ext cx="3263704" cy="4178104"/>
          </a:xfrm>
        </p:spPr>
      </p:pic>
      <p:sp>
        <p:nvSpPr>
          <p:cNvPr id="5" name="Rectangle 4"/>
          <p:cNvSpPr/>
          <p:nvPr/>
        </p:nvSpPr>
        <p:spPr>
          <a:xfrm>
            <a:off x="838199" y="1941342"/>
            <a:ext cx="7081911" cy="4487593"/>
          </a:xfrm>
          <a:prstGeom prst="rect">
            <a:avLst/>
          </a:prstGeom>
          <a:solidFill>
            <a:schemeClr val="accent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ctr">
              <a:buFont typeface="Arial" panose="020B0604020202020204" pitchFamily="34" charset="0"/>
              <a:buChar char="•"/>
            </a:pPr>
            <a:r>
              <a:rPr lang="en-US" dirty="0" smtClean="0"/>
              <a:t>In this process what I did was I checked for the null values in the dataset</a:t>
            </a:r>
            <a:r>
              <a:rPr lang="en-US" dirty="0" smtClean="0"/>
              <a:t>. In </a:t>
            </a:r>
            <a:r>
              <a:rPr lang="en-US" dirty="0" smtClean="0"/>
              <a:t>this dataset there we no null values.</a:t>
            </a:r>
          </a:p>
          <a:p>
            <a:pPr marL="285750" indent="-285750" algn="ctr">
              <a:buFont typeface="Arial" panose="020B0604020202020204" pitchFamily="34" charset="0"/>
              <a:buChar char="•"/>
            </a:pPr>
            <a:r>
              <a:rPr lang="en-US" dirty="0" smtClean="0"/>
              <a:t>After that I used info function(df.info()) in which I wanted to see how big our </a:t>
            </a:r>
            <a:r>
              <a:rPr lang="en-US" dirty="0" smtClean="0"/>
              <a:t>dataset </a:t>
            </a:r>
            <a:r>
              <a:rPr lang="en-US" dirty="0" smtClean="0"/>
              <a:t>is which was around 11149 rows and 9 column</a:t>
            </a:r>
          </a:p>
          <a:p>
            <a:pPr marL="285750" indent="-285750" algn="ctr">
              <a:buFont typeface="Arial" panose="020B0604020202020204" pitchFamily="34" charset="0"/>
              <a:buChar char="•"/>
            </a:pPr>
            <a:r>
              <a:rPr lang="en-US" dirty="0" smtClean="0"/>
              <a:t>After that I did was describe function which is used to tell </a:t>
            </a:r>
            <a:r>
              <a:rPr lang="en-US" dirty="0" smtClean="0"/>
              <a:t>whether </a:t>
            </a:r>
            <a:r>
              <a:rPr lang="en-US" dirty="0" smtClean="0"/>
              <a:t>there are </a:t>
            </a:r>
            <a:r>
              <a:rPr lang="en-US" dirty="0" smtClean="0"/>
              <a:t>outliers </a:t>
            </a:r>
            <a:r>
              <a:rPr lang="en-US" dirty="0" smtClean="0"/>
              <a:t>in the dataset or not .</a:t>
            </a:r>
          </a:p>
          <a:p>
            <a:pPr algn="ctr"/>
            <a:endParaRPr lang="en-US" dirty="0" smtClean="0"/>
          </a:p>
          <a:p>
            <a:pPr algn="ctr"/>
            <a:endParaRPr lang="en-US" dirty="0"/>
          </a:p>
        </p:txBody>
      </p:sp>
    </p:spTree>
    <p:extLst>
      <p:ext uri="{BB962C8B-B14F-4D97-AF65-F5344CB8AC3E}">
        <p14:creationId xmlns:p14="http://schemas.microsoft.com/office/powerpoint/2010/main" val="3552528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r>
              <a:rPr lang="en-US" dirty="0" smtClean="0">
                <a:solidFill>
                  <a:schemeClr val="bg1"/>
                </a:solidFill>
              </a:rPr>
              <a:t>Findings of Describe Function</a:t>
            </a:r>
            <a:endParaRPr lang="en-US" dirty="0">
              <a:solidFill>
                <a:schemeClr val="bg1"/>
              </a:solidFill>
            </a:endParaRPr>
          </a:p>
        </p:txBody>
      </p:sp>
      <p:sp>
        <p:nvSpPr>
          <p:cNvPr id="5" name="Rounded Rectangle 4"/>
          <p:cNvSpPr/>
          <p:nvPr/>
        </p:nvSpPr>
        <p:spPr>
          <a:xfrm>
            <a:off x="661182" y="1941341"/>
            <a:ext cx="10383129" cy="438912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smtClean="0"/>
              <a:t>Here we using this function as we want to see </a:t>
            </a:r>
            <a:r>
              <a:rPr lang="en-US" dirty="0" err="1" smtClean="0"/>
              <a:t>min,max,mean,standard</a:t>
            </a:r>
            <a:r>
              <a:rPr lang="en-US" dirty="0" smtClean="0"/>
              <a:t> deviation of the dataset to see how well it is distributed</a:t>
            </a:r>
          </a:p>
          <a:p>
            <a:pPr marL="285750" indent="-285750" algn="ctr">
              <a:buFont typeface="Arial" panose="020B0604020202020204" pitchFamily="34" charset="0"/>
              <a:buChar char="•"/>
            </a:pPr>
            <a:r>
              <a:rPr lang="en-US" dirty="0" smtClean="0"/>
              <a:t>Here's a brief interpretation of the statistics:</a:t>
            </a:r>
          </a:p>
          <a:p>
            <a:pPr marL="285750" indent="-285750" algn="ctr">
              <a:buFont typeface="Arial" panose="020B0604020202020204" pitchFamily="34" charset="0"/>
              <a:buChar char="•"/>
            </a:pPr>
            <a:r>
              <a:rPr lang="en-US" dirty="0" smtClean="0"/>
              <a:t>The average transaction around is 213191.50  and standard deviation is </a:t>
            </a:r>
            <a:r>
              <a:rPr lang="en-US" dirty="0" smtClean="0"/>
              <a:t>around </a:t>
            </a:r>
            <a:r>
              <a:rPr lang="en-US" dirty="0" smtClean="0"/>
              <a:t>760065 which indicates wide range of transactions</a:t>
            </a:r>
          </a:p>
          <a:p>
            <a:pPr marL="285750" indent="-285750" algn="ctr">
              <a:buFont typeface="Arial" panose="020B0604020202020204" pitchFamily="34" charset="0"/>
              <a:buChar char="•"/>
            </a:pPr>
            <a:r>
              <a:rPr lang="en-US" dirty="0" smtClean="0"/>
              <a:t>The average balance of original accounts is 924117.30 and average of new original balance is  214300.4621</a:t>
            </a:r>
          </a:p>
          <a:p>
            <a:pPr algn="ctr"/>
            <a:endParaRPr lang="en-US" dirty="0"/>
          </a:p>
        </p:txBody>
      </p:sp>
    </p:spTree>
    <p:extLst>
      <p:ext uri="{BB962C8B-B14F-4D97-AF65-F5344CB8AC3E}">
        <p14:creationId xmlns:p14="http://schemas.microsoft.com/office/powerpoint/2010/main" val="3080701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3412"/>
          </a:xfrm>
          <a:solidFill>
            <a:schemeClr val="accent1">
              <a:lumMod val="50000"/>
            </a:schemeClr>
          </a:solidFill>
        </p:spPr>
        <p:txBody>
          <a:bodyPr>
            <a:normAutofit fontScale="90000"/>
          </a:bodyPr>
          <a:lstStyle/>
          <a:p>
            <a:pPr algn="ctr"/>
            <a:r>
              <a:rPr lang="en-US" sz="4000" dirty="0">
                <a:solidFill>
                  <a:srgbClr val="FFC000"/>
                </a:solidFill>
              </a:rPr>
              <a:t>Role of Logistic Regression in Detecting Fraudulent Transactions</a:t>
            </a:r>
            <a:endParaRPr lang="en-US" sz="4000" dirty="0">
              <a:solidFill>
                <a:srgbClr val="FFC000"/>
              </a:solidFill>
            </a:endParaRPr>
          </a:p>
        </p:txBody>
      </p:sp>
      <p:pic>
        <p:nvPicPr>
          <p:cNvPr id="4" name="Content Placeholder 3"/>
          <p:cNvPicPr>
            <a:picLocks noGrp="1" noChangeAspect="1"/>
          </p:cNvPicPr>
          <p:nvPr>
            <p:ph idx="1"/>
          </p:nvPr>
        </p:nvPicPr>
        <p:blipFill>
          <a:blip r:embed="rId2"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47357" y="1887635"/>
            <a:ext cx="3777762" cy="2307103"/>
          </a:xfrm>
          <a:effectLst/>
        </p:spPr>
      </p:pic>
      <p:sp>
        <p:nvSpPr>
          <p:cNvPr id="8" name="Rounded Rectangle 7"/>
          <p:cNvSpPr/>
          <p:nvPr/>
        </p:nvSpPr>
        <p:spPr>
          <a:xfrm>
            <a:off x="4871441" y="1509817"/>
            <a:ext cx="6682155" cy="497739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rgbClr val="FFC000"/>
                </a:solidFill>
              </a:rPr>
              <a:t>Machine </a:t>
            </a:r>
            <a:r>
              <a:rPr lang="en-US" sz="1000" b="1" dirty="0" smtClean="0">
                <a:solidFill>
                  <a:srgbClr val="FFC000"/>
                </a:solidFill>
              </a:rPr>
              <a:t>Learning in Fraud Detection</a:t>
            </a:r>
            <a:r>
              <a:rPr lang="en-US" sz="1000" b="1" dirty="0" smtClean="0"/>
              <a:t>:</a:t>
            </a:r>
          </a:p>
          <a:p>
            <a:pPr algn="ctr"/>
            <a:endParaRPr lang="en-US" sz="1000" b="1" dirty="0" smtClean="0"/>
          </a:p>
          <a:p>
            <a:pPr algn="ctr"/>
            <a:r>
              <a:rPr lang="en-US" sz="1200" b="1" dirty="0" smtClean="0"/>
              <a:t>Machine learning is a crucial component of fraud detection, enabling organizations to identify and prevent fraudulent activities with greater accuracy and efficiency. Here are some ways machine learning is used in fraud detection</a:t>
            </a:r>
            <a:r>
              <a:rPr lang="en-US" sz="1200" b="1" dirty="0" smtClean="0"/>
              <a:t>:</a:t>
            </a:r>
          </a:p>
          <a:p>
            <a:pPr algn="ctr"/>
            <a:endParaRPr lang="en-US" sz="1000" b="1" dirty="0"/>
          </a:p>
          <a:p>
            <a:endParaRPr lang="en-US" sz="1000" b="1" dirty="0"/>
          </a:p>
          <a:p>
            <a:endParaRPr lang="en-US" sz="1000" b="1" dirty="0" smtClean="0"/>
          </a:p>
          <a:p>
            <a:endParaRPr lang="en-US" sz="1000" b="1" dirty="0"/>
          </a:p>
          <a:p>
            <a:pPr algn="ctr"/>
            <a:endParaRPr lang="en-US" sz="1000" b="1" dirty="0" smtClean="0"/>
          </a:p>
          <a:p>
            <a:pPr algn="ctr"/>
            <a:endParaRPr lang="en-US" sz="1000" b="1" dirty="0"/>
          </a:p>
          <a:p>
            <a:pPr algn="ctr"/>
            <a:endParaRPr lang="en-US" sz="1000" b="1" dirty="0" smtClean="0"/>
          </a:p>
          <a:p>
            <a:pPr algn="ctr"/>
            <a:endParaRPr lang="en-US" sz="1000" b="1" dirty="0"/>
          </a:p>
          <a:p>
            <a:pPr algn="ctr"/>
            <a:endParaRPr lang="en-US" sz="1000" b="1" dirty="0" smtClean="0"/>
          </a:p>
          <a:p>
            <a:pPr algn="ctr"/>
            <a:endParaRPr lang="en-US" sz="1000" b="1" dirty="0"/>
          </a:p>
          <a:p>
            <a:pPr algn="ctr"/>
            <a:endParaRPr lang="en-US" sz="1000" b="1" dirty="0" smtClean="0"/>
          </a:p>
          <a:p>
            <a:pPr algn="ctr"/>
            <a:endParaRPr lang="en-US" sz="1000" b="1" dirty="0"/>
          </a:p>
          <a:p>
            <a:pPr algn="ctr"/>
            <a:endParaRPr lang="en-US" sz="1000" b="1" dirty="0" smtClean="0"/>
          </a:p>
          <a:p>
            <a:pPr algn="ctr"/>
            <a:endParaRPr lang="en-US" sz="1000" b="1" dirty="0"/>
          </a:p>
          <a:p>
            <a:pPr algn="ctr"/>
            <a:endParaRPr lang="en-US" sz="1000" b="1" dirty="0" smtClean="0"/>
          </a:p>
          <a:p>
            <a:pPr algn="ctr"/>
            <a:endParaRPr lang="en-US" sz="1000" b="1" dirty="0"/>
          </a:p>
          <a:p>
            <a:pPr algn="ctr"/>
            <a:endParaRPr lang="en-US" sz="1000" b="1" dirty="0" smtClean="0"/>
          </a:p>
          <a:p>
            <a:pPr algn="ctr"/>
            <a:endParaRPr lang="en-US" sz="1000" b="1" dirty="0"/>
          </a:p>
          <a:p>
            <a:pPr algn="ctr"/>
            <a:endParaRPr lang="en-US" sz="1000" b="1" dirty="0" smtClean="0"/>
          </a:p>
          <a:p>
            <a:pPr algn="ctr"/>
            <a:endParaRPr lang="en-US" sz="1000" b="1" dirty="0"/>
          </a:p>
          <a:p>
            <a:pPr algn="ctr"/>
            <a:endParaRPr lang="en-US" sz="1000" b="1" dirty="0" smtClean="0"/>
          </a:p>
          <a:p>
            <a:pPr algn="ctr"/>
            <a:endParaRPr lang="en-US" sz="1000" b="1" dirty="0"/>
          </a:p>
          <a:p>
            <a:pPr algn="ctr"/>
            <a:endParaRPr lang="en-US" sz="1000" b="1" dirty="0" smtClean="0"/>
          </a:p>
          <a:p>
            <a:pPr algn="ctr"/>
            <a:endParaRPr lang="en-US" sz="1000" b="1" dirty="0"/>
          </a:p>
          <a:p>
            <a:pPr algn="ctr"/>
            <a:endParaRPr lang="en-US" sz="1000" b="1" dirty="0" smtClean="0"/>
          </a:p>
        </p:txBody>
      </p:sp>
      <p:sp>
        <p:nvSpPr>
          <p:cNvPr id="3" name="Rounded Rectangle 2"/>
          <p:cNvSpPr/>
          <p:nvPr/>
        </p:nvSpPr>
        <p:spPr>
          <a:xfrm>
            <a:off x="5695406" y="2926080"/>
            <a:ext cx="5368834" cy="3278777"/>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Logistic Regression in Fraudulent Transaction </a:t>
            </a:r>
            <a:r>
              <a:rPr lang="en-US" sz="1400" dirty="0" smtClean="0"/>
              <a:t>Detection Classification </a:t>
            </a:r>
            <a:r>
              <a:rPr lang="en-US" sz="1400" dirty="0"/>
              <a:t>Approach: </a:t>
            </a:r>
            <a:endParaRPr lang="en-US" sz="1400" dirty="0" smtClean="0"/>
          </a:p>
          <a:p>
            <a:r>
              <a:rPr lang="en-US" sz="1400" dirty="0" smtClean="0">
                <a:solidFill>
                  <a:srgbClr val="FFC000"/>
                </a:solidFill>
              </a:rPr>
              <a:t>Logistic </a:t>
            </a:r>
            <a:r>
              <a:rPr lang="en-US" sz="1400" dirty="0">
                <a:solidFill>
                  <a:srgbClr val="FFC000"/>
                </a:solidFill>
              </a:rPr>
              <a:t>regression </a:t>
            </a:r>
            <a:r>
              <a:rPr lang="en-US" sz="1400" dirty="0"/>
              <a:t>is used to classify transactions as either fraudulent or legitimate based on input features (e.g., transaction amount, time, location</a:t>
            </a:r>
            <a:r>
              <a:rPr lang="en-US" sz="1400" dirty="0" smtClean="0"/>
              <a:t>).</a:t>
            </a:r>
          </a:p>
          <a:p>
            <a:r>
              <a:rPr lang="en-US" sz="1400" dirty="0" smtClean="0">
                <a:solidFill>
                  <a:srgbClr val="FFC000"/>
                </a:solidFill>
              </a:rPr>
              <a:t>Probability </a:t>
            </a:r>
            <a:r>
              <a:rPr lang="en-US" sz="1400" dirty="0">
                <a:solidFill>
                  <a:srgbClr val="FFC000"/>
                </a:solidFill>
              </a:rPr>
              <a:t>Estimation</a:t>
            </a:r>
            <a:r>
              <a:rPr lang="en-US" sz="1400" dirty="0"/>
              <a:t>: It predicts the probability that a transaction is fraudulent by modeling the relationship between the features and the likelihood of </a:t>
            </a:r>
            <a:r>
              <a:rPr lang="en-US" sz="1400" dirty="0" smtClean="0"/>
              <a:t>fraud.</a:t>
            </a:r>
          </a:p>
          <a:p>
            <a:r>
              <a:rPr lang="en-US" sz="1400" dirty="0">
                <a:solidFill>
                  <a:srgbClr val="FFC000"/>
                </a:solidFill>
              </a:rPr>
              <a:t>Interpretable Results: </a:t>
            </a:r>
            <a:r>
              <a:rPr lang="en-US" sz="1400" dirty="0"/>
              <a:t>The model shows how each feature affects the chance of fraud, helping identify the key factors in detecting it</a:t>
            </a:r>
            <a:r>
              <a:rPr lang="en-US" sz="1400" dirty="0" smtClean="0"/>
              <a:t>.</a:t>
            </a:r>
          </a:p>
          <a:p>
            <a:r>
              <a:rPr lang="en-US" sz="1400" dirty="0" smtClean="0">
                <a:solidFill>
                  <a:srgbClr val="FFC000"/>
                </a:solidFill>
              </a:rPr>
              <a:t>Threshold </a:t>
            </a:r>
            <a:r>
              <a:rPr lang="en-US" sz="1400" dirty="0">
                <a:solidFill>
                  <a:srgbClr val="FFC000"/>
                </a:solidFill>
              </a:rPr>
              <a:t>Setting</a:t>
            </a:r>
            <a:r>
              <a:rPr lang="en-US" sz="1400" dirty="0"/>
              <a:t>: Based on the predicted probability, a threshold can be set to flag high-risk transactions for further investigation</a:t>
            </a:r>
            <a:r>
              <a:rPr lang="en-US" dirty="0"/>
              <a:t>.</a:t>
            </a:r>
          </a:p>
        </p:txBody>
      </p:sp>
    </p:spTree>
    <p:extLst>
      <p:ext uri="{BB962C8B-B14F-4D97-AF65-F5344CB8AC3E}">
        <p14:creationId xmlns:p14="http://schemas.microsoft.com/office/powerpoint/2010/main" val="3361514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r>
              <a:rPr lang="en-US" dirty="0" smtClean="0">
                <a:solidFill>
                  <a:schemeClr val="bg1"/>
                </a:solidFill>
              </a:rPr>
              <a:t>EDA-Exploratory Data analysis</a:t>
            </a:r>
            <a:endParaRPr lang="en-US" dirty="0">
              <a:solidFill>
                <a:schemeClr val="bg1"/>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7125" y="2009071"/>
            <a:ext cx="5388875" cy="3956312"/>
          </a:xfrm>
          <a:solidFill>
            <a:schemeClr val="accent1">
              <a:lumMod val="50000"/>
            </a:schemeClr>
          </a:solidFill>
        </p:spPr>
      </p:pic>
      <p:sp>
        <p:nvSpPr>
          <p:cNvPr id="5" name="Rounded Rectangle 4"/>
          <p:cNvSpPr/>
          <p:nvPr/>
        </p:nvSpPr>
        <p:spPr>
          <a:xfrm>
            <a:off x="6597747" y="2009071"/>
            <a:ext cx="4192173" cy="3956312"/>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err="1" smtClean="0"/>
              <a:t>CountPlot</a:t>
            </a:r>
            <a:endParaRPr lang="en-US" sz="4800" dirty="0" smtClean="0"/>
          </a:p>
          <a:p>
            <a:pPr algn="ctr"/>
            <a:r>
              <a:rPr lang="en-US" sz="2000" dirty="0" smtClean="0"/>
              <a:t>Here I have used </a:t>
            </a:r>
            <a:r>
              <a:rPr lang="en-US" sz="2000" dirty="0" err="1" smtClean="0"/>
              <a:t>countplot</a:t>
            </a:r>
            <a:r>
              <a:rPr lang="en-US" sz="2000" dirty="0" smtClean="0"/>
              <a:t> to see the volume of transaction fraud or not fraud .</a:t>
            </a:r>
          </a:p>
          <a:p>
            <a:pPr algn="ctr"/>
            <a:r>
              <a:rPr lang="en-US" sz="2000" dirty="0" smtClean="0"/>
              <a:t>And we can see that 10% of total transactions are </a:t>
            </a:r>
            <a:r>
              <a:rPr lang="en-US" sz="2000" dirty="0" err="1" smtClean="0"/>
              <a:t>fraudant</a:t>
            </a:r>
            <a:r>
              <a:rPr lang="en-US" sz="2000" dirty="0" smtClean="0"/>
              <a:t>.</a:t>
            </a:r>
            <a:endParaRPr lang="en-US" sz="2000" dirty="0"/>
          </a:p>
        </p:txBody>
      </p:sp>
    </p:spTree>
    <p:extLst>
      <p:ext uri="{BB962C8B-B14F-4D97-AF65-F5344CB8AC3E}">
        <p14:creationId xmlns:p14="http://schemas.microsoft.com/office/powerpoint/2010/main" val="2896053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50000"/>
            </a:schemeClr>
          </a:solidFill>
        </p:spPr>
        <p:txBody>
          <a:bodyPr/>
          <a:lstStyle/>
          <a:p>
            <a:pPr algn="ctr"/>
            <a:r>
              <a:rPr lang="en-US" dirty="0" err="1" smtClean="0">
                <a:solidFill>
                  <a:schemeClr val="bg1"/>
                </a:solidFill>
              </a:rPr>
              <a:t>ScatterPlot</a:t>
            </a:r>
            <a:r>
              <a:rPr lang="en-US" dirty="0" smtClean="0">
                <a:solidFill>
                  <a:schemeClr val="bg1"/>
                </a:solidFill>
              </a:rPr>
              <a:t> </a:t>
            </a:r>
            <a:endParaRPr lang="en-US" dirty="0">
              <a:solidFill>
                <a:schemeClr val="bg1"/>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46952" y="2135114"/>
            <a:ext cx="5747597" cy="4351338"/>
          </a:xfrm>
          <a:solidFill>
            <a:schemeClr val="accent1">
              <a:lumMod val="50000"/>
            </a:schemeClr>
          </a:solidFill>
        </p:spPr>
      </p:pic>
      <p:pic>
        <p:nvPicPr>
          <p:cNvPr id="5" name="Picture 4"/>
          <p:cNvPicPr>
            <a:picLocks noChangeAspect="1"/>
          </p:cNvPicPr>
          <p:nvPr/>
        </p:nvPicPr>
        <p:blipFill>
          <a:blip r:embed="rId3"/>
          <a:stretch>
            <a:fillRect/>
          </a:stretch>
        </p:blipFill>
        <p:spPr>
          <a:xfrm>
            <a:off x="800685" y="2173952"/>
            <a:ext cx="5304693" cy="4312500"/>
          </a:xfrm>
          <a:prstGeom prst="rect">
            <a:avLst/>
          </a:prstGeom>
        </p:spPr>
      </p:pic>
      <p:sp>
        <p:nvSpPr>
          <p:cNvPr id="6" name="Rounded Rectangle 5"/>
          <p:cNvSpPr/>
          <p:nvPr/>
        </p:nvSpPr>
        <p:spPr>
          <a:xfrm>
            <a:off x="6105378" y="2135114"/>
            <a:ext cx="5248422" cy="435133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The graph shows the relationship between the transaction amount and the origin balance. The graph shows that there is a positive correlation between the two variables, meaning that as the transaction amount increases, the origin balance also tends to increase. This makes sense, as larger transactions would typically be made from accounts with higher balance</a:t>
            </a:r>
            <a:endParaRPr lang="en-US" dirty="0"/>
          </a:p>
        </p:txBody>
      </p:sp>
    </p:spTree>
    <p:extLst>
      <p:ext uri="{BB962C8B-B14F-4D97-AF65-F5344CB8AC3E}">
        <p14:creationId xmlns:p14="http://schemas.microsoft.com/office/powerpoint/2010/main" val="1166510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1091</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var(--colab-code-font-family)</vt:lpstr>
      <vt:lpstr>Office Theme</vt:lpstr>
      <vt:lpstr>Fraud Analysis Report</vt:lpstr>
      <vt:lpstr>Purpose of Fraud Analysis</vt:lpstr>
      <vt:lpstr>Data Analysis on Mobile transactions</vt:lpstr>
      <vt:lpstr>What I have worked on in Fraud Data Analysis</vt:lpstr>
      <vt:lpstr>Data Preprocessing  </vt:lpstr>
      <vt:lpstr>Findings of Describe Function</vt:lpstr>
      <vt:lpstr>Role of Logistic Regression in Detecting Fraudulent Transactions</vt:lpstr>
      <vt:lpstr>EDA-Exploratory Data analysis</vt:lpstr>
      <vt:lpstr>ScatterPlot </vt:lpstr>
      <vt:lpstr>Scatter Plot</vt:lpstr>
      <vt:lpstr>Model Training.</vt:lpstr>
      <vt:lpstr>Metrics measurements </vt:lpstr>
      <vt:lpstr>Some more EDA after metrics test</vt:lpstr>
      <vt:lpstr>Bar Chart</vt:lpstr>
      <vt:lpstr>Findings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Analysis Report</dc:title>
  <dc:creator>user</dc:creator>
  <cp:lastModifiedBy>user</cp:lastModifiedBy>
  <cp:revision>21</cp:revision>
  <dcterms:created xsi:type="dcterms:W3CDTF">2024-09-13T15:49:28Z</dcterms:created>
  <dcterms:modified xsi:type="dcterms:W3CDTF">2024-10-18T18:13:46Z</dcterms:modified>
</cp:coreProperties>
</file>