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BA7B53-0B68-41C0-9D9B-FC0986B1910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99627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A7B53-0B68-41C0-9D9B-FC0986B1910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344154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A7B53-0B68-41C0-9D9B-FC0986B1910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79778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A7B53-0B68-41C0-9D9B-FC0986B1910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268602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A7B53-0B68-41C0-9D9B-FC0986B1910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426767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A7B53-0B68-41C0-9D9B-FC0986B1910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166839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BA7B53-0B68-41C0-9D9B-FC0986B19104}"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262835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BA7B53-0B68-41C0-9D9B-FC0986B19104}"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407414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A7B53-0B68-41C0-9D9B-FC0986B19104}"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370287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BA7B53-0B68-41C0-9D9B-FC0986B1910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303709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BA7B53-0B68-41C0-9D9B-FC0986B1910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41F0D-A8E6-47D4-B1B7-7A4E9B413614}" type="slidenum">
              <a:rPr lang="en-US" smtClean="0"/>
              <a:t>‹#›</a:t>
            </a:fld>
            <a:endParaRPr lang="en-US"/>
          </a:p>
        </p:txBody>
      </p:sp>
    </p:spTree>
    <p:extLst>
      <p:ext uri="{BB962C8B-B14F-4D97-AF65-F5344CB8AC3E}">
        <p14:creationId xmlns:p14="http://schemas.microsoft.com/office/powerpoint/2010/main" val="175822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A7B53-0B68-41C0-9D9B-FC0986B19104}" type="datetimeFigureOut">
              <a:rPr lang="en-US" smtClean="0"/>
              <a:t>11/20/2024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41F0D-A8E6-47D4-B1B7-7A4E9B413614}" type="slidenum">
              <a:rPr lang="en-US" smtClean="0"/>
              <a:t>‹#›</a:t>
            </a:fld>
            <a:endParaRPr lang="en-US"/>
          </a:p>
        </p:txBody>
      </p:sp>
    </p:spTree>
    <p:extLst>
      <p:ext uri="{BB962C8B-B14F-4D97-AF65-F5344CB8AC3E}">
        <p14:creationId xmlns:p14="http://schemas.microsoft.com/office/powerpoint/2010/main" val="244387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ctrTitle"/>
          </p:nvPr>
        </p:nvSpPr>
        <p:spPr>
          <a:xfrm>
            <a:off x="1524000" y="770709"/>
            <a:ext cx="9144000" cy="1123405"/>
          </a:xfrm>
        </p:spPr>
        <p:txBody>
          <a:bodyPr>
            <a:normAutofit/>
          </a:bodyPr>
          <a:lstStyle/>
          <a:p>
            <a:r>
              <a:rPr lang="en-US" sz="4800" b="1" dirty="0" smtClean="0">
                <a:latin typeface="Bernard MT Condensed" panose="02050806060905020404" pitchFamily="18" charset="0"/>
              </a:rPr>
              <a:t>Rain Forecasting- Mumbai</a:t>
            </a:r>
            <a:endParaRPr lang="en-US" sz="4800" b="1" dirty="0">
              <a:latin typeface="Bernard MT Condensed" panose="02050806060905020404" pitchFamily="18" charset="0"/>
            </a:endParaRPr>
          </a:p>
        </p:txBody>
      </p:sp>
    </p:spTree>
    <p:extLst>
      <p:ext uri="{BB962C8B-B14F-4D97-AF65-F5344CB8AC3E}">
        <p14:creationId xmlns:p14="http://schemas.microsoft.com/office/powerpoint/2010/main" val="1905044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Visualizations</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1334589" y="3428998"/>
            <a:ext cx="9638212" cy="584775"/>
          </a:xfrm>
          <a:prstGeom prst="rect">
            <a:avLst/>
          </a:prstGeom>
          <a:noFill/>
        </p:spPr>
        <p:txBody>
          <a:bodyPr wrap="square" rtlCol="0">
            <a:spAutoFit/>
          </a:bodyPr>
          <a:lstStyle/>
          <a:p>
            <a:r>
              <a:rPr lang="en-US" sz="3200" b="1" dirty="0" smtClean="0">
                <a:solidFill>
                  <a:schemeClr val="bg1"/>
                </a:solidFill>
              </a:rPr>
              <a:t>Actual vs Predicted Rainfall (ARIMA &amp; SARIMA)</a:t>
            </a:r>
            <a:r>
              <a:rPr lang="en-US" sz="3200" dirty="0" smtClean="0">
                <a:solidFill>
                  <a:schemeClr val="bg1"/>
                </a:solidFill>
              </a:rPr>
              <a:t>.</a:t>
            </a:r>
            <a:endParaRPr lang="en-US" sz="3200" dirty="0">
              <a:solidFill>
                <a:schemeClr val="bg1"/>
              </a:solidFill>
            </a:endParaRPr>
          </a:p>
        </p:txBody>
      </p:sp>
    </p:spTree>
    <p:extLst>
      <p:ext uri="{BB962C8B-B14F-4D97-AF65-F5344CB8AC3E}">
        <p14:creationId xmlns:p14="http://schemas.microsoft.com/office/powerpoint/2010/main" val="399999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Residual of ARIMA Model </a:t>
            </a:r>
            <a:endParaRPr lang="en-US" dirty="0">
              <a:solidFill>
                <a:schemeClr val="bg1"/>
              </a:solidFill>
              <a:latin typeface="Bahnschrift SemiBold Condensed" panose="020B0502040204020203" pitchFamily="34" charset="0"/>
            </a:endParaRPr>
          </a:p>
        </p:txBody>
      </p:sp>
      <p:pic>
        <p:nvPicPr>
          <p:cNvPr id="6" name="Picture 5"/>
          <p:cNvPicPr>
            <a:picLocks noChangeAspect="1"/>
          </p:cNvPicPr>
          <p:nvPr/>
        </p:nvPicPr>
        <p:blipFill>
          <a:blip r:embed="rId3"/>
          <a:stretch>
            <a:fillRect/>
          </a:stretch>
        </p:blipFill>
        <p:spPr>
          <a:xfrm>
            <a:off x="1692851" y="1894114"/>
            <a:ext cx="8806297" cy="4676503"/>
          </a:xfrm>
          <a:prstGeom prst="rect">
            <a:avLst/>
          </a:prstGeom>
        </p:spPr>
      </p:pic>
    </p:spTree>
    <p:extLst>
      <p:ext uri="{BB962C8B-B14F-4D97-AF65-F5344CB8AC3E}">
        <p14:creationId xmlns:p14="http://schemas.microsoft.com/office/powerpoint/2010/main" val="198135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ARIMA Forecast </a:t>
            </a:r>
            <a:endParaRPr lang="en-US" dirty="0">
              <a:solidFill>
                <a:schemeClr val="bg1"/>
              </a:solidFill>
              <a:latin typeface="Bahnschrift SemiBold Condensed" panose="020B0502040204020203"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1" y="2055814"/>
            <a:ext cx="10256520" cy="4175170"/>
          </a:xfrm>
          <a:prstGeom prst="rect">
            <a:avLst/>
          </a:prstGeom>
        </p:spPr>
      </p:pic>
    </p:spTree>
    <p:extLst>
      <p:ext uri="{BB962C8B-B14F-4D97-AF65-F5344CB8AC3E}">
        <p14:creationId xmlns:p14="http://schemas.microsoft.com/office/powerpoint/2010/main" val="50379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48903"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SARIMA Forecast</a:t>
            </a:r>
            <a:endParaRPr lang="en-US" dirty="0">
              <a:solidFill>
                <a:schemeClr val="bg1"/>
              </a:solidFill>
              <a:latin typeface="Bahnschrift SemiBold Condensed"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12" y="2055814"/>
            <a:ext cx="10354387" cy="4358050"/>
          </a:xfrm>
          <a:prstGeom prst="rect">
            <a:avLst/>
          </a:prstGeom>
        </p:spPr>
      </p:pic>
    </p:spTree>
    <p:extLst>
      <p:ext uri="{BB962C8B-B14F-4D97-AF65-F5344CB8AC3E}">
        <p14:creationId xmlns:p14="http://schemas.microsoft.com/office/powerpoint/2010/main" val="22899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Condensed" panose="020B0502040204020203" pitchFamily="34" charset="0"/>
              </a:rPr>
              <a:t>Insights</a:t>
            </a:r>
            <a:endParaRPr lang="en-US" dirty="0">
              <a:solidFill>
                <a:schemeClr val="bg1"/>
              </a:solidFill>
              <a:latin typeface="Bahnschrift Condensed" panose="020B0502040204020203" pitchFamily="34" charset="0"/>
            </a:endParaRPr>
          </a:p>
        </p:txBody>
      </p:sp>
      <p:sp>
        <p:nvSpPr>
          <p:cNvPr id="5" name="TextBox 4"/>
          <p:cNvSpPr txBox="1"/>
          <p:nvPr/>
        </p:nvSpPr>
        <p:spPr>
          <a:xfrm>
            <a:off x="1084217" y="2364377"/>
            <a:ext cx="10648406" cy="3323987"/>
          </a:xfrm>
          <a:prstGeom prst="rect">
            <a:avLst/>
          </a:prstGeom>
          <a:noFill/>
        </p:spPr>
        <p:txBody>
          <a:bodyPr wrap="square" rtlCol="0">
            <a:spAutoFit/>
          </a:bodyPr>
          <a:lstStyle/>
          <a:p>
            <a:r>
              <a:rPr lang="en-US" sz="3200" dirty="0" smtClean="0">
                <a:solidFill>
                  <a:srgbClr val="FFC000"/>
                </a:solidFill>
                <a:latin typeface="Bahnschrift SemiBold Condensed" panose="020B0502040204020203" pitchFamily="34" charset="0"/>
              </a:rPr>
              <a:t>Key Findings</a:t>
            </a:r>
            <a:r>
              <a:rPr lang="en-US" sz="3200" dirty="0" smtClean="0">
                <a:solidFill>
                  <a:schemeClr val="bg1"/>
                </a:solidFill>
                <a:latin typeface="Bahnschrift SemiBold Condensed" panose="020B0502040204020203" pitchFamily="34" charset="0"/>
              </a:rPr>
              <a:t>:</a:t>
            </a:r>
          </a:p>
          <a:p>
            <a:r>
              <a:rPr lang="en-US" sz="3200" dirty="0" smtClean="0">
                <a:solidFill>
                  <a:schemeClr val="bg1"/>
                </a:solidFill>
                <a:latin typeface="Bahnschrift SemiBold Condensed" panose="020B0502040204020203" pitchFamily="34" charset="0"/>
              </a:rPr>
              <a:t>SARIMA effectively captured seasonal trends.</a:t>
            </a:r>
          </a:p>
          <a:p>
            <a:r>
              <a:rPr lang="en-US" sz="3200" dirty="0" smtClean="0">
                <a:solidFill>
                  <a:schemeClr val="bg1"/>
                </a:solidFill>
                <a:latin typeface="Bahnschrift SemiBold Condensed" panose="020B0502040204020203" pitchFamily="34" charset="0"/>
              </a:rPr>
              <a:t>ARIMA worked well for short-term predictions.</a:t>
            </a:r>
          </a:p>
          <a:p>
            <a:r>
              <a:rPr lang="en-US" sz="3200" dirty="0" smtClean="0">
                <a:solidFill>
                  <a:srgbClr val="FFC000"/>
                </a:solidFill>
                <a:latin typeface="Bahnschrift SemiBold Condensed" panose="020B0502040204020203" pitchFamily="34" charset="0"/>
              </a:rPr>
              <a:t>Challenges:</a:t>
            </a:r>
          </a:p>
          <a:p>
            <a:r>
              <a:rPr lang="en-US" sz="3200" dirty="0" smtClean="0">
                <a:solidFill>
                  <a:schemeClr val="bg1"/>
                </a:solidFill>
                <a:latin typeface="Bahnschrift SemiBold Condensed" panose="020B0502040204020203" pitchFamily="34" charset="0"/>
              </a:rPr>
              <a:t>High variability in monsoon data.</a:t>
            </a:r>
          </a:p>
          <a:p>
            <a:r>
              <a:rPr lang="en-US" sz="3200" dirty="0" smtClean="0">
                <a:solidFill>
                  <a:schemeClr val="bg1"/>
                </a:solidFill>
                <a:latin typeface="Bahnschrift SemiBold Condensed" panose="020B0502040204020203" pitchFamily="34" charset="0"/>
              </a:rPr>
              <a:t>Limited accuracy during extreme weather events</a:t>
            </a:r>
            <a:r>
              <a:rPr lang="en-US" dirty="0" smtClean="0"/>
              <a:t>.</a:t>
            </a:r>
          </a:p>
          <a:p>
            <a:endParaRPr lang="en-US" dirty="0"/>
          </a:p>
        </p:txBody>
      </p:sp>
    </p:spTree>
    <p:extLst>
      <p:ext uri="{BB962C8B-B14F-4D97-AF65-F5344CB8AC3E}">
        <p14:creationId xmlns:p14="http://schemas.microsoft.com/office/powerpoint/2010/main" val="222021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Conclusion</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1058092" y="3108960"/>
            <a:ext cx="10162902" cy="1569660"/>
          </a:xfrm>
          <a:prstGeom prst="rect">
            <a:avLst/>
          </a:prstGeom>
          <a:noFill/>
        </p:spPr>
        <p:txBody>
          <a:bodyPr wrap="square" rtlCol="0">
            <a:spAutoFit/>
          </a:bodyPr>
          <a:lstStyle/>
          <a:p>
            <a:r>
              <a:rPr lang="en-US" sz="3200" dirty="0" smtClean="0">
                <a:solidFill>
                  <a:srgbClr val="FFC000"/>
                </a:solidFill>
                <a:latin typeface="Bahnschrift SemiBold Condensed" panose="020B0502040204020203" pitchFamily="34" charset="0"/>
              </a:rPr>
              <a:t>Summary:</a:t>
            </a:r>
            <a:r>
              <a:rPr lang="en-US" sz="3200" dirty="0" smtClean="0">
                <a:solidFill>
                  <a:schemeClr val="bg1"/>
                </a:solidFill>
                <a:latin typeface="Bahnschrift SemiBold Condensed" panose="020B0502040204020203" pitchFamily="34" charset="0"/>
              </a:rPr>
              <a:t> ARIMA and SARIMA models demonstrated reliable forecasting with low error margins.</a:t>
            </a:r>
          </a:p>
          <a:p>
            <a:r>
              <a:rPr lang="en-US" sz="3200" dirty="0" smtClean="0">
                <a:solidFill>
                  <a:srgbClr val="FFC000"/>
                </a:solidFill>
                <a:latin typeface="Bahnschrift SemiBold Condensed" panose="020B0502040204020203" pitchFamily="34" charset="0"/>
              </a:rPr>
              <a:t>Takeaway:</a:t>
            </a:r>
            <a:r>
              <a:rPr lang="en-US" sz="3200" dirty="0" smtClean="0">
                <a:solidFill>
                  <a:schemeClr val="bg1"/>
                </a:solidFill>
                <a:latin typeface="Bahnschrift SemiBold Condensed" panose="020B0502040204020203" pitchFamily="34" charset="0"/>
              </a:rPr>
              <a:t> Seasonal modeling is critical for accurate rainfall prediction.</a:t>
            </a:r>
            <a:endParaRPr lang="en-US" sz="32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421451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988628"/>
          </a:xfrm>
        </p:spPr>
      </p:pic>
      <p:sp>
        <p:nvSpPr>
          <p:cNvPr id="2" name="Title 1"/>
          <p:cNvSpPr>
            <a:spLocks noGrp="1"/>
          </p:cNvSpPr>
          <p:nvPr>
            <p:ph type="title"/>
          </p:nvPr>
        </p:nvSpPr>
        <p:spPr/>
        <p:txBody>
          <a:bodyPr/>
          <a:lstStyle/>
          <a:p>
            <a:r>
              <a:rPr lang="en-US" dirty="0" smtClean="0">
                <a:solidFill>
                  <a:srgbClr val="FFC000"/>
                </a:solidFill>
                <a:latin typeface="Bahnschrift SemiBold Condensed" panose="020B0502040204020203" pitchFamily="34" charset="0"/>
              </a:rPr>
              <a:t>Further Conclusion-</a:t>
            </a:r>
            <a:endParaRPr lang="en-US" dirty="0">
              <a:solidFill>
                <a:srgbClr val="FFC000"/>
              </a:solidFill>
              <a:latin typeface="Bahnschrift SemiBold Condensed" panose="020B0502040204020203" pitchFamily="34" charset="0"/>
            </a:endParaRPr>
          </a:p>
        </p:txBody>
      </p:sp>
      <p:sp>
        <p:nvSpPr>
          <p:cNvPr id="5" name="TextBox 4"/>
          <p:cNvSpPr txBox="1"/>
          <p:nvPr/>
        </p:nvSpPr>
        <p:spPr>
          <a:xfrm>
            <a:off x="838200" y="3494315"/>
            <a:ext cx="9507583" cy="1384995"/>
          </a:xfrm>
          <a:prstGeom prst="rect">
            <a:avLst/>
          </a:prstGeom>
          <a:noFill/>
        </p:spPr>
        <p:txBody>
          <a:bodyPr wrap="square" rtlCol="0">
            <a:spAutoFit/>
          </a:bodyPr>
          <a:lstStyle/>
          <a:p>
            <a:r>
              <a:rPr lang="en-US" sz="2800" dirty="0" smtClean="0">
                <a:solidFill>
                  <a:schemeClr val="bg1"/>
                </a:solidFill>
                <a:latin typeface="Bahnschrift SemiBold Condensed" panose="020B0502040204020203" pitchFamily="34" charset="0"/>
              </a:rPr>
              <a:t>This model could be used for planning in areas such as </a:t>
            </a:r>
            <a:r>
              <a:rPr lang="en-US" sz="2800" dirty="0" smtClean="0">
                <a:solidFill>
                  <a:srgbClr val="FFC000"/>
                </a:solidFill>
                <a:latin typeface="Bahnschrift SemiBold Condensed" panose="020B0502040204020203" pitchFamily="34" charset="0"/>
              </a:rPr>
              <a:t>agriculture, water resource management, and disaster preparation .</a:t>
            </a:r>
          </a:p>
          <a:p>
            <a:r>
              <a:rPr lang="en-US" sz="2800" dirty="0" smtClean="0">
                <a:solidFill>
                  <a:schemeClr val="bg1"/>
                </a:solidFill>
                <a:latin typeface="Bahnschrift SemiBold Condensed" panose="020B0502040204020203" pitchFamily="34" charset="0"/>
              </a:rPr>
              <a:t>Further evaluation of the model’s accuracy which is </a:t>
            </a:r>
            <a:r>
              <a:rPr lang="en-US" sz="2800" dirty="0" smtClean="0">
                <a:solidFill>
                  <a:srgbClr val="FFC000"/>
                </a:solidFill>
                <a:latin typeface="Bahnschrift SemiBold Condensed" panose="020B0502040204020203" pitchFamily="34" charset="0"/>
              </a:rPr>
              <a:t>75 (MSE) </a:t>
            </a:r>
            <a:r>
              <a:rPr lang="en-US" sz="2800" dirty="0" smtClean="0">
                <a:solidFill>
                  <a:schemeClr val="bg1"/>
                </a:solidFill>
                <a:latin typeface="Bahnschrift SemiBold Condensed" panose="020B0502040204020203" pitchFamily="34" charset="0"/>
              </a:rPr>
              <a:t>and </a:t>
            </a:r>
            <a:r>
              <a:rPr lang="en-US" sz="2800" dirty="0" smtClean="0">
                <a:solidFill>
                  <a:srgbClr val="FFC000"/>
                </a:solidFill>
                <a:latin typeface="Bahnschrift SemiBold Condensed" panose="020B0502040204020203" pitchFamily="34" charset="0"/>
              </a:rPr>
              <a:t>68(MAE).</a:t>
            </a:r>
            <a:endParaRPr lang="en-US" sz="2800" dirty="0">
              <a:solidFill>
                <a:srgbClr val="FFC000"/>
              </a:solidFill>
              <a:latin typeface="Bahnschrift SemiBold Condensed" panose="020B0502040204020203" pitchFamily="34" charset="0"/>
            </a:endParaRPr>
          </a:p>
        </p:txBody>
      </p:sp>
    </p:spTree>
    <p:extLst>
      <p:ext uri="{BB962C8B-B14F-4D97-AF65-F5344CB8AC3E}">
        <p14:creationId xmlns:p14="http://schemas.microsoft.com/office/powerpoint/2010/main" val="13942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862148" y="966016"/>
            <a:ext cx="10515600" cy="1515926"/>
          </a:xfrm>
        </p:spPr>
        <p:txBody>
          <a:bodyPr>
            <a:normAutofit/>
          </a:bodyPr>
          <a:lstStyle/>
          <a:p>
            <a:pPr algn="ctr"/>
            <a:r>
              <a:rPr lang="en-US" sz="8800" dirty="0" smtClean="0">
                <a:solidFill>
                  <a:schemeClr val="bg1"/>
                </a:solidFill>
                <a:latin typeface="Bahnschrift SemiBold Condensed" panose="020B0502040204020203" pitchFamily="34" charset="0"/>
              </a:rPr>
              <a:t>Objective</a:t>
            </a:r>
            <a:endParaRPr lang="en-US" sz="8800" dirty="0">
              <a:solidFill>
                <a:schemeClr val="bg1"/>
              </a:solidFill>
              <a:latin typeface="Bahnschrift SemiBold Condensed" panose="020B0502040204020203" pitchFamily="34" charset="0"/>
            </a:endParaRPr>
          </a:p>
        </p:txBody>
      </p:sp>
      <p:sp>
        <p:nvSpPr>
          <p:cNvPr id="5" name="TextBox 4"/>
          <p:cNvSpPr txBox="1"/>
          <p:nvPr/>
        </p:nvSpPr>
        <p:spPr>
          <a:xfrm>
            <a:off x="979714" y="3043644"/>
            <a:ext cx="10280467" cy="2677656"/>
          </a:xfrm>
          <a:prstGeom prst="rect">
            <a:avLst/>
          </a:prstGeom>
          <a:noFill/>
        </p:spPr>
        <p:txBody>
          <a:bodyPr wrap="square" rtlCol="0">
            <a:spAutoFit/>
          </a:bodyPr>
          <a:lstStyle/>
          <a:p>
            <a:r>
              <a:rPr lang="en-US" sz="2400" b="1" dirty="0" smtClean="0">
                <a:solidFill>
                  <a:srgbClr val="FFC000"/>
                </a:solidFill>
              </a:rPr>
              <a:t>Accurate rainfall forecasts are essential for planning water allocation, storage, and distribution strategies. It is crucial for their operations, to plan water allocation strategies and reservoir management more effectively. The goal of this project is to develop a machine learning model to forecast rainfall for upcoming months in Mumbai, India. By anticipating rainfall patterns, they can optimize their operations and minimize costs while ensuring a consistent water supply throughout the year.</a:t>
            </a:r>
            <a:endParaRPr lang="en-US" sz="2400" b="1" dirty="0">
              <a:solidFill>
                <a:srgbClr val="FFC000"/>
              </a:solidFill>
            </a:endParaRPr>
          </a:p>
        </p:txBody>
      </p:sp>
    </p:spTree>
    <p:extLst>
      <p:ext uri="{BB962C8B-B14F-4D97-AF65-F5344CB8AC3E}">
        <p14:creationId xmlns:p14="http://schemas.microsoft.com/office/powerpoint/2010/main" val="388700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5"/>
                                        </p:tgtEl>
                                        <p:attrNameLst>
                                          <p:attrName>style.color</p:attrName>
                                        </p:attrNameLst>
                                      </p:cBhvr>
                                      <p:by>
                                        <p:hsl h="0" s="-12549" l="-25098"/>
                                      </p:by>
                                    </p:animClr>
                                    <p:animClr clrSpc="hsl" dir="cw">
                                      <p:cBhvr>
                                        <p:cTn id="12" dur="500" fill="hold"/>
                                        <p:tgtEl>
                                          <p:spTgt spid="5"/>
                                        </p:tgtEl>
                                        <p:attrNameLst>
                                          <p:attrName>fillcolor</p:attrName>
                                        </p:attrNameLst>
                                      </p:cBhvr>
                                      <p:by>
                                        <p:hsl h="0" s="-12549" l="-25098"/>
                                      </p:by>
                                    </p:animClr>
                                    <p:animClr clrSpc="hsl" dir="cw">
                                      <p:cBhvr>
                                        <p:cTn id="13" dur="500" fill="hold"/>
                                        <p:tgtEl>
                                          <p:spTgt spid="5"/>
                                        </p:tgtEl>
                                        <p:attrNameLst>
                                          <p:attrName>stroke.color</p:attrName>
                                        </p:attrNameLst>
                                      </p:cBhvr>
                                      <p:by>
                                        <p:hsl h="0" s="-12549" l="-25098"/>
                                      </p:by>
                                    </p:animClr>
                                    <p:set>
                                      <p:cBhvr>
                                        <p:cTn id="14" dur="500" fill="hold"/>
                                        <p:tgtEl>
                                          <p:spTgt spid="5"/>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070079" cy="6858000"/>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Project Benefits</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482236" y="2351314"/>
            <a:ext cx="11248210" cy="3970318"/>
          </a:xfrm>
          <a:prstGeom prst="rect">
            <a:avLst/>
          </a:prstGeom>
          <a:noFill/>
        </p:spPr>
        <p:txBody>
          <a:bodyPr wrap="square" rtlCol="0">
            <a:spAutoFit/>
          </a:bodyPr>
          <a:lstStyle/>
          <a:p>
            <a:r>
              <a:rPr lang="en-US" sz="2800" dirty="0" smtClean="0">
                <a:solidFill>
                  <a:srgbClr val="FFC000"/>
                </a:solidFill>
              </a:rPr>
              <a:t>Enhanced water resource management</a:t>
            </a:r>
            <a:r>
              <a:rPr lang="en-US" sz="2800" dirty="0" smtClean="0">
                <a:solidFill>
                  <a:schemeClr val="bg1"/>
                </a:solidFill>
              </a:rPr>
              <a:t>: Anticipating rainfall patterns will allow them to optimize water allocation and storage strategies, ultimately reducing costs and ensuring a reliable water supply for Mumbai.</a:t>
            </a:r>
          </a:p>
          <a:p>
            <a:r>
              <a:rPr lang="en-US" sz="2800" dirty="0" smtClean="0">
                <a:solidFill>
                  <a:srgbClr val="FFC000"/>
                </a:solidFill>
              </a:rPr>
              <a:t>Improved preparedness</a:t>
            </a:r>
            <a:r>
              <a:rPr lang="en-US" sz="2800" dirty="0" smtClean="0">
                <a:solidFill>
                  <a:schemeClr val="bg1"/>
                </a:solidFill>
              </a:rPr>
              <a:t>: Early warnings of below-average rainfall will enable them to implement water conservation measures and mitigate the impact of droughts on Mumbai's water supply, enhancing the city's resilience.</a:t>
            </a:r>
          </a:p>
          <a:p>
            <a:r>
              <a:rPr lang="en-US" sz="2800" dirty="0" smtClean="0">
                <a:solidFill>
                  <a:srgbClr val="FFC000"/>
                </a:solidFill>
              </a:rPr>
              <a:t>Informed decision-making</a:t>
            </a:r>
            <a:r>
              <a:rPr lang="en-US" sz="2800" dirty="0" smtClean="0">
                <a:solidFill>
                  <a:schemeClr val="bg1"/>
                </a:solidFill>
              </a:rPr>
              <a:t>: Leveraging rainfall forecasts, they can plan infrastructure maintenance and upgrade projects during dry periods, minimizing disruptions and maximizing efficiency during the rainy season.</a:t>
            </a:r>
            <a:endParaRPr lang="en-US" sz="2800" dirty="0">
              <a:solidFill>
                <a:schemeClr val="bg1"/>
              </a:solidFill>
            </a:endParaRPr>
          </a:p>
        </p:txBody>
      </p:sp>
    </p:spTree>
    <p:extLst>
      <p:ext uri="{BB962C8B-B14F-4D97-AF65-F5344CB8AC3E}">
        <p14:creationId xmlns:p14="http://schemas.microsoft.com/office/powerpoint/2010/main" val="4303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lstStyle/>
          <a:p>
            <a:r>
              <a:rPr lang="en-US" i="1" dirty="0" smtClean="0">
                <a:solidFill>
                  <a:schemeClr val="bg1"/>
                </a:solidFill>
                <a:latin typeface="Bahnschrift SemiBold Condensed" panose="020B0502040204020203" pitchFamily="34" charset="0"/>
              </a:rPr>
              <a:t>Predicting Mumbai Rainfall Using ARIMA and SARIMA Models</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1110343" y="2782389"/>
            <a:ext cx="9614263" cy="646331"/>
          </a:xfrm>
          <a:prstGeom prst="rect">
            <a:avLst/>
          </a:prstGeom>
          <a:noFill/>
        </p:spPr>
        <p:txBody>
          <a:bodyPr wrap="square" rtlCol="0">
            <a:spAutoFit/>
          </a:bodyPr>
          <a:lstStyle/>
          <a:p>
            <a:r>
              <a:rPr lang="en-US" sz="3600" dirty="0" smtClean="0">
                <a:solidFill>
                  <a:schemeClr val="bg1"/>
                </a:solidFill>
                <a:latin typeface="Bahnschrift SemiBold Condensed" panose="020B0502040204020203" pitchFamily="34" charset="0"/>
              </a:rPr>
              <a:t>An Analysis with MSE and MAE Metrics</a:t>
            </a:r>
            <a:endParaRPr lang="en-US" sz="3600" dirty="0">
              <a:solidFill>
                <a:schemeClr val="bg1"/>
              </a:solidFill>
              <a:latin typeface="Bahnschrift SemiBold Condensed" panose="020B0502040204020203" pitchFamily="34" charset="0"/>
            </a:endParaRPr>
          </a:p>
        </p:txBody>
      </p:sp>
      <p:sp>
        <p:nvSpPr>
          <p:cNvPr id="6" name="TextBox 5"/>
          <p:cNvSpPr txBox="1"/>
          <p:nvPr/>
        </p:nvSpPr>
        <p:spPr>
          <a:xfrm>
            <a:off x="1110343" y="4589362"/>
            <a:ext cx="9209314" cy="707886"/>
          </a:xfrm>
          <a:prstGeom prst="rect">
            <a:avLst/>
          </a:prstGeom>
          <a:noFill/>
        </p:spPr>
        <p:txBody>
          <a:bodyPr wrap="square" rtlCol="0">
            <a:spAutoFit/>
          </a:bodyPr>
          <a:lstStyle/>
          <a:p>
            <a:r>
              <a:rPr lang="en-US" sz="4000" dirty="0" smtClean="0">
                <a:solidFill>
                  <a:schemeClr val="bg1"/>
                </a:solidFill>
                <a:latin typeface="Bahnschrift SemiBold Condensed" panose="020B0502040204020203" pitchFamily="34" charset="0"/>
              </a:rPr>
              <a:t>Project made by </a:t>
            </a:r>
            <a:r>
              <a:rPr lang="en-US" sz="4000" dirty="0" err="1" smtClean="0">
                <a:solidFill>
                  <a:srgbClr val="FFC000"/>
                </a:solidFill>
                <a:latin typeface="Bahnschrift SemiBold Condensed" panose="020B0502040204020203" pitchFamily="34" charset="0"/>
              </a:rPr>
              <a:t>Kartikey</a:t>
            </a:r>
            <a:r>
              <a:rPr lang="en-US" sz="4000" dirty="0" smtClean="0">
                <a:solidFill>
                  <a:srgbClr val="FFC000"/>
                </a:solidFill>
                <a:latin typeface="Bahnschrift SemiBold Condensed" panose="020B0502040204020203" pitchFamily="34" charset="0"/>
              </a:rPr>
              <a:t> </a:t>
            </a:r>
            <a:r>
              <a:rPr lang="en-US" sz="4000" dirty="0" err="1" smtClean="0">
                <a:solidFill>
                  <a:srgbClr val="FFC000"/>
                </a:solidFill>
                <a:latin typeface="Bahnschrift SemiBold Condensed" panose="020B0502040204020203" pitchFamily="34" charset="0"/>
              </a:rPr>
              <a:t>Kataria</a:t>
            </a:r>
            <a:endParaRPr lang="en-US" sz="4000" dirty="0">
              <a:solidFill>
                <a:srgbClr val="FFC000"/>
              </a:solidFill>
              <a:latin typeface="Bahnschrift SemiBold Condensed" panose="020B0502040204020203" pitchFamily="34" charset="0"/>
            </a:endParaRPr>
          </a:p>
        </p:txBody>
      </p:sp>
    </p:spTree>
    <p:extLst>
      <p:ext uri="{BB962C8B-B14F-4D97-AF65-F5344CB8AC3E}">
        <p14:creationId xmlns:p14="http://schemas.microsoft.com/office/powerpoint/2010/main" val="12390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6"/>
                                        </p:tgtEl>
                                        <p:attrNameLst>
                                          <p:attrName>r</p:attrName>
                                        </p:attrNameLst>
                                      </p:cBhvr>
                                    </p:animRot>
                                    <p:animRot by="-240000">
                                      <p:cBhvr>
                                        <p:cTn id="14" dur="200" fill="hold">
                                          <p:stCondLst>
                                            <p:cond delay="200"/>
                                          </p:stCondLst>
                                        </p:cTn>
                                        <p:tgtEl>
                                          <p:spTgt spid="6"/>
                                        </p:tgtEl>
                                        <p:attrNameLst>
                                          <p:attrName>r</p:attrName>
                                        </p:attrNameLst>
                                      </p:cBhvr>
                                    </p:animRot>
                                    <p:animRot by="240000">
                                      <p:cBhvr>
                                        <p:cTn id="15" dur="200" fill="hold">
                                          <p:stCondLst>
                                            <p:cond delay="400"/>
                                          </p:stCondLst>
                                        </p:cTn>
                                        <p:tgtEl>
                                          <p:spTgt spid="6"/>
                                        </p:tgtEl>
                                        <p:attrNameLst>
                                          <p:attrName>r</p:attrName>
                                        </p:attrNameLst>
                                      </p:cBhvr>
                                    </p:animRot>
                                    <p:animRot by="-240000">
                                      <p:cBhvr>
                                        <p:cTn id="16" dur="200" fill="hold">
                                          <p:stCondLst>
                                            <p:cond delay="600"/>
                                          </p:stCondLst>
                                        </p:cTn>
                                        <p:tgtEl>
                                          <p:spTgt spid="6"/>
                                        </p:tgtEl>
                                        <p:attrNameLst>
                                          <p:attrName>r</p:attrName>
                                        </p:attrNameLst>
                                      </p:cBhvr>
                                    </p:animRot>
                                    <p:animRot by="120000">
                                      <p:cBhvr>
                                        <p:cTn id="17" dur="200" fill="hold">
                                          <p:stCondLst>
                                            <p:cond delay="800"/>
                                          </p:stCondLst>
                                        </p:cTn>
                                        <p:tgtEl>
                                          <p:spTgt spid="6"/>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838200" y="365125"/>
            <a:ext cx="10515600" cy="1228544"/>
          </a:xfrm>
        </p:spPr>
        <p:txBody>
          <a:bodyPr/>
          <a:lstStyle/>
          <a:p>
            <a:pPr algn="ctr"/>
            <a:r>
              <a:rPr lang="en-US" dirty="0" smtClean="0">
                <a:solidFill>
                  <a:srgbClr val="FFC000"/>
                </a:solidFill>
                <a:latin typeface="Bahnschrift SemiBold Condensed" panose="020B0502040204020203" pitchFamily="34" charset="0"/>
              </a:rPr>
              <a:t>Data Collection</a:t>
            </a:r>
            <a:endParaRPr lang="en-US" dirty="0">
              <a:solidFill>
                <a:srgbClr val="FFC000"/>
              </a:solidFill>
              <a:latin typeface="Bahnschrift SemiBold Condensed" panose="020B0502040204020203" pitchFamily="34" charset="0"/>
            </a:endParaRPr>
          </a:p>
        </p:txBody>
      </p:sp>
      <p:sp>
        <p:nvSpPr>
          <p:cNvPr id="5" name="TextBox 4"/>
          <p:cNvSpPr txBox="1"/>
          <p:nvPr/>
        </p:nvSpPr>
        <p:spPr>
          <a:xfrm>
            <a:off x="838200" y="2090057"/>
            <a:ext cx="10515600" cy="3046988"/>
          </a:xfrm>
          <a:prstGeom prst="rect">
            <a:avLst/>
          </a:prstGeom>
          <a:noFill/>
        </p:spPr>
        <p:txBody>
          <a:bodyPr wrap="square" rtlCol="0">
            <a:spAutoFit/>
          </a:bodyPr>
          <a:lstStyle/>
          <a:p>
            <a:r>
              <a:rPr lang="en-US" sz="3200" b="1" dirty="0" smtClean="0">
                <a:solidFill>
                  <a:srgbClr val="FFC000"/>
                </a:solidFill>
                <a:latin typeface="Bahnschrift SemiBold Condensed" panose="020B0502040204020203" pitchFamily="34" charset="0"/>
              </a:rPr>
              <a:t>Data Collection</a:t>
            </a:r>
          </a:p>
          <a:p>
            <a:r>
              <a:rPr lang="en-US" sz="3200" b="1" dirty="0" smtClean="0">
                <a:solidFill>
                  <a:schemeClr val="bg1"/>
                </a:solidFill>
                <a:latin typeface="Bahnschrift SemiBold Condensed" panose="020B0502040204020203" pitchFamily="34" charset="0"/>
              </a:rPr>
              <a:t>Data Source:</a:t>
            </a:r>
            <a:endParaRPr lang="en-US" sz="3200" dirty="0" smtClean="0">
              <a:solidFill>
                <a:schemeClr val="bg1"/>
              </a:solidFill>
              <a:latin typeface="Bahnschrift SemiBold Condensed" panose="020B0502040204020203" pitchFamily="34" charset="0"/>
            </a:endParaRPr>
          </a:p>
          <a:p>
            <a:pPr lvl="1"/>
            <a:r>
              <a:rPr lang="en-US" sz="3200" dirty="0" smtClean="0">
                <a:solidFill>
                  <a:schemeClr val="bg1"/>
                </a:solidFill>
                <a:latin typeface="Bahnschrift SemiBold Condensed" panose="020B0502040204020203" pitchFamily="34" charset="0"/>
              </a:rPr>
              <a:t>Historical rainfall data from IMD or other reliable sources.</a:t>
            </a:r>
          </a:p>
          <a:p>
            <a:r>
              <a:rPr lang="en-US" sz="3200" b="1" dirty="0" smtClean="0">
                <a:solidFill>
                  <a:schemeClr val="bg1"/>
                </a:solidFill>
                <a:latin typeface="Bahnschrift SemiBold Condensed" panose="020B0502040204020203" pitchFamily="34" charset="0"/>
              </a:rPr>
              <a:t>Features Used:</a:t>
            </a:r>
            <a:endParaRPr lang="en-US" sz="3200" dirty="0" smtClean="0">
              <a:solidFill>
                <a:schemeClr val="bg1"/>
              </a:solidFill>
              <a:latin typeface="Bahnschrift SemiBold Condensed" panose="020B0502040204020203" pitchFamily="34" charset="0"/>
            </a:endParaRPr>
          </a:p>
          <a:p>
            <a:pPr lvl="1"/>
            <a:r>
              <a:rPr lang="en-US" sz="3200" dirty="0" smtClean="0">
                <a:solidFill>
                  <a:schemeClr val="bg1"/>
                </a:solidFill>
                <a:latin typeface="Bahnschrift SemiBold Condensed" panose="020B0502040204020203" pitchFamily="34" charset="0"/>
              </a:rPr>
              <a:t>Monthly/seasonal rainfall records.</a:t>
            </a:r>
          </a:p>
          <a:p>
            <a:r>
              <a:rPr lang="en-US" sz="3200" b="1" dirty="0" smtClean="0">
                <a:solidFill>
                  <a:schemeClr val="bg1"/>
                </a:solidFill>
                <a:latin typeface="Bahnschrift SemiBold Condensed" panose="020B0502040204020203" pitchFamily="34" charset="0"/>
              </a:rPr>
              <a:t>Time Period Covered:</a:t>
            </a:r>
            <a:r>
              <a:rPr lang="en-US" sz="3200" dirty="0" smtClean="0">
                <a:solidFill>
                  <a:schemeClr val="bg1"/>
                </a:solidFill>
                <a:latin typeface="Bahnschrift SemiBold Condensed" panose="020B0502040204020203" pitchFamily="34" charset="0"/>
              </a:rPr>
              <a:t> [Specify the range, e.g., 1901–2021].</a:t>
            </a:r>
            <a:endParaRPr lang="en-US" sz="32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300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Preprocessing</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838200" y="2756262"/>
            <a:ext cx="10369731" cy="3816429"/>
          </a:xfrm>
          <a:prstGeom prst="rect">
            <a:avLst/>
          </a:prstGeom>
          <a:noFill/>
        </p:spPr>
        <p:txBody>
          <a:bodyPr wrap="square" rtlCol="0">
            <a:spAutoFit/>
          </a:bodyPr>
          <a:lstStyle/>
          <a:p>
            <a:endParaRPr lang="en-US" sz="3200" b="1" dirty="0" smtClean="0">
              <a:solidFill>
                <a:schemeClr val="bg1"/>
              </a:solidFill>
              <a:latin typeface="Bahnschrift SemiBold Condensed" panose="020B0502040204020203" pitchFamily="34" charset="0"/>
            </a:endParaRPr>
          </a:p>
          <a:p>
            <a:r>
              <a:rPr lang="en-US" sz="3200" b="1" dirty="0" smtClean="0">
                <a:solidFill>
                  <a:srgbClr val="FFC000"/>
                </a:solidFill>
                <a:latin typeface="Bahnschrift SemiBold Condensed" panose="020B0502040204020203" pitchFamily="34" charset="0"/>
              </a:rPr>
              <a:t>Preprocessing Steps</a:t>
            </a:r>
            <a:r>
              <a:rPr lang="en-US" sz="3200" b="1" dirty="0" smtClean="0">
                <a:solidFill>
                  <a:schemeClr val="bg1"/>
                </a:solidFill>
                <a:latin typeface="Bahnschrift SemiBold Condensed" panose="020B0502040204020203" pitchFamily="34" charset="0"/>
              </a:rPr>
              <a:t>:</a:t>
            </a:r>
            <a:endParaRPr lang="en-US" sz="3200" dirty="0" smtClean="0">
              <a:solidFill>
                <a:schemeClr val="bg1"/>
              </a:solidFill>
              <a:latin typeface="Bahnschrift SemiBold Condensed" panose="020B0502040204020203" pitchFamily="34" charset="0"/>
            </a:endParaRPr>
          </a:p>
          <a:p>
            <a:pPr lvl="1"/>
            <a:r>
              <a:rPr lang="en-US" sz="3200" dirty="0" smtClean="0">
                <a:solidFill>
                  <a:schemeClr val="bg1"/>
                </a:solidFill>
                <a:latin typeface="Bahnschrift SemiBold Condensed" panose="020B0502040204020203" pitchFamily="34" charset="0"/>
              </a:rPr>
              <a:t>Handled missing values.</a:t>
            </a:r>
          </a:p>
          <a:p>
            <a:pPr lvl="1"/>
            <a:r>
              <a:rPr lang="en-US" sz="3200" dirty="0" smtClean="0">
                <a:solidFill>
                  <a:schemeClr val="bg1"/>
                </a:solidFill>
                <a:latin typeface="Bahnschrift SemiBold Condensed" panose="020B0502040204020203" pitchFamily="34" charset="0"/>
              </a:rPr>
              <a:t>Decomposed time series (trend, seasonality, residuals).</a:t>
            </a:r>
          </a:p>
          <a:p>
            <a:r>
              <a:rPr lang="en-US" sz="3200" b="1" dirty="0" smtClean="0">
                <a:solidFill>
                  <a:srgbClr val="FFC000"/>
                </a:solidFill>
                <a:latin typeface="Bahnschrift SemiBold Condensed" panose="020B0502040204020203" pitchFamily="34" charset="0"/>
              </a:rPr>
              <a:t>Stationarity Check</a:t>
            </a:r>
            <a:r>
              <a:rPr lang="en-US" sz="3200" b="1" dirty="0" smtClean="0">
                <a:solidFill>
                  <a:schemeClr val="bg1"/>
                </a:solidFill>
                <a:latin typeface="Bahnschrift SemiBold Condensed" panose="020B0502040204020203" pitchFamily="34" charset="0"/>
              </a:rPr>
              <a:t>:</a:t>
            </a:r>
            <a:endParaRPr lang="en-US" sz="3200" dirty="0" smtClean="0">
              <a:solidFill>
                <a:schemeClr val="bg1"/>
              </a:solidFill>
              <a:latin typeface="Bahnschrift SemiBold Condensed" panose="020B0502040204020203" pitchFamily="34" charset="0"/>
            </a:endParaRPr>
          </a:p>
          <a:p>
            <a:pPr lvl="1"/>
            <a:r>
              <a:rPr lang="en-US" sz="3200" dirty="0" smtClean="0">
                <a:solidFill>
                  <a:schemeClr val="bg1"/>
                </a:solidFill>
                <a:latin typeface="Bahnschrift SemiBold Condensed" panose="020B0502040204020203" pitchFamily="34" charset="0"/>
              </a:rPr>
              <a:t>Performed ADF test (Augmented Dickey-Fuller).</a:t>
            </a:r>
          </a:p>
          <a:p>
            <a:pPr lvl="1"/>
            <a:r>
              <a:rPr lang="en-US" sz="3200" dirty="0" smtClean="0">
                <a:solidFill>
                  <a:schemeClr val="bg1"/>
                </a:solidFill>
                <a:latin typeface="Bahnschrift SemiBold Condensed" panose="020B0502040204020203" pitchFamily="34" charset="0"/>
              </a:rPr>
              <a:t>Differencing applied as needed.</a:t>
            </a:r>
          </a:p>
          <a:p>
            <a:endParaRPr lang="en-US" dirty="0">
              <a:solidFill>
                <a:schemeClr val="bg1"/>
              </a:solidFill>
            </a:endParaRPr>
          </a:p>
        </p:txBody>
      </p:sp>
    </p:spTree>
    <p:extLst>
      <p:ext uri="{BB962C8B-B14F-4D97-AF65-F5344CB8AC3E}">
        <p14:creationId xmlns:p14="http://schemas.microsoft.com/office/powerpoint/2010/main" val="11941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Model Selection</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966650" y="2664824"/>
            <a:ext cx="9980023" cy="3046988"/>
          </a:xfrm>
          <a:prstGeom prst="rect">
            <a:avLst/>
          </a:prstGeom>
          <a:noFill/>
        </p:spPr>
        <p:txBody>
          <a:bodyPr wrap="square" rtlCol="0">
            <a:spAutoFit/>
          </a:bodyPr>
          <a:lstStyle/>
          <a:p>
            <a:r>
              <a:rPr lang="en-US" sz="3200" b="1" dirty="0" smtClean="0">
                <a:solidFill>
                  <a:srgbClr val="FFC000"/>
                </a:solidFill>
                <a:latin typeface="Bahnschrift SemiBold Condensed" panose="020B0502040204020203" pitchFamily="34" charset="0"/>
              </a:rPr>
              <a:t>ARIMA Model</a:t>
            </a:r>
            <a:r>
              <a:rPr lang="en-US" sz="3200" b="1" dirty="0" smtClean="0">
                <a:solidFill>
                  <a:schemeClr val="bg1"/>
                </a:solidFill>
                <a:latin typeface="Bahnschrift SemiBold Condensed" panose="020B0502040204020203" pitchFamily="34" charset="0"/>
              </a:rPr>
              <a:t>:</a:t>
            </a:r>
            <a:endParaRPr lang="en-US" sz="3200" dirty="0" smtClean="0">
              <a:solidFill>
                <a:schemeClr val="bg1"/>
              </a:solidFill>
              <a:latin typeface="Bahnschrift SemiBold Condensed" panose="020B0502040204020203" pitchFamily="34" charset="0"/>
            </a:endParaRPr>
          </a:p>
          <a:p>
            <a:pPr lvl="1"/>
            <a:r>
              <a:rPr lang="en-US" sz="3200" dirty="0" smtClean="0">
                <a:solidFill>
                  <a:schemeClr val="bg1"/>
                </a:solidFill>
                <a:latin typeface="Bahnschrift SemiBold Condensed" panose="020B0502040204020203" pitchFamily="34" charset="0"/>
              </a:rPr>
              <a:t>Assumes  strong seasonality.</a:t>
            </a:r>
          </a:p>
          <a:p>
            <a:pPr lvl="1"/>
            <a:r>
              <a:rPr lang="en-US" sz="3200" dirty="0" smtClean="0">
                <a:solidFill>
                  <a:schemeClr val="bg1"/>
                </a:solidFill>
                <a:latin typeface="Bahnschrift SemiBold Condensed" panose="020B0502040204020203" pitchFamily="34" charset="0"/>
              </a:rPr>
              <a:t>Parameters (p, d, q) =(2,1,2)chosen based on ACF/PACF plots.</a:t>
            </a:r>
          </a:p>
          <a:p>
            <a:r>
              <a:rPr lang="en-US" sz="3200" b="1" dirty="0" smtClean="0">
                <a:solidFill>
                  <a:srgbClr val="FFC000"/>
                </a:solidFill>
                <a:latin typeface="Bahnschrift SemiBold Condensed" panose="020B0502040204020203" pitchFamily="34" charset="0"/>
              </a:rPr>
              <a:t>SARIMA Model:</a:t>
            </a:r>
            <a:endParaRPr lang="en-US" sz="3200" dirty="0" smtClean="0">
              <a:solidFill>
                <a:srgbClr val="FFC000"/>
              </a:solidFill>
              <a:latin typeface="Bahnschrift SemiBold Condensed" panose="020B0502040204020203" pitchFamily="34" charset="0"/>
            </a:endParaRPr>
          </a:p>
          <a:p>
            <a:pPr lvl="1"/>
            <a:r>
              <a:rPr lang="en-US" sz="3200" dirty="0" smtClean="0">
                <a:solidFill>
                  <a:schemeClr val="bg1"/>
                </a:solidFill>
                <a:latin typeface="Bahnschrift SemiBold Condensed" panose="020B0502040204020203" pitchFamily="34" charset="0"/>
              </a:rPr>
              <a:t>Incorporated seasonal components (P, D, Q, m)=(1,1,1,4).</a:t>
            </a:r>
          </a:p>
          <a:p>
            <a:pPr lvl="1"/>
            <a:r>
              <a:rPr lang="en-US" sz="3200" dirty="0" smtClean="0">
                <a:solidFill>
                  <a:schemeClr val="bg1"/>
                </a:solidFill>
                <a:latin typeface="Bahnschrift SemiBold Condensed" panose="020B0502040204020203" pitchFamily="34" charset="0"/>
              </a:rPr>
              <a:t>Better suited for monsoon cycles.</a:t>
            </a:r>
            <a:endParaRPr lang="en-US" sz="32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27947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1000"/>
                                        <p:tgtEl>
                                          <p:spTgt spid="5">
                                            <p:txEl>
                                              <p:pRg st="4" end="4"/>
                                            </p:txEl>
                                          </p:spTgt>
                                        </p:tgtEl>
                                      </p:cBhvr>
                                    </p:animEffect>
                                    <p:anim calcmode="lin" valueType="num">
                                      <p:cBhvr>
                                        <p:cTn id="3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1000"/>
                                        <p:tgtEl>
                                          <p:spTgt spid="5">
                                            <p:txEl>
                                              <p:pRg st="5" end="5"/>
                                            </p:txEl>
                                          </p:spTgt>
                                        </p:tgtEl>
                                      </p:cBhvr>
                                    </p:animEffect>
                                    <p:anim calcmode="lin" valueType="num">
                                      <p:cBhvr>
                                        <p:cTn id="4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Metrics</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838200" y="3200399"/>
            <a:ext cx="9601200" cy="3816429"/>
          </a:xfrm>
          <a:prstGeom prst="rect">
            <a:avLst/>
          </a:prstGeom>
          <a:noFill/>
        </p:spPr>
        <p:txBody>
          <a:bodyPr wrap="square" rtlCol="0">
            <a:spAutoFit/>
          </a:bodyPr>
          <a:lstStyle/>
          <a:p>
            <a:r>
              <a:rPr lang="en-US" sz="3200" b="1" dirty="0" smtClean="0">
                <a:solidFill>
                  <a:srgbClr val="FFC000"/>
                </a:solidFill>
                <a:latin typeface="Bahnschrift SemiBold Condensed" panose="020B0502040204020203" pitchFamily="34" charset="0"/>
              </a:rPr>
              <a:t>Model Evaluation</a:t>
            </a:r>
          </a:p>
          <a:p>
            <a:r>
              <a:rPr lang="en-US" sz="3200" b="1" dirty="0" smtClean="0">
                <a:solidFill>
                  <a:srgbClr val="FFC000"/>
                </a:solidFill>
                <a:latin typeface="Bahnschrift SemiBold Condensed" panose="020B0502040204020203" pitchFamily="34" charset="0"/>
              </a:rPr>
              <a:t>Metrics Used ARIMA</a:t>
            </a:r>
            <a:endParaRPr lang="en-US" sz="3200" dirty="0" smtClean="0">
              <a:solidFill>
                <a:srgbClr val="FFC000"/>
              </a:solidFill>
              <a:latin typeface="Bahnschrift SemiBold Condensed" panose="020B0502040204020203" pitchFamily="34" charset="0"/>
            </a:endParaRPr>
          </a:p>
          <a:p>
            <a:pPr lvl="1"/>
            <a:r>
              <a:rPr lang="en-US" sz="3200" b="1" dirty="0" smtClean="0">
                <a:solidFill>
                  <a:schemeClr val="bg1"/>
                </a:solidFill>
                <a:latin typeface="Bahnschrift SemiBold Condensed" panose="020B0502040204020203" pitchFamily="34" charset="0"/>
              </a:rPr>
              <a:t>Mean Squared Error (MSE):</a:t>
            </a:r>
            <a:r>
              <a:rPr lang="en-US" sz="3200" dirty="0" smtClean="0">
                <a:solidFill>
                  <a:schemeClr val="bg1"/>
                </a:solidFill>
                <a:latin typeface="Bahnschrift SemiBold Condensed" panose="020B0502040204020203" pitchFamily="34" charset="0"/>
              </a:rPr>
              <a:t> 57</a:t>
            </a:r>
          </a:p>
          <a:p>
            <a:pPr lvl="1"/>
            <a:r>
              <a:rPr lang="en-US" sz="3200" b="1" dirty="0" smtClean="0">
                <a:solidFill>
                  <a:schemeClr val="bg1"/>
                </a:solidFill>
                <a:latin typeface="Bahnschrift SemiBold Condensed" panose="020B0502040204020203" pitchFamily="34" charset="0"/>
              </a:rPr>
              <a:t>Mean Absolute Error (MAE):</a:t>
            </a:r>
            <a:r>
              <a:rPr lang="en-US" sz="3200" dirty="0" smtClean="0">
                <a:solidFill>
                  <a:schemeClr val="bg1"/>
                </a:solidFill>
                <a:latin typeface="Bahnschrift SemiBold Condensed" panose="020B0502040204020203" pitchFamily="34" charset="0"/>
              </a:rPr>
              <a:t> 40</a:t>
            </a:r>
          </a:p>
          <a:p>
            <a:r>
              <a:rPr lang="en-US" sz="3200" b="1" dirty="0" smtClean="0">
                <a:solidFill>
                  <a:srgbClr val="FFC000"/>
                </a:solidFill>
                <a:latin typeface="Bahnschrift SemiBold Condensed" panose="020B0502040204020203" pitchFamily="34" charset="0"/>
              </a:rPr>
              <a:t>Metrics Used SARIMA</a:t>
            </a:r>
            <a:endParaRPr lang="en-US" sz="3200" dirty="0" smtClean="0">
              <a:solidFill>
                <a:srgbClr val="FFC000"/>
              </a:solidFill>
              <a:latin typeface="Bahnschrift SemiBold Condensed" panose="020B0502040204020203" pitchFamily="34" charset="0"/>
            </a:endParaRPr>
          </a:p>
          <a:p>
            <a:pPr lvl="1"/>
            <a:r>
              <a:rPr lang="en-US" sz="3200" b="1" dirty="0" smtClean="0">
                <a:solidFill>
                  <a:schemeClr val="bg1"/>
                </a:solidFill>
                <a:latin typeface="Bahnschrift SemiBold Condensed" panose="020B0502040204020203" pitchFamily="34" charset="0"/>
              </a:rPr>
              <a:t>Mean Squared Error (MSE):</a:t>
            </a:r>
            <a:r>
              <a:rPr lang="en-US" sz="3200" dirty="0" smtClean="0">
                <a:solidFill>
                  <a:schemeClr val="bg1"/>
                </a:solidFill>
                <a:latin typeface="Bahnschrift SemiBold Condensed" panose="020B0502040204020203" pitchFamily="34" charset="0"/>
              </a:rPr>
              <a:t> 75</a:t>
            </a:r>
          </a:p>
          <a:p>
            <a:pPr lvl="1"/>
            <a:r>
              <a:rPr lang="en-US" sz="3200" b="1" dirty="0" smtClean="0">
                <a:solidFill>
                  <a:schemeClr val="bg1"/>
                </a:solidFill>
                <a:latin typeface="Bahnschrift SemiBold Condensed" panose="020B0502040204020203" pitchFamily="34" charset="0"/>
              </a:rPr>
              <a:t>Mean Absolute Error (MAE):</a:t>
            </a:r>
            <a:r>
              <a:rPr lang="en-US" sz="3200" dirty="0" smtClean="0">
                <a:solidFill>
                  <a:schemeClr val="bg1"/>
                </a:solidFill>
                <a:latin typeface="Bahnschrift SemiBold Condensed" panose="020B0502040204020203" pitchFamily="34" charset="0"/>
              </a:rPr>
              <a:t> 68</a:t>
            </a:r>
          </a:p>
          <a:p>
            <a:pPr lvl="1"/>
            <a:endParaRPr lang="en-US" dirty="0">
              <a:solidFill>
                <a:schemeClr val="bg1"/>
              </a:solidFill>
            </a:endParaRPr>
          </a:p>
        </p:txBody>
      </p:sp>
    </p:spTree>
    <p:extLst>
      <p:ext uri="{BB962C8B-B14F-4D97-AF65-F5344CB8AC3E}">
        <p14:creationId xmlns:p14="http://schemas.microsoft.com/office/powerpoint/2010/main" val="104300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1000"/>
                                        <p:tgtEl>
                                          <p:spTgt spid="5">
                                            <p:txEl>
                                              <p:pRg st="4" end="4"/>
                                            </p:txEl>
                                          </p:spTgt>
                                        </p:tgtEl>
                                      </p:cBhvr>
                                    </p:animEffect>
                                    <p:anim calcmode="lin" valueType="num">
                                      <p:cBhvr>
                                        <p:cTn id="3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1000"/>
                                        <p:tgtEl>
                                          <p:spTgt spid="5">
                                            <p:txEl>
                                              <p:pRg st="5" end="5"/>
                                            </p:txEl>
                                          </p:spTgt>
                                        </p:tgtEl>
                                      </p:cBhvr>
                                    </p:animEffect>
                                    <p:anim calcmode="lin" valueType="num">
                                      <p:cBhvr>
                                        <p:cTn id="4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1000"/>
                                        <p:tgtEl>
                                          <p:spTgt spid="5">
                                            <p:txEl>
                                              <p:pRg st="6" end="6"/>
                                            </p:txEl>
                                          </p:spTgt>
                                        </p:tgtEl>
                                      </p:cBhvr>
                                    </p:animEffect>
                                    <p:anim calcmode="lin" valueType="num">
                                      <p:cBhvr>
                                        <p:cTn id="4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880"/>
            <a:ext cx="12192000" cy="6857999"/>
          </a:xfrm>
        </p:spPr>
      </p:pic>
      <p:sp>
        <p:nvSpPr>
          <p:cNvPr id="2" name="Title 1"/>
          <p:cNvSpPr>
            <a:spLocks noGrp="1"/>
          </p:cNvSpPr>
          <p:nvPr>
            <p:ph type="title"/>
          </p:nvPr>
        </p:nvSpPr>
        <p:spPr/>
        <p:txBody>
          <a:bodyPr/>
          <a:lstStyle/>
          <a:p>
            <a:pPr algn="ctr"/>
            <a:r>
              <a:rPr lang="en-US" dirty="0" smtClean="0">
                <a:solidFill>
                  <a:schemeClr val="bg1"/>
                </a:solidFill>
                <a:latin typeface="Bahnschrift SemiBold Condensed" panose="020B0502040204020203" pitchFamily="34" charset="0"/>
              </a:rPr>
              <a:t>Result</a:t>
            </a:r>
            <a:endParaRPr lang="en-US" dirty="0">
              <a:solidFill>
                <a:schemeClr val="bg1"/>
              </a:solidFill>
              <a:latin typeface="Bahnschrift SemiBold Condensed" panose="020B0502040204020203" pitchFamily="34" charset="0"/>
            </a:endParaRPr>
          </a:p>
        </p:txBody>
      </p:sp>
      <p:sp>
        <p:nvSpPr>
          <p:cNvPr id="5" name="TextBox 4"/>
          <p:cNvSpPr txBox="1"/>
          <p:nvPr/>
        </p:nvSpPr>
        <p:spPr>
          <a:xfrm>
            <a:off x="992777" y="3461657"/>
            <a:ext cx="8112034" cy="1569660"/>
          </a:xfrm>
          <a:prstGeom prst="rect">
            <a:avLst/>
          </a:prstGeom>
          <a:noFill/>
        </p:spPr>
        <p:txBody>
          <a:bodyPr wrap="square" rtlCol="0">
            <a:spAutoFit/>
          </a:bodyPr>
          <a:lstStyle/>
          <a:p>
            <a:r>
              <a:rPr lang="en-US" sz="3200" b="1" dirty="0" smtClean="0">
                <a:solidFill>
                  <a:srgbClr val="FFC000"/>
                </a:solidFill>
                <a:latin typeface="Bahnschrift SemiBold Condensed" panose="020B0502040204020203" pitchFamily="34" charset="0"/>
              </a:rPr>
              <a:t>Comparison:</a:t>
            </a:r>
            <a:r>
              <a:rPr lang="en-US" sz="3200" b="1" dirty="0" smtClean="0">
                <a:solidFill>
                  <a:schemeClr val="bg1"/>
                </a:solidFill>
                <a:latin typeface="Bahnschrift SemiBold Condensed" panose="020B0502040204020203" pitchFamily="34" charset="0"/>
              </a:rPr>
              <a:t> </a:t>
            </a:r>
            <a:r>
              <a:rPr lang="en-US" sz="3200" dirty="0" smtClean="0">
                <a:solidFill>
                  <a:schemeClr val="bg1"/>
                </a:solidFill>
                <a:latin typeface="Bahnschrift SemiBold Condensed" panose="020B0502040204020203" pitchFamily="34" charset="0"/>
              </a:rPr>
              <a:t>SARIMA outperformed ARIMA in capturing seasonal patterns.</a:t>
            </a:r>
          </a:p>
          <a:p>
            <a:endParaRPr lang="en-US" sz="3200" dirty="0"/>
          </a:p>
        </p:txBody>
      </p:sp>
    </p:spTree>
    <p:extLst>
      <p:ext uri="{BB962C8B-B14F-4D97-AF65-F5344CB8AC3E}">
        <p14:creationId xmlns:p14="http://schemas.microsoft.com/office/powerpoint/2010/main" val="121969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477</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Condensed</vt:lpstr>
      <vt:lpstr>Bahnschrift SemiBold Condensed</vt:lpstr>
      <vt:lpstr>Bernard MT Condensed</vt:lpstr>
      <vt:lpstr>Calibri</vt:lpstr>
      <vt:lpstr>Calibri Light</vt:lpstr>
      <vt:lpstr>Office Theme</vt:lpstr>
      <vt:lpstr>Rain Forecasting- Mumbai</vt:lpstr>
      <vt:lpstr>Objective</vt:lpstr>
      <vt:lpstr>Project Benefits</vt:lpstr>
      <vt:lpstr>Predicting Mumbai Rainfall Using ARIMA and SARIMA Models</vt:lpstr>
      <vt:lpstr>Data Collection</vt:lpstr>
      <vt:lpstr>Preprocessing</vt:lpstr>
      <vt:lpstr>Model Selection</vt:lpstr>
      <vt:lpstr>Metrics</vt:lpstr>
      <vt:lpstr>Result</vt:lpstr>
      <vt:lpstr>Visualizations</vt:lpstr>
      <vt:lpstr>Residual of ARIMA Model </vt:lpstr>
      <vt:lpstr>ARIMA Forecast </vt:lpstr>
      <vt:lpstr>SARIMA Forecast</vt:lpstr>
      <vt:lpstr>Insights</vt:lpstr>
      <vt:lpstr>Conclusion</vt:lpstr>
      <vt:lpstr>Further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Forecasting- Mumbai</dc:title>
  <dc:creator>user</dc:creator>
  <cp:lastModifiedBy>user</cp:lastModifiedBy>
  <cp:revision>18</cp:revision>
  <dcterms:created xsi:type="dcterms:W3CDTF">2024-11-20T12:15:42Z</dcterms:created>
  <dcterms:modified xsi:type="dcterms:W3CDTF">2024-11-20T14:32:04Z</dcterms:modified>
</cp:coreProperties>
</file>