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1" r:id="rId3"/>
    <p:sldId id="258" r:id="rId4"/>
    <p:sldId id="260" r:id="rId5"/>
    <p:sldId id="270" r:id="rId6"/>
    <p:sldId id="271" r:id="rId7"/>
    <p:sldId id="268"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3ED2-C86F-3719-0F03-A40CEC011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9114DF-1DA6-2B98-06A1-3E21446F8E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702FF4-19C3-50A1-E1C6-EA4C29826CC1}"/>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5" name="Footer Placeholder 4">
            <a:extLst>
              <a:ext uri="{FF2B5EF4-FFF2-40B4-BE49-F238E27FC236}">
                <a16:creationId xmlns:a16="http://schemas.microsoft.com/office/drawing/2014/main" id="{BF354857-9831-F1B5-458D-9587BC8135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CD6B4-2232-FA22-F6EC-10027391CEE8}"/>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372558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80C9-8197-132E-40FB-A0D8F8B397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0D1E45-0EBA-BC1B-AEC9-C6AF83E8B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76EA2-1A91-41BC-6759-1B51F5BEB95C}"/>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5" name="Footer Placeholder 4">
            <a:extLst>
              <a:ext uri="{FF2B5EF4-FFF2-40B4-BE49-F238E27FC236}">
                <a16:creationId xmlns:a16="http://schemas.microsoft.com/office/drawing/2014/main" id="{B740CAEF-A19F-978D-85B8-ACE35F545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B96A0-6B72-06B0-AF88-6930EEDFB630}"/>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54883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0333F-5769-79D0-781D-E1A1B21B2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9EB0E-3AE8-FD03-206C-94050D93B2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2C8DC-C4FF-1446-CFC6-0131089B7764}"/>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5" name="Footer Placeholder 4">
            <a:extLst>
              <a:ext uri="{FF2B5EF4-FFF2-40B4-BE49-F238E27FC236}">
                <a16:creationId xmlns:a16="http://schemas.microsoft.com/office/drawing/2014/main" id="{D78FD413-9979-BE2B-886B-30B69DA057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01A09-0A05-E713-E778-F609454F80BB}"/>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267453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7957-1D63-1857-8842-4C23F2D67A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6569D1-1821-B607-F938-16ABD79E26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6B8A50-4E41-6D7C-3A31-6F27DF760630}"/>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5" name="Footer Placeholder 4">
            <a:extLst>
              <a:ext uri="{FF2B5EF4-FFF2-40B4-BE49-F238E27FC236}">
                <a16:creationId xmlns:a16="http://schemas.microsoft.com/office/drawing/2014/main" id="{1F9D3718-8A38-C2E6-FEFC-726B3D5A4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5669D-505D-EC5F-F11E-E9BE4BAF3723}"/>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194023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D276-1A45-65BD-7E96-09612C5EF3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B96A20-B3AF-D0CD-F86B-0777108EED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361B3-6041-C3B2-0DAB-4E39CFD0144B}"/>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5" name="Footer Placeholder 4">
            <a:extLst>
              <a:ext uri="{FF2B5EF4-FFF2-40B4-BE49-F238E27FC236}">
                <a16:creationId xmlns:a16="http://schemas.microsoft.com/office/drawing/2014/main" id="{F9BEE2AF-049C-104E-2B03-D4DE3005A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2215F-E060-692B-20DB-396A345C0402}"/>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16629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27E2-5619-24D5-BA97-EBA6F7196E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84121F-24FF-C617-CDFB-11774BAB7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9F04C7-B064-E790-C95B-7BD4D97EA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10B609-D290-654D-3530-C4D3D74CCCA9}"/>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6" name="Footer Placeholder 5">
            <a:extLst>
              <a:ext uri="{FF2B5EF4-FFF2-40B4-BE49-F238E27FC236}">
                <a16:creationId xmlns:a16="http://schemas.microsoft.com/office/drawing/2014/main" id="{EF34F16B-7152-72C8-0B2F-A993081A4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2874BA-6E66-201F-F552-C66C6F6F1588}"/>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225446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0EB6-6610-B074-8991-BD719B8BB0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6EB479-4D18-627F-2684-57D2A0C3C1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A67DF-6ED7-E264-20EB-45F1E8488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CF203A-DC34-472B-F925-E446B70C3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67CDA7-CF39-3BC1-2FC3-3B93B7768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F1A25F-E3FB-1DAE-D4FB-82640399A07B}"/>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8" name="Footer Placeholder 7">
            <a:extLst>
              <a:ext uri="{FF2B5EF4-FFF2-40B4-BE49-F238E27FC236}">
                <a16:creationId xmlns:a16="http://schemas.microsoft.com/office/drawing/2014/main" id="{D5E9BABB-F5F1-36EB-157E-900536C11B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461B09-77E4-5041-1B3F-298D82E3E773}"/>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3132510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9B67-A494-24F1-8F02-E80BD0A70D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2F7226-32CE-D629-6F63-79B1CB9004CD}"/>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4" name="Footer Placeholder 3">
            <a:extLst>
              <a:ext uri="{FF2B5EF4-FFF2-40B4-BE49-F238E27FC236}">
                <a16:creationId xmlns:a16="http://schemas.microsoft.com/office/drawing/2014/main" id="{ED89BD04-0918-C4C9-BD6C-43002A17C3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0CE598-3658-EB54-64E7-0671D5B5DA93}"/>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223972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B172A-A0F6-CFFD-268E-CF33FC15E671}"/>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3" name="Footer Placeholder 2">
            <a:extLst>
              <a:ext uri="{FF2B5EF4-FFF2-40B4-BE49-F238E27FC236}">
                <a16:creationId xmlns:a16="http://schemas.microsoft.com/office/drawing/2014/main" id="{389E999A-346A-A3D0-184F-49702E2EA3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50EBED-D482-4A99-F2F3-CC534FFC30EB}"/>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130184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72F-484B-1009-FCAE-409814746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154947-9936-603E-2238-A5BA16919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E10F4B-FE1A-4763-B64E-26D36291E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B39C3-2D19-87AB-0233-6068B45B4F86}"/>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6" name="Footer Placeholder 5">
            <a:extLst>
              <a:ext uri="{FF2B5EF4-FFF2-40B4-BE49-F238E27FC236}">
                <a16:creationId xmlns:a16="http://schemas.microsoft.com/office/drawing/2014/main" id="{56398B23-FF2B-F721-1767-CC5FD9D911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B7E2A-2FFB-5EA1-A13A-BFFD6336FD82}"/>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220559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D9F3-7AF4-6F6C-AACF-805EA946E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1FC419-84EE-F3BD-79FD-6AF1B4B59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6921CC-0463-AFAE-50C9-2C334BE37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8E6E1-ED0F-C86C-E596-00A077B731C7}"/>
              </a:ext>
            </a:extLst>
          </p:cNvPr>
          <p:cNvSpPr>
            <a:spLocks noGrp="1"/>
          </p:cNvSpPr>
          <p:nvPr>
            <p:ph type="dt" sz="half" idx="10"/>
          </p:nvPr>
        </p:nvSpPr>
        <p:spPr/>
        <p:txBody>
          <a:bodyPr/>
          <a:lstStyle/>
          <a:p>
            <a:fld id="{89D1A251-CCF0-472F-971A-E1F965772769}" type="datetimeFigureOut">
              <a:rPr lang="en-IN" smtClean="0"/>
              <a:t>06-03-2024</a:t>
            </a:fld>
            <a:endParaRPr lang="en-IN"/>
          </a:p>
        </p:txBody>
      </p:sp>
      <p:sp>
        <p:nvSpPr>
          <p:cNvPr id="6" name="Footer Placeholder 5">
            <a:extLst>
              <a:ext uri="{FF2B5EF4-FFF2-40B4-BE49-F238E27FC236}">
                <a16:creationId xmlns:a16="http://schemas.microsoft.com/office/drawing/2014/main" id="{752750D3-7D10-BC9F-D5D7-EA22A70CA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748BE1-AF26-E8F4-19D8-5E0A47F5C4B7}"/>
              </a:ext>
            </a:extLst>
          </p:cNvPr>
          <p:cNvSpPr>
            <a:spLocks noGrp="1"/>
          </p:cNvSpPr>
          <p:nvPr>
            <p:ph type="sldNum" sz="quarter" idx="12"/>
          </p:nvPr>
        </p:nvSpPr>
        <p:spPr/>
        <p:txBody>
          <a:bodyPr/>
          <a:lstStyle/>
          <a:p>
            <a:fld id="{F47D096D-292F-422E-B598-8C5DCEC946F6}" type="slidenum">
              <a:rPr lang="en-IN" smtClean="0"/>
              <a:t>‹#›</a:t>
            </a:fld>
            <a:endParaRPr lang="en-IN"/>
          </a:p>
        </p:txBody>
      </p:sp>
    </p:spTree>
    <p:extLst>
      <p:ext uri="{BB962C8B-B14F-4D97-AF65-F5344CB8AC3E}">
        <p14:creationId xmlns:p14="http://schemas.microsoft.com/office/powerpoint/2010/main" val="2491639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FAE24-C69B-828A-BCD1-0E7C813DB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A94393-7053-7AC9-82AE-D8F244623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4F560-40B8-D38E-3508-34EBB7D03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1A251-CCF0-472F-971A-E1F965772769}" type="datetimeFigureOut">
              <a:rPr lang="en-IN" smtClean="0"/>
              <a:t>06-03-2024</a:t>
            </a:fld>
            <a:endParaRPr lang="en-IN"/>
          </a:p>
        </p:txBody>
      </p:sp>
      <p:sp>
        <p:nvSpPr>
          <p:cNvPr id="5" name="Footer Placeholder 4">
            <a:extLst>
              <a:ext uri="{FF2B5EF4-FFF2-40B4-BE49-F238E27FC236}">
                <a16:creationId xmlns:a16="http://schemas.microsoft.com/office/drawing/2014/main" id="{4C3D5B53-7ACF-B3AC-9866-EFF645490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09F656-E9CC-65E0-41AD-D37FF3C9C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D096D-292F-422E-B598-8C5DCEC946F6}" type="slidenum">
              <a:rPr lang="en-IN" smtClean="0"/>
              <a:t>‹#›</a:t>
            </a:fld>
            <a:endParaRPr lang="en-IN"/>
          </a:p>
        </p:txBody>
      </p:sp>
    </p:spTree>
    <p:extLst>
      <p:ext uri="{BB962C8B-B14F-4D97-AF65-F5344CB8AC3E}">
        <p14:creationId xmlns:p14="http://schemas.microsoft.com/office/powerpoint/2010/main" val="637761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rops">
            <a:extLst>
              <a:ext uri="{FF2B5EF4-FFF2-40B4-BE49-F238E27FC236}">
                <a16:creationId xmlns:a16="http://schemas.microsoft.com/office/drawing/2014/main" id="{DA6AAD2E-ED40-BC10-1523-F0513B218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22"/>
            <a:ext cx="12192000" cy="68500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CF744E-F527-8A19-F0ED-0235784C094D}"/>
              </a:ext>
            </a:extLst>
          </p:cNvPr>
          <p:cNvSpPr txBox="1"/>
          <p:nvPr/>
        </p:nvSpPr>
        <p:spPr>
          <a:xfrm>
            <a:off x="605117" y="1751791"/>
            <a:ext cx="10981765" cy="830997"/>
          </a:xfrm>
          <a:prstGeom prst="rect">
            <a:avLst/>
          </a:prstGeom>
          <a:noFill/>
        </p:spPr>
        <p:txBody>
          <a:bodyPr wrap="square" rtlCol="0">
            <a:spAutoFit/>
          </a:bodyPr>
          <a:lstStyle/>
          <a:p>
            <a:r>
              <a:rPr lang="en-IN" sz="4800" b="1" dirty="0">
                <a:solidFill>
                  <a:schemeClr val="bg1"/>
                </a:solidFill>
                <a:latin typeface="Segoe UI Black" panose="020B0A02040204020203" pitchFamily="34" charset="0"/>
                <a:ea typeface="Segoe UI Black" panose="020B0A02040204020203" pitchFamily="34" charset="0"/>
              </a:rPr>
              <a:t>CROP RECOMMENDATION  SYSTEM</a:t>
            </a:r>
          </a:p>
        </p:txBody>
      </p:sp>
      <p:sp>
        <p:nvSpPr>
          <p:cNvPr id="3" name="TextBox 2">
            <a:extLst>
              <a:ext uri="{FF2B5EF4-FFF2-40B4-BE49-F238E27FC236}">
                <a16:creationId xmlns:a16="http://schemas.microsoft.com/office/drawing/2014/main" id="{C22FBBB8-B35A-8EDC-11FA-75ACB12FF28D}"/>
              </a:ext>
            </a:extLst>
          </p:cNvPr>
          <p:cNvSpPr txBox="1"/>
          <p:nvPr/>
        </p:nvSpPr>
        <p:spPr>
          <a:xfrm>
            <a:off x="4495799" y="3310653"/>
            <a:ext cx="3200399" cy="677108"/>
          </a:xfrm>
          <a:prstGeom prst="rect">
            <a:avLst/>
          </a:prstGeom>
          <a:noFill/>
        </p:spPr>
        <p:txBody>
          <a:bodyPr wrap="square" rtlCol="0">
            <a:spAutoFit/>
          </a:bodyPr>
          <a:lstStyle/>
          <a:p>
            <a:r>
              <a:rPr lang="en-IN" sz="2000" dirty="0">
                <a:solidFill>
                  <a:schemeClr val="bg1"/>
                </a:solidFill>
                <a:latin typeface="Segoe UI Black" panose="020B0A02040204020203" pitchFamily="34" charset="0"/>
                <a:ea typeface="Segoe UI Black" panose="020B0A02040204020203" pitchFamily="34" charset="0"/>
              </a:rPr>
              <a:t>SDG 2: ZERO HUNGER</a:t>
            </a:r>
          </a:p>
          <a:p>
            <a:endParaRPr lang="en-IN" dirty="0"/>
          </a:p>
        </p:txBody>
      </p:sp>
      <p:sp>
        <p:nvSpPr>
          <p:cNvPr id="4" name="TextBox 3">
            <a:extLst>
              <a:ext uri="{FF2B5EF4-FFF2-40B4-BE49-F238E27FC236}">
                <a16:creationId xmlns:a16="http://schemas.microsoft.com/office/drawing/2014/main" id="{9367E1BC-10BA-41C3-FE1C-E484885F6A45}"/>
              </a:ext>
            </a:extLst>
          </p:cNvPr>
          <p:cNvSpPr txBox="1"/>
          <p:nvPr/>
        </p:nvSpPr>
        <p:spPr>
          <a:xfrm>
            <a:off x="9995647" y="5934670"/>
            <a:ext cx="2196353" cy="923330"/>
          </a:xfrm>
          <a:prstGeom prst="rect">
            <a:avLst/>
          </a:prstGeom>
          <a:noFill/>
        </p:spPr>
        <p:txBody>
          <a:bodyPr wrap="square" rtlCol="0">
            <a:spAutoFit/>
          </a:bodyPr>
          <a:lstStyle/>
          <a:p>
            <a:r>
              <a:rPr lang="en-IN" dirty="0">
                <a:solidFill>
                  <a:schemeClr val="bg1"/>
                </a:solidFill>
              </a:rPr>
              <a:t>Pranshu Yadav   -422</a:t>
            </a:r>
          </a:p>
          <a:p>
            <a:r>
              <a:rPr lang="en-IN" dirty="0" err="1">
                <a:solidFill>
                  <a:schemeClr val="bg1"/>
                </a:solidFill>
              </a:rPr>
              <a:t>Kartikey</a:t>
            </a:r>
            <a:r>
              <a:rPr lang="en-IN" dirty="0">
                <a:solidFill>
                  <a:schemeClr val="bg1"/>
                </a:solidFill>
              </a:rPr>
              <a:t> </a:t>
            </a:r>
            <a:r>
              <a:rPr lang="en-IN" dirty="0" err="1">
                <a:solidFill>
                  <a:schemeClr val="bg1"/>
                </a:solidFill>
              </a:rPr>
              <a:t>Lohani</a:t>
            </a:r>
            <a:r>
              <a:rPr lang="en-IN" dirty="0">
                <a:solidFill>
                  <a:schemeClr val="bg1"/>
                </a:solidFill>
              </a:rPr>
              <a:t>  -446  </a:t>
            </a:r>
          </a:p>
          <a:p>
            <a:r>
              <a:rPr lang="en-IN" dirty="0">
                <a:solidFill>
                  <a:schemeClr val="bg1"/>
                </a:solidFill>
              </a:rPr>
              <a:t>Pushkala S R       -448</a:t>
            </a:r>
          </a:p>
        </p:txBody>
      </p:sp>
    </p:spTree>
    <p:extLst>
      <p:ext uri="{BB962C8B-B14F-4D97-AF65-F5344CB8AC3E}">
        <p14:creationId xmlns:p14="http://schemas.microsoft.com/office/powerpoint/2010/main" val="11769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Farming &amp; Harvesting Best PowerPoint Presentation Templates|Lifestyle">
            <a:extLst>
              <a:ext uri="{FF2B5EF4-FFF2-40B4-BE49-F238E27FC236}">
                <a16:creationId xmlns:a16="http://schemas.microsoft.com/office/drawing/2014/main" id="{847CF529-2D60-4C49-E6EF-98D5E1D5DE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4" r="389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5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5 Agritech Strategy Questions to Ask Before Launch | MorganMyers">
            <a:extLst>
              <a:ext uri="{FF2B5EF4-FFF2-40B4-BE49-F238E27FC236}">
                <a16:creationId xmlns:a16="http://schemas.microsoft.com/office/drawing/2014/main" id="{07EBC382-9941-89A5-2255-6BA6F46BC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658A9F-54DD-3EC1-D4AB-771B2ADE8BE4}"/>
              </a:ext>
            </a:extLst>
          </p:cNvPr>
          <p:cNvSpPr txBox="1"/>
          <p:nvPr/>
        </p:nvSpPr>
        <p:spPr>
          <a:xfrm>
            <a:off x="421344" y="1028343"/>
            <a:ext cx="5082986" cy="4801314"/>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In the </a:t>
            </a:r>
            <a:r>
              <a:rPr lang="en-US" b="0" i="0" u="sng" dirty="0">
                <a:effectLst/>
                <a:latin typeface="-apple-system"/>
              </a:rPr>
              <a:t>crop recommendation </a:t>
            </a:r>
            <a:r>
              <a:rPr lang="en-US" b="0" i="0" dirty="0">
                <a:effectLst/>
                <a:latin typeface="-apple-system"/>
              </a:rPr>
              <a:t>application, the user can provide the soil data from their side and the application will predict which crop should the user grow.</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For the </a:t>
            </a:r>
            <a:r>
              <a:rPr lang="en-US" b="0" i="0" u="sng" dirty="0">
                <a:effectLst/>
                <a:latin typeface="-apple-system"/>
              </a:rPr>
              <a:t>fertilizer recommendation </a:t>
            </a:r>
            <a:r>
              <a:rPr lang="en-US" b="0" i="0" dirty="0">
                <a:effectLst/>
                <a:latin typeface="-apple-system"/>
              </a:rPr>
              <a:t>application, the user can input the soil data and the type of crop they are growing, and the application will predict what the soil lacks or has excess of and will recommend improvements.</a:t>
            </a:r>
          </a:p>
          <a:p>
            <a:pPr algn="l">
              <a:buFont typeface="Arial" panose="020B0604020202020204" pitchFamily="34" charset="0"/>
              <a:buChar char="•"/>
            </a:pPr>
            <a:endParaRPr lang="en-US" b="0" i="0" dirty="0">
              <a:effectLst/>
              <a:latin typeface="-apple-system"/>
            </a:endParaRPr>
          </a:p>
          <a:p>
            <a:pPr algn="l">
              <a:buFont typeface="Arial" panose="020B0604020202020204" pitchFamily="34" charset="0"/>
              <a:buChar char="•"/>
            </a:pPr>
            <a:r>
              <a:rPr lang="en-US" b="0" i="0" dirty="0">
                <a:effectLst/>
                <a:latin typeface="-apple-system"/>
              </a:rPr>
              <a:t>For the last application, that is the </a:t>
            </a:r>
            <a:r>
              <a:rPr lang="en-US" b="0" i="0" u="sng" dirty="0">
                <a:effectLst/>
                <a:latin typeface="-apple-system"/>
              </a:rPr>
              <a:t>plant disease prediction </a:t>
            </a:r>
            <a:r>
              <a:rPr lang="en-US" b="0" i="0" dirty="0">
                <a:effectLst/>
                <a:latin typeface="-apple-system"/>
              </a:rPr>
              <a:t>application, the user can input an image of a diseased plant leaf, and the application will predict what disease it is and will also give a little background about the disease and suggestions to cure it.</a:t>
            </a:r>
          </a:p>
        </p:txBody>
      </p:sp>
      <p:sp>
        <p:nvSpPr>
          <p:cNvPr id="4" name="TextBox 3">
            <a:extLst>
              <a:ext uri="{FF2B5EF4-FFF2-40B4-BE49-F238E27FC236}">
                <a16:creationId xmlns:a16="http://schemas.microsoft.com/office/drawing/2014/main" id="{C99F1136-6CE3-41E4-7A12-8AD79B6F8692}"/>
              </a:ext>
            </a:extLst>
          </p:cNvPr>
          <p:cNvSpPr txBox="1"/>
          <p:nvPr/>
        </p:nvSpPr>
        <p:spPr>
          <a:xfrm>
            <a:off x="493059" y="122003"/>
            <a:ext cx="2810436" cy="646331"/>
          </a:xfrm>
          <a:prstGeom prst="rect">
            <a:avLst/>
          </a:prstGeom>
          <a:noFill/>
        </p:spPr>
        <p:txBody>
          <a:bodyPr wrap="square" rtlCol="0">
            <a:spAutoFit/>
          </a:bodyPr>
          <a:lstStyle/>
          <a:p>
            <a:r>
              <a:rPr lang="en-IN" sz="3600" b="1" dirty="0">
                <a:latin typeface="Segoe UI Black" panose="020B0A02040204020203" pitchFamily="34" charset="0"/>
                <a:ea typeface="Segoe UI Black" panose="020B0A02040204020203" pitchFamily="34" charset="0"/>
              </a:rPr>
              <a:t>ABSTRACT</a:t>
            </a:r>
          </a:p>
        </p:txBody>
      </p:sp>
    </p:spTree>
    <p:extLst>
      <p:ext uri="{BB962C8B-B14F-4D97-AF65-F5344CB8AC3E}">
        <p14:creationId xmlns:p14="http://schemas.microsoft.com/office/powerpoint/2010/main" val="231147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rop Recommendation - Day One: AI Development Services , App Development  Company">
            <a:extLst>
              <a:ext uri="{FF2B5EF4-FFF2-40B4-BE49-F238E27FC236}">
                <a16:creationId xmlns:a16="http://schemas.microsoft.com/office/drawing/2014/main" id="{E33D9CD6-D3E6-1038-0FED-B0AF5519B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1CB5DD-B20A-A8E3-05FC-7A20AAD0F8F2}"/>
              </a:ext>
            </a:extLst>
          </p:cNvPr>
          <p:cNvSpPr txBox="1"/>
          <p:nvPr/>
        </p:nvSpPr>
        <p:spPr>
          <a:xfrm>
            <a:off x="649941" y="5103672"/>
            <a:ext cx="10892117" cy="1200329"/>
          </a:xfrm>
          <a:prstGeom prst="rect">
            <a:avLst/>
          </a:prstGeom>
          <a:noFill/>
        </p:spPr>
        <p:txBody>
          <a:bodyPr wrap="square" rtlCol="0">
            <a:spAutoFit/>
          </a:bodyPr>
          <a:lstStyle/>
          <a:p>
            <a:r>
              <a:rPr lang="en-IN" b="1" u="sng" dirty="0">
                <a:solidFill>
                  <a:schemeClr val="bg1"/>
                </a:solidFill>
              </a:rPr>
              <a:t>ZERO HUNGER (SDG 2):</a:t>
            </a:r>
          </a:p>
          <a:p>
            <a:r>
              <a:rPr lang="en-US" dirty="0">
                <a:solidFill>
                  <a:schemeClr val="bg1"/>
                </a:solidFill>
              </a:rPr>
              <a:t>By recommending suitable crops based on factors such as soil type, climate, and other environmental conditions, the system can contribute to increasing agricultural productivity and ensuring food security.</a:t>
            </a:r>
            <a:endParaRPr lang="en-IN" dirty="0">
              <a:solidFill>
                <a:schemeClr val="bg1"/>
              </a:solidFill>
            </a:endParaRPr>
          </a:p>
          <a:p>
            <a:endParaRPr lang="en-IN" dirty="0">
              <a:solidFill>
                <a:schemeClr val="bg1"/>
              </a:solidFill>
            </a:endParaRPr>
          </a:p>
        </p:txBody>
      </p:sp>
      <p:sp>
        <p:nvSpPr>
          <p:cNvPr id="3" name="TextBox 2">
            <a:extLst>
              <a:ext uri="{FF2B5EF4-FFF2-40B4-BE49-F238E27FC236}">
                <a16:creationId xmlns:a16="http://schemas.microsoft.com/office/drawing/2014/main" id="{B653D03F-ED91-C063-CA0A-3CBD0DE45295}"/>
              </a:ext>
            </a:extLst>
          </p:cNvPr>
          <p:cNvSpPr txBox="1"/>
          <p:nvPr/>
        </p:nvSpPr>
        <p:spPr>
          <a:xfrm>
            <a:off x="519953" y="1907755"/>
            <a:ext cx="10802471" cy="1754326"/>
          </a:xfrm>
          <a:prstGeom prst="rect">
            <a:avLst/>
          </a:prstGeom>
          <a:noFill/>
        </p:spPr>
        <p:txBody>
          <a:bodyPr wrap="square" rtlCol="0">
            <a:spAutoFit/>
          </a:bodyPr>
          <a:lstStyle/>
          <a:p>
            <a:r>
              <a:rPr lang="en-US" dirty="0">
                <a:solidFill>
                  <a:schemeClr val="bg1"/>
                </a:solidFill>
              </a:rPr>
              <a:t>Agriculture serves as the backbone of India's economy, employing a significant portion of its population and contributing substantially to its GDP. However, the sector faces numerous challenges, including fluctuating environmental conditions, diminishing arable land, and the need for sustainable practices to meet the demands of a growing population. In recent years, advancements in technology, particularly in the fields of Machine Learning (ML) and Deep Learning (DL), have presented promising solutions to address these challenges and enhance agricultural productivity.</a:t>
            </a:r>
            <a:endParaRPr lang="en-IN" dirty="0">
              <a:solidFill>
                <a:schemeClr val="bg1"/>
              </a:solidFill>
            </a:endParaRPr>
          </a:p>
        </p:txBody>
      </p:sp>
      <p:sp>
        <p:nvSpPr>
          <p:cNvPr id="4" name="TextBox 3">
            <a:extLst>
              <a:ext uri="{FF2B5EF4-FFF2-40B4-BE49-F238E27FC236}">
                <a16:creationId xmlns:a16="http://schemas.microsoft.com/office/drawing/2014/main" id="{A9BEF626-6926-A931-F52C-26A6E660B3B7}"/>
              </a:ext>
            </a:extLst>
          </p:cNvPr>
          <p:cNvSpPr txBox="1"/>
          <p:nvPr/>
        </p:nvSpPr>
        <p:spPr>
          <a:xfrm>
            <a:off x="519953" y="292641"/>
            <a:ext cx="4338918" cy="646331"/>
          </a:xfrm>
          <a:prstGeom prst="rect">
            <a:avLst/>
          </a:prstGeom>
          <a:noFill/>
        </p:spPr>
        <p:txBody>
          <a:bodyPr wrap="square" rtlCol="0">
            <a:spAutoFit/>
          </a:bodyPr>
          <a:lstStyle/>
          <a:p>
            <a:r>
              <a:rPr lang="en-IN" sz="3600" b="1" dirty="0">
                <a:solidFill>
                  <a:schemeClr val="bg1"/>
                </a:solidFill>
                <a:latin typeface="Segoe UI Black" panose="020B0A02040204020203" pitchFamily="34" charset="0"/>
                <a:ea typeface="Segoe UI Black" panose="020B0A02040204020203" pitchFamily="34" charset="0"/>
              </a:rPr>
              <a:t>INTRODUCTION</a:t>
            </a:r>
          </a:p>
        </p:txBody>
      </p:sp>
    </p:spTree>
    <p:extLst>
      <p:ext uri="{BB962C8B-B14F-4D97-AF65-F5344CB8AC3E}">
        <p14:creationId xmlns:p14="http://schemas.microsoft.com/office/powerpoint/2010/main" val="381880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imate Change Initiatives | Annual Reports 2019 | Dai-ichi Life Holdings,  Inc.">
            <a:extLst>
              <a:ext uri="{FF2B5EF4-FFF2-40B4-BE49-F238E27FC236}">
                <a16:creationId xmlns:a16="http://schemas.microsoft.com/office/drawing/2014/main" id="{49056DF6-E9A3-C546-1B67-2BD3F09D8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207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DE435E-5A89-802C-9DA0-2D0B4E646829}"/>
              </a:ext>
            </a:extLst>
          </p:cNvPr>
          <p:cNvSpPr txBox="1"/>
          <p:nvPr/>
        </p:nvSpPr>
        <p:spPr>
          <a:xfrm>
            <a:off x="493057" y="1429051"/>
            <a:ext cx="11358283" cy="2031325"/>
          </a:xfrm>
          <a:prstGeom prst="rect">
            <a:avLst/>
          </a:prstGeom>
          <a:noFill/>
        </p:spPr>
        <p:txBody>
          <a:bodyPr wrap="square">
            <a:spAutoFit/>
          </a:bodyPr>
          <a:lstStyle/>
          <a:p>
            <a:pPr algn="l">
              <a:buFont typeface="Arial" panose="020B0604020202020204" pitchFamily="34" charset="0"/>
              <a:buChar char="•"/>
            </a:pPr>
            <a:r>
              <a:rPr lang="en-US" b="0" i="0" dirty="0">
                <a:effectLst/>
                <a:latin typeface="-apple-system"/>
              </a:rPr>
              <a:t>Farming is one of the major sectors that influences a country’s economic growth.</a:t>
            </a:r>
          </a:p>
          <a:p>
            <a:pPr algn="l">
              <a:buFont typeface="Arial" panose="020B0604020202020204" pitchFamily="34" charset="0"/>
              <a:buChar char="•"/>
            </a:pPr>
            <a:endParaRPr lang="en-US" dirty="0">
              <a:latin typeface="-apple-system"/>
            </a:endParaRPr>
          </a:p>
          <a:p>
            <a:pPr algn="l">
              <a:buFont typeface="Arial" panose="020B0604020202020204" pitchFamily="34" charset="0"/>
              <a:buChar char="•"/>
            </a:pPr>
            <a:r>
              <a:rPr lang="en-US" b="0" i="0" dirty="0">
                <a:effectLst/>
                <a:latin typeface="-apple-system"/>
              </a:rPr>
              <a:t>In country like India, majority of the population is dependent on agriculture for their livelihood. Many new technologies, such as Machine Learning and Deep Learning, are being implemented into agriculture so that it is easier for farmers to grow and maximize their yield.</a:t>
            </a:r>
          </a:p>
          <a:p>
            <a:br>
              <a:rPr lang="en-US" dirty="0"/>
            </a:br>
            <a:endParaRPr lang="en-US" b="0" i="0" dirty="0">
              <a:solidFill>
                <a:srgbClr val="E6EDF3"/>
              </a:solidFill>
              <a:effectLst/>
              <a:latin typeface="-apple-system"/>
            </a:endParaRPr>
          </a:p>
        </p:txBody>
      </p:sp>
      <p:sp>
        <p:nvSpPr>
          <p:cNvPr id="5" name="TextBox 4">
            <a:extLst>
              <a:ext uri="{FF2B5EF4-FFF2-40B4-BE49-F238E27FC236}">
                <a16:creationId xmlns:a16="http://schemas.microsoft.com/office/drawing/2014/main" id="{7928076C-4D78-C8AA-AC51-E2C4C52956E3}"/>
              </a:ext>
            </a:extLst>
          </p:cNvPr>
          <p:cNvSpPr txBox="1"/>
          <p:nvPr/>
        </p:nvSpPr>
        <p:spPr>
          <a:xfrm>
            <a:off x="2940423" y="3805569"/>
            <a:ext cx="2967318" cy="923330"/>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apple-system"/>
              </a:rPr>
              <a:t>Crop recommendation </a:t>
            </a:r>
          </a:p>
          <a:p>
            <a:pPr marL="285750" indent="-285750">
              <a:buFont typeface="Wingdings" panose="05000000000000000000" pitchFamily="2" charset="2"/>
              <a:buChar char="Ø"/>
            </a:pPr>
            <a:r>
              <a:rPr lang="en-US" b="0" i="0" dirty="0">
                <a:effectLst/>
                <a:latin typeface="-apple-system"/>
              </a:rPr>
              <a:t>Fertilizer recommendation </a:t>
            </a:r>
          </a:p>
          <a:p>
            <a:pPr marL="285750" indent="-285750">
              <a:buFont typeface="Wingdings" panose="05000000000000000000" pitchFamily="2" charset="2"/>
              <a:buChar char="Ø"/>
            </a:pPr>
            <a:r>
              <a:rPr lang="en-US" b="0" i="0" dirty="0">
                <a:effectLst/>
                <a:latin typeface="-apple-system"/>
              </a:rPr>
              <a:t>Plant disease prediction.</a:t>
            </a:r>
            <a:endParaRPr lang="en-IN" dirty="0"/>
          </a:p>
        </p:txBody>
      </p:sp>
      <p:sp>
        <p:nvSpPr>
          <p:cNvPr id="3" name="TextBox 2">
            <a:extLst>
              <a:ext uri="{FF2B5EF4-FFF2-40B4-BE49-F238E27FC236}">
                <a16:creationId xmlns:a16="http://schemas.microsoft.com/office/drawing/2014/main" id="{5C999BBC-1942-74DB-AD45-C4701E3CBE76}"/>
              </a:ext>
            </a:extLst>
          </p:cNvPr>
          <p:cNvSpPr txBox="1"/>
          <p:nvPr/>
        </p:nvSpPr>
        <p:spPr>
          <a:xfrm>
            <a:off x="493058" y="122003"/>
            <a:ext cx="3594847" cy="646331"/>
          </a:xfrm>
          <a:prstGeom prst="rect">
            <a:avLst/>
          </a:prstGeom>
          <a:noFill/>
        </p:spPr>
        <p:txBody>
          <a:bodyPr wrap="square" rtlCol="0">
            <a:spAutoFit/>
          </a:bodyPr>
          <a:lstStyle/>
          <a:p>
            <a:r>
              <a:rPr lang="en-IN" sz="3600" b="1" dirty="0">
                <a:latin typeface="Segoe UI Black" panose="020B0A02040204020203" pitchFamily="34" charset="0"/>
                <a:ea typeface="Segoe UI Black" panose="020B0A02040204020203" pitchFamily="34" charset="0"/>
              </a:rPr>
              <a:t>MOTIVATION</a:t>
            </a:r>
          </a:p>
        </p:txBody>
      </p:sp>
    </p:spTree>
    <p:extLst>
      <p:ext uri="{BB962C8B-B14F-4D97-AF65-F5344CB8AC3E}">
        <p14:creationId xmlns:p14="http://schemas.microsoft.com/office/powerpoint/2010/main" val="404322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novative agritech solutions for smarter agriculture ▷▷ConciseBlog">
            <a:extLst>
              <a:ext uri="{FF2B5EF4-FFF2-40B4-BE49-F238E27FC236}">
                <a16:creationId xmlns:a16="http://schemas.microsoft.com/office/drawing/2014/main" id="{AFFAC380-325F-C304-0FA1-12DFD547F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585BA2-AD22-548A-AFD7-096F5133A331}"/>
              </a:ext>
            </a:extLst>
          </p:cNvPr>
          <p:cNvSpPr txBox="1"/>
          <p:nvPr/>
        </p:nvSpPr>
        <p:spPr>
          <a:xfrm>
            <a:off x="493058" y="122003"/>
            <a:ext cx="3594847" cy="646331"/>
          </a:xfrm>
          <a:prstGeom prst="rect">
            <a:avLst/>
          </a:prstGeom>
          <a:noFill/>
        </p:spPr>
        <p:txBody>
          <a:bodyPr wrap="square" rtlCol="0">
            <a:spAutoFit/>
          </a:bodyPr>
          <a:lstStyle/>
          <a:p>
            <a:r>
              <a:rPr lang="en-IN" sz="3600" b="1" dirty="0">
                <a:latin typeface="Segoe UI Black" panose="020B0A02040204020203" pitchFamily="34" charset="0"/>
                <a:ea typeface="Segoe UI Black" panose="020B0A02040204020203" pitchFamily="34" charset="0"/>
              </a:rPr>
              <a:t>OBJECTIVE</a:t>
            </a:r>
          </a:p>
        </p:txBody>
      </p:sp>
      <p:sp>
        <p:nvSpPr>
          <p:cNvPr id="5" name="TextBox 4">
            <a:extLst>
              <a:ext uri="{FF2B5EF4-FFF2-40B4-BE49-F238E27FC236}">
                <a16:creationId xmlns:a16="http://schemas.microsoft.com/office/drawing/2014/main" id="{8E1625F0-AD8E-8DC4-FF99-8869C0003119}"/>
              </a:ext>
            </a:extLst>
          </p:cNvPr>
          <p:cNvSpPr txBox="1"/>
          <p:nvPr/>
        </p:nvSpPr>
        <p:spPr>
          <a:xfrm>
            <a:off x="510988" y="1407459"/>
            <a:ext cx="11089341" cy="5355312"/>
          </a:xfrm>
          <a:prstGeom prst="rect">
            <a:avLst/>
          </a:prstGeom>
          <a:noFill/>
        </p:spPr>
        <p:txBody>
          <a:bodyPr wrap="square" rtlCol="0">
            <a:spAutoFit/>
          </a:bodyPr>
          <a:lstStyle/>
          <a:p>
            <a:pPr algn="l"/>
            <a:r>
              <a:rPr lang="en-US" b="1" i="0" dirty="0">
                <a:effectLst/>
                <a:latin typeface="Söhne"/>
              </a:rPr>
              <a:t>Develop Crop Recommendation System:</a:t>
            </a:r>
            <a:endParaRPr lang="en-US" b="0" i="0" dirty="0">
              <a:effectLst/>
              <a:latin typeface="Söhne"/>
            </a:endParaRPr>
          </a:p>
          <a:p>
            <a:pPr marL="742950" lvl="1" indent="-285750" algn="l">
              <a:buFont typeface="+mj-lt"/>
              <a:buAutoNum type="arabicPeriod"/>
            </a:pPr>
            <a:r>
              <a:rPr lang="en-US" b="0" i="0" dirty="0">
                <a:effectLst/>
                <a:latin typeface="Söhne"/>
              </a:rPr>
              <a:t>Objective: To create an intelligent system that recommends suitable crops based on soil data provided by the user.</a:t>
            </a:r>
          </a:p>
          <a:p>
            <a:pPr marL="742950" lvl="1" indent="-285750" algn="l">
              <a:buFont typeface="+mj-lt"/>
              <a:buAutoNum type="arabicPeriod"/>
            </a:pPr>
            <a:r>
              <a:rPr lang="en-US" b="0" i="0" dirty="0">
                <a:effectLst/>
                <a:latin typeface="Söhne"/>
              </a:rPr>
              <a:t>Key Tasks: Develop algorithms to analyze soil nutrient levels and correlate them with crop requirements. Implement a user-friendly interface for inputting soil data and displaying crop recommendations.</a:t>
            </a:r>
          </a:p>
          <a:p>
            <a:pPr lvl="1" algn="l"/>
            <a:endParaRPr lang="en-US" b="0" i="0" dirty="0">
              <a:effectLst/>
              <a:latin typeface="Söhne"/>
            </a:endParaRPr>
          </a:p>
          <a:p>
            <a:pPr algn="l"/>
            <a:r>
              <a:rPr lang="en-US" b="1" i="0" dirty="0">
                <a:effectLst/>
                <a:latin typeface="Söhne"/>
              </a:rPr>
              <a:t>Implement Fertilizer Recommendation System:</a:t>
            </a:r>
            <a:endParaRPr lang="en-US" b="0" i="0" dirty="0">
              <a:effectLst/>
              <a:latin typeface="Söhne"/>
            </a:endParaRPr>
          </a:p>
          <a:p>
            <a:pPr marL="742950" lvl="1" indent="-285750" algn="l">
              <a:buFont typeface="+mj-lt"/>
              <a:buAutoNum type="arabicPeriod"/>
            </a:pPr>
            <a:r>
              <a:rPr lang="en-US" b="0" i="0" dirty="0">
                <a:effectLst/>
                <a:latin typeface="Söhne"/>
              </a:rPr>
              <a:t>Objective: To design a system that suggests appropriate fertilizers based on soil nutrient deficiencies and crop types.</a:t>
            </a:r>
          </a:p>
          <a:p>
            <a:pPr marL="742950" lvl="1" indent="-285750" algn="l">
              <a:buFont typeface="+mj-lt"/>
              <a:buAutoNum type="arabicPeriod"/>
            </a:pPr>
            <a:r>
              <a:rPr lang="en-US" b="0" i="0" dirty="0">
                <a:effectLst/>
                <a:latin typeface="Söhne"/>
              </a:rPr>
              <a:t>Key Tasks: Develop algorithms to analyze soil nutrient levels and identify deficiencies or excesses. Integrate fertilizer databases to provide personalized recommendations for each user's soil conditions and chosen crops.</a:t>
            </a:r>
          </a:p>
          <a:p>
            <a:pPr marL="742950" lvl="1" indent="-285750" algn="l">
              <a:buFont typeface="+mj-lt"/>
              <a:buAutoNum type="arabicPeriod"/>
            </a:pPr>
            <a:endParaRPr lang="en-US" b="0" i="0" dirty="0">
              <a:effectLst/>
              <a:latin typeface="Söhne"/>
            </a:endParaRPr>
          </a:p>
          <a:p>
            <a:pPr algn="l"/>
            <a:r>
              <a:rPr lang="en-US" b="1" i="0" dirty="0">
                <a:effectLst/>
                <a:latin typeface="Söhne"/>
              </a:rPr>
              <a:t>Build Plant Disease Detection System:</a:t>
            </a:r>
            <a:endParaRPr lang="en-US" b="0" i="0" dirty="0">
              <a:effectLst/>
              <a:latin typeface="Söhne"/>
            </a:endParaRPr>
          </a:p>
          <a:p>
            <a:pPr marL="742950" lvl="1" indent="-285750" algn="l">
              <a:buFont typeface="+mj-lt"/>
              <a:buAutoNum type="arabicPeriod"/>
            </a:pPr>
            <a:r>
              <a:rPr lang="en-US" b="0" i="0" dirty="0">
                <a:effectLst/>
                <a:latin typeface="Söhne"/>
              </a:rPr>
              <a:t>Objective: To develop an image recognition system capable of identifying plant diseases from uploaded images of diseased plant leaves.</a:t>
            </a:r>
          </a:p>
          <a:p>
            <a:pPr marL="742950" lvl="1" indent="-285750" algn="l">
              <a:buFont typeface="+mj-lt"/>
              <a:buAutoNum type="arabicPeriod"/>
            </a:pPr>
            <a:r>
              <a:rPr lang="en-US" b="0" i="0" dirty="0">
                <a:effectLst/>
                <a:latin typeface="Söhne"/>
              </a:rPr>
              <a:t>Key Tasks: Train machine learning models on datasets of diseased and healthy plant images to recognize common diseases. Implement algorithms to analyze leaf images and provide accurate diagnoses along with treatment recommendations.</a:t>
            </a:r>
          </a:p>
        </p:txBody>
      </p:sp>
    </p:spTree>
    <p:extLst>
      <p:ext uri="{BB962C8B-B14F-4D97-AF65-F5344CB8AC3E}">
        <p14:creationId xmlns:p14="http://schemas.microsoft.com/office/powerpoint/2010/main" val="119483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novative agritech solutions for smarter agriculture ▷▷ConciseBlog">
            <a:extLst>
              <a:ext uri="{FF2B5EF4-FFF2-40B4-BE49-F238E27FC236}">
                <a16:creationId xmlns:a16="http://schemas.microsoft.com/office/drawing/2014/main" id="{CC0252F2-AC10-B073-C556-92D99CA6B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EF2262-B70F-0A4F-58D7-DD71E211A1BC}"/>
              </a:ext>
            </a:extLst>
          </p:cNvPr>
          <p:cNvSpPr txBox="1"/>
          <p:nvPr/>
        </p:nvSpPr>
        <p:spPr>
          <a:xfrm>
            <a:off x="295835" y="726142"/>
            <a:ext cx="11340353" cy="5632311"/>
          </a:xfrm>
          <a:prstGeom prst="rect">
            <a:avLst/>
          </a:prstGeom>
          <a:noFill/>
        </p:spPr>
        <p:txBody>
          <a:bodyPr wrap="square" rtlCol="0">
            <a:spAutoFit/>
          </a:bodyPr>
          <a:lstStyle/>
          <a:p>
            <a:pPr algn="l"/>
            <a:r>
              <a:rPr lang="en-US" b="1" i="0" dirty="0">
                <a:effectLst/>
                <a:latin typeface="Söhne"/>
              </a:rPr>
              <a:t>Integrate Weather Data for Enhanced Recommendations:</a:t>
            </a:r>
            <a:endParaRPr lang="en-US" b="0" i="0" dirty="0">
              <a:effectLst/>
              <a:latin typeface="Söhne"/>
            </a:endParaRPr>
          </a:p>
          <a:p>
            <a:pPr marL="342900" indent="-342900" algn="l">
              <a:buFont typeface="+mj-lt"/>
              <a:buAutoNum type="arabicPeriod"/>
            </a:pPr>
            <a:r>
              <a:rPr lang="en-US" b="0" i="0" dirty="0">
                <a:effectLst/>
                <a:latin typeface="Söhne"/>
              </a:rPr>
              <a:t>Objective: To incorporate weather data into crop and fertilizer recommendations for improved accuracy and relevance.</a:t>
            </a:r>
          </a:p>
          <a:p>
            <a:pPr marL="342900" indent="-342900" algn="l">
              <a:buFont typeface="+mj-lt"/>
              <a:buAutoNum type="arabicPeriod"/>
            </a:pPr>
            <a:r>
              <a:rPr lang="en-US" b="0" i="0" dirty="0">
                <a:effectLst/>
                <a:latin typeface="Söhne"/>
              </a:rPr>
              <a:t>Key Tasks: Integrate weather APIs to fetch real-time or historical weather data for the user's location. Develop algorithms to consider weather conditions such as temperature, humidity, and precipitation in crop and fertilizer recommendations.</a:t>
            </a:r>
          </a:p>
          <a:p>
            <a:endParaRPr lang="en-IN" dirty="0"/>
          </a:p>
          <a:p>
            <a:pPr algn="l"/>
            <a:r>
              <a:rPr lang="en-US" b="1" i="0" dirty="0">
                <a:effectLst/>
                <a:latin typeface="Söhne"/>
              </a:rPr>
              <a:t>Scale and Deploy the System for Wide Adoption:</a:t>
            </a:r>
            <a:endParaRPr lang="en-US" b="0" i="0" dirty="0">
              <a:effectLst/>
              <a:latin typeface="Söhne"/>
            </a:endParaRPr>
          </a:p>
          <a:p>
            <a:pPr marL="342900" indent="-342900" algn="l">
              <a:buFont typeface="+mj-lt"/>
              <a:buAutoNum type="arabicPeriod"/>
            </a:pPr>
            <a:r>
              <a:rPr lang="en-US" b="0" i="0" dirty="0">
                <a:effectLst/>
                <a:latin typeface="Söhne"/>
              </a:rPr>
              <a:t>Objective: To deploy the agricultural technology platform for widespread use among farmers across India.</a:t>
            </a:r>
          </a:p>
          <a:p>
            <a:pPr marL="342900" indent="-342900" algn="l">
              <a:buFont typeface="+mj-lt"/>
              <a:buAutoNum type="arabicPeriod"/>
            </a:pPr>
            <a:r>
              <a:rPr lang="en-US" b="0" i="0" dirty="0">
                <a:effectLst/>
                <a:latin typeface="Söhne"/>
              </a:rPr>
              <a:t>Key Tasks: Ensure scalability and reliability of the system to handle a large user base. Develop deployment strategies to reach farmers in remote areas with limited internet connectivity. Collaborate with agricultural organizations and government agencies to promote adoption and provide support for users.</a:t>
            </a:r>
          </a:p>
          <a:p>
            <a:endParaRPr lang="en-IN" dirty="0"/>
          </a:p>
          <a:p>
            <a:pPr algn="l"/>
            <a:r>
              <a:rPr lang="en-US" b="1" i="0" dirty="0">
                <a:effectLst/>
                <a:latin typeface="Söhne"/>
              </a:rPr>
              <a:t>Evaluate System Performance and User Satisfaction:</a:t>
            </a:r>
            <a:endParaRPr lang="en-US" b="0" i="0" dirty="0">
              <a:effectLst/>
              <a:latin typeface="Söhne"/>
            </a:endParaRPr>
          </a:p>
          <a:p>
            <a:pPr marL="342900" indent="-342900" algn="l">
              <a:buFont typeface="+mj-lt"/>
              <a:buAutoNum type="arabicPeriod"/>
            </a:pPr>
            <a:r>
              <a:rPr lang="en-US" b="0" i="0" dirty="0">
                <a:effectLst/>
                <a:latin typeface="Söhne"/>
              </a:rPr>
              <a:t>Objective: To assess the effectiveness and usability of the implemented systems through user feedback and performance metrics.</a:t>
            </a:r>
          </a:p>
          <a:p>
            <a:pPr marL="342900" indent="-342900" algn="l">
              <a:buFont typeface="+mj-lt"/>
              <a:buAutoNum type="arabicPeriod"/>
            </a:pPr>
            <a:r>
              <a:rPr lang="en-US" b="0" i="0" dirty="0">
                <a:effectLst/>
                <a:latin typeface="Söhne"/>
              </a:rPr>
              <a:t>Key Tasks: Conduct usability testing with farmers to gather feedback on the website interface and recommendation accuracy. Measure system performance metrics such as prediction accuracy, response time, and user satisfaction scores.</a:t>
            </a:r>
          </a:p>
          <a:p>
            <a:endParaRPr lang="en-IN" dirty="0"/>
          </a:p>
        </p:txBody>
      </p:sp>
    </p:spTree>
    <p:extLst>
      <p:ext uri="{BB962C8B-B14F-4D97-AF65-F5344CB8AC3E}">
        <p14:creationId xmlns:p14="http://schemas.microsoft.com/office/powerpoint/2010/main" val="63111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8CC2DE-D593-64E1-5391-C38E276A4A0D}"/>
              </a:ext>
            </a:extLst>
          </p:cNvPr>
          <p:cNvPicPr>
            <a:picLocks noChangeAspect="1"/>
          </p:cNvPicPr>
          <p:nvPr/>
        </p:nvPicPr>
        <p:blipFill>
          <a:blip r:embed="rId2"/>
          <a:stretch>
            <a:fillRect/>
          </a:stretch>
        </p:blipFill>
        <p:spPr>
          <a:xfrm>
            <a:off x="-1" y="0"/>
            <a:ext cx="12192001" cy="6858000"/>
          </a:xfrm>
          <a:prstGeom prst="rect">
            <a:avLst/>
          </a:prstGeom>
        </p:spPr>
      </p:pic>
      <p:pic>
        <p:nvPicPr>
          <p:cNvPr id="6" name="Picture 5">
            <a:extLst>
              <a:ext uri="{FF2B5EF4-FFF2-40B4-BE49-F238E27FC236}">
                <a16:creationId xmlns:a16="http://schemas.microsoft.com/office/drawing/2014/main" id="{DA4E6F25-896C-D931-F2E0-4313D2711D5D}"/>
              </a:ext>
            </a:extLst>
          </p:cNvPr>
          <p:cNvPicPr>
            <a:picLocks noChangeAspect="1"/>
          </p:cNvPicPr>
          <p:nvPr/>
        </p:nvPicPr>
        <p:blipFill rotWithShape="1">
          <a:blip r:embed="rId3">
            <a:extLst>
              <a:ext uri="{28A0092B-C50C-407E-A947-70E740481C1C}">
                <a14:useLocalDpi xmlns:a14="http://schemas.microsoft.com/office/drawing/2010/main" val="0"/>
              </a:ext>
            </a:extLst>
          </a:blip>
          <a:srcRect l="7573" t="18955" r="8529" b="26013"/>
          <a:stretch/>
        </p:blipFill>
        <p:spPr>
          <a:xfrm>
            <a:off x="853888" y="779927"/>
            <a:ext cx="10484222" cy="4706472"/>
          </a:xfrm>
          <a:prstGeom prst="rect">
            <a:avLst/>
          </a:prstGeom>
        </p:spPr>
      </p:pic>
    </p:spTree>
    <p:extLst>
      <p:ext uri="{BB962C8B-B14F-4D97-AF65-F5344CB8AC3E}">
        <p14:creationId xmlns:p14="http://schemas.microsoft.com/office/powerpoint/2010/main" val="325090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itHub - anandanraju/Crop_Recommendation_System_Using_MachineLearning: Crop  Recommendation system using Machine Learning that predicts crop suitability  by factoring all relevant data such as temperature, rainfall, location, and  soil condition. This ...">
            <a:extLst>
              <a:ext uri="{FF2B5EF4-FFF2-40B4-BE49-F238E27FC236}">
                <a16:creationId xmlns:a16="http://schemas.microsoft.com/office/drawing/2014/main" id="{07BE663E-E03B-10A1-F775-739B89E5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0FEEC8-7800-2BD7-3EF5-B5ED132A5B2F}"/>
              </a:ext>
            </a:extLst>
          </p:cNvPr>
          <p:cNvPicPr>
            <a:picLocks noChangeAspect="1"/>
          </p:cNvPicPr>
          <p:nvPr/>
        </p:nvPicPr>
        <p:blipFill rotWithShape="1">
          <a:blip r:embed="rId3">
            <a:extLst>
              <a:ext uri="{28A0092B-C50C-407E-A947-70E740481C1C}">
                <a14:useLocalDpi xmlns:a14="http://schemas.microsoft.com/office/drawing/2010/main" val="0"/>
              </a:ext>
            </a:extLst>
          </a:blip>
          <a:srcRect l="24265" t="19347" r="21618" b="7320"/>
          <a:stretch/>
        </p:blipFill>
        <p:spPr>
          <a:xfrm>
            <a:off x="367553" y="421340"/>
            <a:ext cx="6598024" cy="5029200"/>
          </a:xfrm>
          <a:prstGeom prst="rect">
            <a:avLst/>
          </a:prstGeom>
        </p:spPr>
      </p:pic>
      <p:sp>
        <p:nvSpPr>
          <p:cNvPr id="6" name="TextBox 5">
            <a:extLst>
              <a:ext uri="{FF2B5EF4-FFF2-40B4-BE49-F238E27FC236}">
                <a16:creationId xmlns:a16="http://schemas.microsoft.com/office/drawing/2014/main" id="{305E5573-61B0-60B0-8CEF-9F8F0CDEFADA}"/>
              </a:ext>
            </a:extLst>
          </p:cNvPr>
          <p:cNvSpPr txBox="1"/>
          <p:nvPr/>
        </p:nvSpPr>
        <p:spPr>
          <a:xfrm>
            <a:off x="8122024" y="143435"/>
            <a:ext cx="3702423" cy="400110"/>
          </a:xfrm>
          <a:prstGeom prst="rect">
            <a:avLst/>
          </a:prstGeom>
          <a:noFill/>
        </p:spPr>
        <p:txBody>
          <a:bodyPr wrap="square" rtlCol="0">
            <a:spAutoFit/>
          </a:bodyPr>
          <a:lstStyle/>
          <a:p>
            <a:r>
              <a:rPr lang="en-IN" sz="2000" b="1" dirty="0">
                <a:solidFill>
                  <a:schemeClr val="bg1"/>
                </a:solidFill>
              </a:rPr>
              <a:t>Crop Recommendation System</a:t>
            </a:r>
          </a:p>
        </p:txBody>
      </p:sp>
    </p:spTree>
    <p:extLst>
      <p:ext uri="{BB962C8B-B14F-4D97-AF65-F5344CB8AC3E}">
        <p14:creationId xmlns:p14="http://schemas.microsoft.com/office/powerpoint/2010/main" val="53383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How to Use a Crop Health Monitoring System - Sentera">
            <a:extLst>
              <a:ext uri="{FF2B5EF4-FFF2-40B4-BE49-F238E27FC236}">
                <a16:creationId xmlns:a16="http://schemas.microsoft.com/office/drawing/2014/main" id="{96D4FC43-DC21-2B2E-118A-175EE9E38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992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5C468C0-67F0-98A1-5F14-52765ADCF651}"/>
              </a:ext>
            </a:extLst>
          </p:cNvPr>
          <p:cNvSpPr txBox="1"/>
          <p:nvPr/>
        </p:nvSpPr>
        <p:spPr>
          <a:xfrm>
            <a:off x="331693" y="264458"/>
            <a:ext cx="2348754" cy="461665"/>
          </a:xfrm>
          <a:prstGeom prst="rect">
            <a:avLst/>
          </a:prstGeom>
          <a:noFill/>
        </p:spPr>
        <p:txBody>
          <a:bodyPr wrap="square" rtlCol="0">
            <a:spAutoFit/>
          </a:bodyPr>
          <a:lstStyle/>
          <a:p>
            <a:r>
              <a:rPr lang="en-IN" sz="2400" b="1" dirty="0">
                <a:solidFill>
                  <a:schemeClr val="bg1"/>
                </a:solidFill>
              </a:rPr>
              <a:t>How to use?</a:t>
            </a:r>
          </a:p>
        </p:txBody>
      </p:sp>
      <p:sp>
        <p:nvSpPr>
          <p:cNvPr id="3" name="TextBox 2">
            <a:extLst>
              <a:ext uri="{FF2B5EF4-FFF2-40B4-BE49-F238E27FC236}">
                <a16:creationId xmlns:a16="http://schemas.microsoft.com/office/drawing/2014/main" id="{C45A8C7C-F4EC-8B65-4825-083EBD8939E8}"/>
              </a:ext>
            </a:extLst>
          </p:cNvPr>
          <p:cNvSpPr txBox="1"/>
          <p:nvPr/>
        </p:nvSpPr>
        <p:spPr>
          <a:xfrm>
            <a:off x="528917" y="1201132"/>
            <a:ext cx="5683624" cy="1477328"/>
          </a:xfrm>
          <a:prstGeom prst="rect">
            <a:avLst/>
          </a:prstGeom>
          <a:noFill/>
        </p:spPr>
        <p:txBody>
          <a:bodyPr wrap="square" rtlCol="0">
            <a:spAutoFit/>
          </a:bodyPr>
          <a:lstStyle/>
          <a:p>
            <a:r>
              <a:rPr lang="en-IN" u="sng" dirty="0">
                <a:solidFill>
                  <a:schemeClr val="bg1"/>
                </a:solidFill>
              </a:rPr>
              <a:t>CROP RECOMMENDATION SYSTEM:</a:t>
            </a:r>
          </a:p>
          <a:p>
            <a:r>
              <a:rPr lang="en-US" dirty="0">
                <a:solidFill>
                  <a:srgbClr val="E6EDF3"/>
                </a:solidFill>
                <a:latin typeface="-apple-system"/>
              </a:rPr>
              <a:t>E</a:t>
            </a:r>
            <a:r>
              <a:rPr lang="en-US" b="0" i="0" dirty="0">
                <a:solidFill>
                  <a:srgbClr val="E6EDF3"/>
                </a:solidFill>
                <a:effectLst/>
                <a:latin typeface="-apple-system"/>
              </a:rPr>
              <a:t>nter the corresponding nutrient values of your soil, state and city. Note that, the N-P-K (Nitrogen-Phosphorous-</a:t>
            </a:r>
            <a:r>
              <a:rPr lang="en-US" b="0" i="0" dirty="0" err="1">
                <a:solidFill>
                  <a:srgbClr val="E6EDF3"/>
                </a:solidFill>
                <a:effectLst/>
                <a:latin typeface="-apple-system"/>
              </a:rPr>
              <a:t>Pottasium</a:t>
            </a:r>
            <a:r>
              <a:rPr lang="en-US" b="0" i="0" dirty="0">
                <a:solidFill>
                  <a:srgbClr val="E6EDF3"/>
                </a:solidFill>
                <a:effectLst/>
                <a:latin typeface="-apple-system"/>
              </a:rPr>
              <a:t>) values to be entered should be the ratio between them.</a:t>
            </a:r>
            <a:endParaRPr lang="en-IN" dirty="0"/>
          </a:p>
        </p:txBody>
      </p:sp>
      <p:sp>
        <p:nvSpPr>
          <p:cNvPr id="4" name="TextBox 3">
            <a:extLst>
              <a:ext uri="{FF2B5EF4-FFF2-40B4-BE49-F238E27FC236}">
                <a16:creationId xmlns:a16="http://schemas.microsoft.com/office/drawing/2014/main" id="{8D8147DC-E98D-8ECC-C2F2-4F6AF1C92905}"/>
              </a:ext>
            </a:extLst>
          </p:cNvPr>
          <p:cNvSpPr txBox="1"/>
          <p:nvPr/>
        </p:nvSpPr>
        <p:spPr>
          <a:xfrm>
            <a:off x="6096000" y="2678460"/>
            <a:ext cx="5683624" cy="1477328"/>
          </a:xfrm>
          <a:prstGeom prst="rect">
            <a:avLst/>
          </a:prstGeom>
          <a:noFill/>
        </p:spPr>
        <p:txBody>
          <a:bodyPr wrap="square" rtlCol="0">
            <a:spAutoFit/>
          </a:bodyPr>
          <a:lstStyle/>
          <a:p>
            <a:r>
              <a:rPr lang="en-IN" u="sng" dirty="0">
                <a:solidFill>
                  <a:schemeClr val="bg1"/>
                </a:solidFill>
              </a:rPr>
              <a:t>FERTILIZER SUGGESTION SYSTEM:</a:t>
            </a:r>
          </a:p>
          <a:p>
            <a:r>
              <a:rPr lang="en-US" b="0" i="0" dirty="0">
                <a:solidFill>
                  <a:srgbClr val="E6EDF3"/>
                </a:solidFill>
                <a:effectLst/>
                <a:latin typeface="-apple-system"/>
              </a:rPr>
              <a:t>Enter the nutrient contents of your soil and the crop you want to grow. The algorithm will tell which nutrient the soil has excess of or lacks. Accordingly, it will give suggestions for buying fertilizers.</a:t>
            </a:r>
            <a:endParaRPr lang="en-IN" dirty="0">
              <a:solidFill>
                <a:schemeClr val="bg1"/>
              </a:solidFill>
            </a:endParaRPr>
          </a:p>
        </p:txBody>
      </p:sp>
      <p:sp>
        <p:nvSpPr>
          <p:cNvPr id="5" name="TextBox 4">
            <a:extLst>
              <a:ext uri="{FF2B5EF4-FFF2-40B4-BE49-F238E27FC236}">
                <a16:creationId xmlns:a16="http://schemas.microsoft.com/office/drawing/2014/main" id="{AAF39FD9-A5AE-7069-1F48-88B188BF1ACA}"/>
              </a:ext>
            </a:extLst>
          </p:cNvPr>
          <p:cNvSpPr txBox="1"/>
          <p:nvPr/>
        </p:nvSpPr>
        <p:spPr>
          <a:xfrm>
            <a:off x="609601" y="4491317"/>
            <a:ext cx="5925670" cy="1477328"/>
          </a:xfrm>
          <a:prstGeom prst="rect">
            <a:avLst/>
          </a:prstGeom>
          <a:noFill/>
        </p:spPr>
        <p:txBody>
          <a:bodyPr wrap="square" rtlCol="0">
            <a:spAutoFit/>
          </a:bodyPr>
          <a:lstStyle/>
          <a:p>
            <a:r>
              <a:rPr lang="en-IN" u="sng" dirty="0">
                <a:solidFill>
                  <a:schemeClr val="bg1"/>
                </a:solidFill>
              </a:rPr>
              <a:t>DISEASE DETECTION SYSTEM:</a:t>
            </a:r>
          </a:p>
          <a:p>
            <a:r>
              <a:rPr lang="en-US" b="0" i="0" dirty="0">
                <a:solidFill>
                  <a:srgbClr val="E6EDF3"/>
                </a:solidFill>
                <a:effectLst/>
                <a:latin typeface="-apple-system"/>
              </a:rPr>
              <a:t>Upload an image of leaf of your plant. The algorithm will tell the crop type and whether it is diseased or healthy. If it is diseased, it will tell you the cause of the disease and suggest you how to prevent/cure the disease accordingly.</a:t>
            </a:r>
            <a:endParaRPr lang="en-IN" dirty="0">
              <a:solidFill>
                <a:schemeClr val="bg1"/>
              </a:solidFill>
            </a:endParaRPr>
          </a:p>
        </p:txBody>
      </p:sp>
    </p:spTree>
    <p:extLst>
      <p:ext uri="{BB962C8B-B14F-4D97-AF65-F5344CB8AC3E}">
        <p14:creationId xmlns:p14="http://schemas.microsoft.com/office/powerpoint/2010/main" val="3475901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853</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Calibri Light</vt:lpstr>
      <vt:lpstr>Segoe UI Black</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Pushkala S R</dc:creator>
  <cp:lastModifiedBy>Pushkala S R</cp:lastModifiedBy>
  <cp:revision>8</cp:revision>
  <dcterms:created xsi:type="dcterms:W3CDTF">2024-03-06T17:06:53Z</dcterms:created>
  <dcterms:modified xsi:type="dcterms:W3CDTF">2024-03-06T18:26:54Z</dcterms:modified>
</cp:coreProperties>
</file>